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81" r:id="rId3"/>
    <p:sldId id="260" r:id="rId4"/>
    <p:sldId id="267" r:id="rId5"/>
    <p:sldId id="275" r:id="rId6"/>
    <p:sldId id="274" r:id="rId7"/>
    <p:sldId id="268" r:id="rId8"/>
    <p:sldId id="288" r:id="rId9"/>
    <p:sldId id="287" r:id="rId10"/>
    <p:sldId id="269" r:id="rId11"/>
    <p:sldId id="277" r:id="rId12"/>
    <p:sldId id="289" r:id="rId13"/>
    <p:sldId id="264" r:id="rId14"/>
    <p:sldId id="270" r:id="rId15"/>
    <p:sldId id="280" r:id="rId16"/>
    <p:sldId id="282" r:id="rId17"/>
    <p:sldId id="292" r:id="rId18"/>
    <p:sldId id="293" r:id="rId19"/>
    <p:sldId id="294" r:id="rId20"/>
    <p:sldId id="290" r:id="rId21"/>
    <p:sldId id="291" r:id="rId22"/>
    <p:sldId id="273" r:id="rId23"/>
    <p:sldId id="283" r:id="rId24"/>
    <p:sldId id="284" r:id="rId25"/>
    <p:sldId id="265" r:id="rId26"/>
    <p:sldId id="285" r:id="rId27"/>
    <p:sldId id="261" r:id="rId2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5928B-B84D-AD46-A043-C234B7E6F0B4}" type="datetimeFigureOut">
              <a:rPr lang="en-NO" smtClean="0"/>
              <a:t>18/09/2023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Non-contiguous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Recursion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FD1B0D-00C8-2B13-0109-A6F45387BB9F}"/>
              </a:ext>
            </a:extLst>
          </p:cNvPr>
          <p:cNvSpPr txBox="1"/>
          <p:nvPr/>
        </p:nvSpPr>
        <p:spPr>
          <a:xfrm>
            <a:off x="8059774" y="5593892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</a:t>
            </a: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questions on 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  <a:b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</a:br>
            <a:r>
              <a:rPr lang="en-GB" dirty="0">
                <a:solidFill>
                  <a:schemeClr val="accent6"/>
                </a:solidFill>
                <a:latin typeface="Montserrat" pitchFamily="2" charset="77"/>
              </a:rPr>
              <a:t>with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1727 7990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EB7-61CB-A042-AC51-E5F806AA6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3FF3-F80B-1944-89D0-C779F3D10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76638" cy="4351338"/>
          </a:xfrm>
        </p:spPr>
        <p:txBody>
          <a:bodyPr anchor="ctr">
            <a:normAutofit fontScale="85000" lnSpcReduction="20000"/>
          </a:bodyPr>
          <a:lstStyle/>
          <a:p>
            <a:r>
              <a:rPr lang="en-NO" dirty="0"/>
              <a:t>Plain old </a:t>
            </a:r>
            <a:r>
              <a:rPr lang="en-NO" dirty="0">
                <a:solidFill>
                  <a:schemeClr val="accent3"/>
                </a:solidFill>
              </a:rPr>
              <a:t>linear search</a:t>
            </a:r>
            <a:r>
              <a:rPr lang="en-NO" dirty="0"/>
              <a:t> </a:t>
            </a:r>
          </a:p>
          <a:p>
            <a:pPr>
              <a:lnSpc>
                <a:spcPct val="170000"/>
              </a:lnSpc>
            </a:pPr>
            <a:r>
              <a:rPr lang="en-NO" dirty="0"/>
              <a:t>Just like for arrays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E519-6189-F142-944C-B92784DAE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3425" y="1825625"/>
            <a:ext cx="6810375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first;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!=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current-&gt;next;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893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4E30-E802-2C4E-8608-E3FA0748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DD782-7B5F-4A45-ADA5-6A61018A1152}"/>
              </a:ext>
            </a:extLst>
          </p:cNvPr>
          <p:cNvSpPr/>
          <p:nvPr/>
        </p:nvSpPr>
        <p:spPr>
          <a:xfrm>
            <a:off x="1276021" y="233181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98DD85-E794-184F-88E9-2148FEC26A37}"/>
              </a:ext>
            </a:extLst>
          </p:cNvPr>
          <p:cNvSpPr/>
          <p:nvPr/>
        </p:nvSpPr>
        <p:spPr>
          <a:xfrm>
            <a:off x="2857826" y="233444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3D6216-91A3-7E42-873B-88D91F0792D2}"/>
              </a:ext>
            </a:extLst>
          </p:cNvPr>
          <p:cNvSpPr/>
          <p:nvPr/>
        </p:nvSpPr>
        <p:spPr>
          <a:xfrm>
            <a:off x="1285546" y="3637727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A9F7A-1AB5-8347-8B7C-D692A3F5DBBD}"/>
              </a:ext>
            </a:extLst>
          </p:cNvPr>
          <p:cNvSpPr/>
          <p:nvPr/>
        </p:nvSpPr>
        <p:spPr>
          <a:xfrm>
            <a:off x="2867351" y="3640355"/>
            <a:ext cx="430925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81FA2-BF2B-FA43-80B6-EA748560A44C}"/>
              </a:ext>
            </a:extLst>
          </p:cNvPr>
          <p:cNvSpPr/>
          <p:nvPr/>
        </p:nvSpPr>
        <p:spPr>
          <a:xfrm>
            <a:off x="1285546" y="5014549"/>
            <a:ext cx="1534510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Node N+1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14250B-D916-5A45-823C-33D36008DD6B}"/>
              </a:ext>
            </a:extLst>
          </p:cNvPr>
          <p:cNvSpPr/>
          <p:nvPr/>
        </p:nvSpPr>
        <p:spPr>
          <a:xfrm>
            <a:off x="2867351" y="5017177"/>
            <a:ext cx="430925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27" name="Graphic 26" descr="Close with solid fill">
            <a:extLst>
              <a:ext uri="{FF2B5EF4-FFF2-40B4-BE49-F238E27FC236}">
                <a16:creationId xmlns:a16="http://schemas.microsoft.com/office/drawing/2014/main" id="{52DDFEA2-08B2-8649-A4E5-E25673710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758" y="3084621"/>
            <a:ext cx="454571" cy="454571"/>
          </a:xfrm>
          <a:prstGeom prst="rect">
            <a:avLst/>
          </a:prstGeom>
        </p:spPr>
      </p:pic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0E62BAD5-7CDA-6A43-9EAE-947AB2F5BE7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2237225" y="2801663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D28D361-4AF0-0941-85B9-97A07707500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206531" y="4138266"/>
            <a:ext cx="722554" cy="1030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740C03-B0BD-D449-A13D-1EFF1C33A17A}"/>
              </a:ext>
            </a:extLst>
          </p:cNvPr>
          <p:cNvCxnSpPr>
            <a:stCxn id="7" idx="3"/>
            <a:endCxn id="13" idx="3"/>
          </p:cNvCxnSpPr>
          <p:nvPr/>
        </p:nvCxnSpPr>
        <p:spPr>
          <a:xfrm>
            <a:off x="3288751" y="2660267"/>
            <a:ext cx="9525" cy="2682730"/>
          </a:xfrm>
          <a:prstGeom prst="bentConnector3">
            <a:avLst>
              <a:gd name="adj1" fmla="val 505000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7EA9C1-1134-1958-B581-586C8FEAB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Find the “previous”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Save a reference to the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previous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next of the next of previous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Free </a:t>
            </a:r>
            <a:r>
              <a:rPr lang="en-NO" dirty="0"/>
              <a:t>target node</a:t>
            </a:r>
          </a:p>
        </p:txBody>
      </p:sp>
    </p:spTree>
    <p:extLst>
      <p:ext uri="{BB962C8B-B14F-4D97-AF65-F5344CB8AC3E}">
        <p14:creationId xmlns:p14="http://schemas.microsoft.com/office/powerpoint/2010/main" val="65627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BC7-AA4C-7F44-31F2-7ED45CE9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(in Front)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90F36-DA2B-88A4-FFFB-A9D39669210D}"/>
              </a:ext>
            </a:extLst>
          </p:cNvPr>
          <p:cNvSpPr/>
          <p:nvPr/>
        </p:nvSpPr>
        <p:spPr>
          <a:xfrm>
            <a:off x="2014537" y="3616345"/>
            <a:ext cx="1534510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BB8FC2-38F9-A2BF-84BC-26AEE1B9F64B}"/>
              </a:ext>
            </a:extLst>
          </p:cNvPr>
          <p:cNvSpPr/>
          <p:nvPr/>
        </p:nvSpPr>
        <p:spPr>
          <a:xfrm>
            <a:off x="3596342" y="3618973"/>
            <a:ext cx="430925" cy="6516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2FE979-6B63-962C-F09A-7070B92A25EA}"/>
              </a:ext>
            </a:extLst>
          </p:cNvPr>
          <p:cNvGrpSpPr/>
          <p:nvPr/>
        </p:nvGrpSpPr>
        <p:grpSpPr>
          <a:xfrm>
            <a:off x="2024062" y="4922253"/>
            <a:ext cx="2012730" cy="654268"/>
            <a:chOff x="1298027" y="2927132"/>
            <a:chExt cx="2012730" cy="6542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BD8FC-8D43-9454-552B-473C257CA8CC}"/>
                </a:ext>
              </a:extLst>
            </p:cNvPr>
            <p:cNvSpPr/>
            <p:nvPr/>
          </p:nvSpPr>
          <p:spPr>
            <a:xfrm>
              <a:off x="1298027" y="2927132"/>
              <a:ext cx="1534510" cy="6542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Node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FA3BA1-08A1-6210-B67C-12C35D468278}"/>
                </a:ext>
              </a:extLst>
            </p:cNvPr>
            <p:cNvSpPr/>
            <p:nvPr/>
          </p:nvSpPr>
          <p:spPr>
            <a:xfrm>
              <a:off x="2879832" y="2929760"/>
              <a:ext cx="430925" cy="6516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/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8D8CC-3BDA-1DA3-B9E1-A3A6B0E611E4}"/>
              </a:ext>
            </a:extLst>
          </p:cNvPr>
          <p:cNvSpPr/>
          <p:nvPr/>
        </p:nvSpPr>
        <p:spPr>
          <a:xfrm>
            <a:off x="838200" y="20612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0A801-0219-F598-AC24-9258C96FEA9F}"/>
              </a:ext>
            </a:extLst>
          </p:cNvPr>
          <p:cNvSpPr/>
          <p:nvPr/>
        </p:nvSpPr>
        <p:spPr>
          <a:xfrm>
            <a:off x="838200" y="2589390"/>
            <a:ext cx="1534510" cy="325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3BA6E9E-6D0C-96A1-B624-387FB0B5E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5642" y="3038147"/>
            <a:ext cx="454571" cy="454571"/>
          </a:xfrm>
          <a:prstGeom prst="rect">
            <a:avLst/>
          </a:prstGeom>
        </p:spPr>
      </p:pic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C461A18-649B-79EB-1350-E33C59B10F15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16200000" flipH="1">
            <a:off x="1842711" y="2677263"/>
            <a:ext cx="701825" cy="1176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99F5457-6927-53E5-3F4F-26C105DF6329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2975741" y="4086189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4891A010-FB90-9E34-F1E8-F338F37F114C}"/>
              </a:ext>
            </a:extLst>
          </p:cNvPr>
          <p:cNvCxnSpPr>
            <a:cxnSpLocks/>
            <a:stCxn id="12" idx="3"/>
            <a:endCxn id="10" idx="3"/>
          </p:cNvCxnSpPr>
          <p:nvPr/>
        </p:nvCxnSpPr>
        <p:spPr>
          <a:xfrm>
            <a:off x="2372710" y="2751955"/>
            <a:ext cx="1664082" cy="2498746"/>
          </a:xfrm>
          <a:prstGeom prst="bentConnector3">
            <a:avLst>
              <a:gd name="adj1" fmla="val 11373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C9706-24F2-DD15-D0F3-B85F047F2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Save a reference to the target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head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next of the next of head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Free </a:t>
            </a:r>
            <a:r>
              <a:rPr lang="en-NO" dirty="0"/>
              <a:t>target node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911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2240-555F-7843-9481-E119A8C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“Doubly”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AC0FCA-356A-E845-8565-656800B182C0}"/>
              </a:ext>
            </a:extLst>
          </p:cNvPr>
          <p:cNvSpPr/>
          <p:nvPr/>
        </p:nvSpPr>
        <p:spPr>
          <a:xfrm>
            <a:off x="2849685" y="3318490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11321-5E6F-AC4B-A5C2-EA8DFAAFEBFD}"/>
              </a:ext>
            </a:extLst>
          </p:cNvPr>
          <p:cNvSpPr/>
          <p:nvPr/>
        </p:nvSpPr>
        <p:spPr>
          <a:xfrm>
            <a:off x="3917471" y="332111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DFB2D-C784-7D4C-98C0-FBED66FA8899}"/>
              </a:ext>
            </a:extLst>
          </p:cNvPr>
          <p:cNvSpPr/>
          <p:nvPr/>
        </p:nvSpPr>
        <p:spPr>
          <a:xfrm>
            <a:off x="1159328" y="1763395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53400C-FBFA-5942-8D23-1170EFED06D1}"/>
              </a:ext>
            </a:extLst>
          </p:cNvPr>
          <p:cNvSpPr/>
          <p:nvPr/>
        </p:nvSpPr>
        <p:spPr>
          <a:xfrm>
            <a:off x="1159328" y="2281557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AE28C7-382A-BE4B-9490-626B61E1D2D1}"/>
              </a:ext>
            </a:extLst>
          </p:cNvPr>
          <p:cNvSpPr/>
          <p:nvPr/>
        </p:nvSpPr>
        <p:spPr>
          <a:xfrm>
            <a:off x="1985457" y="2291535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27C94BD-5A37-5343-8299-A8792FC43A93}"/>
              </a:ext>
            </a:extLst>
          </p:cNvPr>
          <p:cNvCxnSpPr>
            <a:cxnSpLocks/>
            <a:stCxn id="12" idx="2"/>
            <a:endCxn id="30" idx="1"/>
          </p:cNvCxnSpPr>
          <p:nvPr/>
        </p:nvCxnSpPr>
        <p:spPr>
          <a:xfrm rot="16200000" flipH="1">
            <a:off x="431954" y="3694248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DD4EE18-7A8C-6E43-94F5-35E255DE4E41}"/>
              </a:ext>
            </a:extLst>
          </p:cNvPr>
          <p:cNvCxnSpPr>
            <a:cxnSpLocks/>
            <a:stCxn id="13" idx="3"/>
            <a:endCxn id="6" idx="0"/>
          </p:cNvCxnSpPr>
          <p:nvPr/>
        </p:nvCxnSpPr>
        <p:spPr>
          <a:xfrm>
            <a:off x="2685873" y="2454101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0788709-D32E-2543-824E-1F6C970F1D30}"/>
              </a:ext>
            </a:extLst>
          </p:cNvPr>
          <p:cNvSpPr/>
          <p:nvPr/>
        </p:nvSpPr>
        <p:spPr>
          <a:xfrm>
            <a:off x="2555231" y="3319804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7F2B5-F697-0147-B39D-F218926E6AC5}"/>
              </a:ext>
            </a:extLst>
          </p:cNvPr>
          <p:cNvSpPr/>
          <p:nvPr/>
        </p:nvSpPr>
        <p:spPr>
          <a:xfrm>
            <a:off x="2849684" y="440534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4C857-17A0-D142-A33B-659C417A33C4}"/>
              </a:ext>
            </a:extLst>
          </p:cNvPr>
          <p:cNvSpPr/>
          <p:nvPr/>
        </p:nvSpPr>
        <p:spPr>
          <a:xfrm>
            <a:off x="3917470" y="440797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1A9623-7703-B047-99F3-B87CA8210F27}"/>
              </a:ext>
            </a:extLst>
          </p:cNvPr>
          <p:cNvSpPr/>
          <p:nvPr/>
        </p:nvSpPr>
        <p:spPr>
          <a:xfrm>
            <a:off x="2555230" y="440665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F6167-2C67-6A45-B5D4-AA362B03F5BF}"/>
              </a:ext>
            </a:extLst>
          </p:cNvPr>
          <p:cNvSpPr/>
          <p:nvPr/>
        </p:nvSpPr>
        <p:spPr>
          <a:xfrm>
            <a:off x="2854118" y="549482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C9B281-FC8B-624E-8140-5461C9641503}"/>
              </a:ext>
            </a:extLst>
          </p:cNvPr>
          <p:cNvSpPr/>
          <p:nvPr/>
        </p:nvSpPr>
        <p:spPr>
          <a:xfrm>
            <a:off x="3921904" y="549745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5FF18B-2AFE-E545-A1A6-5332FEAAFC77}"/>
              </a:ext>
            </a:extLst>
          </p:cNvPr>
          <p:cNvSpPr/>
          <p:nvPr/>
        </p:nvSpPr>
        <p:spPr>
          <a:xfrm>
            <a:off x="2559664" y="549613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DDDEECB-9120-674F-B491-42602DF06B2F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4048112" y="3972758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CFCE1C-799A-C647-B9EC-CE4ED658139E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2685872" y="3971444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1D6FA5-8AB8-0A44-824E-CA5221FE5435}"/>
              </a:ext>
            </a:extLst>
          </p:cNvPr>
          <p:cNvCxnSpPr>
            <a:stCxn id="30" idx="0"/>
            <a:endCxn id="27" idx="2"/>
          </p:cNvCxnSpPr>
          <p:nvPr/>
        </p:nvCxnSpPr>
        <p:spPr>
          <a:xfrm flipH="1" flipV="1">
            <a:off x="2685872" y="5058297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7A36AE-7A25-8346-967D-6DA618197923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>
            <a:off x="4048112" y="5059611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F827A8-3F59-C91E-6EB3-D282643B9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Each node points </a:t>
            </a:r>
            <a:r>
              <a:rPr lang="en-NO" dirty="0">
                <a:solidFill>
                  <a:schemeClr val="accent3"/>
                </a:solidFill>
              </a:rPr>
              <a:t>forward</a:t>
            </a:r>
            <a:r>
              <a:rPr lang="en-NO" dirty="0"/>
              <a:t> and </a:t>
            </a:r>
            <a:r>
              <a:rPr lang="en-NO" dirty="0">
                <a:solidFill>
                  <a:schemeClr val="accent3"/>
                </a:solidFill>
              </a:rPr>
              <a:t>backward</a:t>
            </a:r>
          </a:p>
        </p:txBody>
      </p:sp>
    </p:spTree>
    <p:extLst>
      <p:ext uri="{BB962C8B-B14F-4D97-AF65-F5344CB8AC3E}">
        <p14:creationId xmlns:p14="http://schemas.microsoft.com/office/powerpoint/2010/main" val="12978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426F-D037-F24A-A20C-EFF9BAD0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5D037-6B66-4A4B-B181-20764798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0739" y="2102227"/>
            <a:ext cx="5768700" cy="3492268"/>
          </a:xfrm>
          <a:solidFill>
            <a:schemeClr val="bg2"/>
          </a:solidFill>
        </p:spPr>
        <p:txBody>
          <a:bodyPr lIns="180000" tIns="180000" rIns="180000" b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20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getNode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0B566-ABC9-C74D-A71A-C3418D5135D3}"/>
              </a:ext>
            </a:extLst>
          </p:cNvPr>
          <p:cNvSpPr/>
          <p:nvPr/>
        </p:nvSpPr>
        <p:spPr>
          <a:xfrm>
            <a:off x="2242798" y="327528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E6F2D-6CD4-2C46-8101-66FB507384B5}"/>
              </a:ext>
            </a:extLst>
          </p:cNvPr>
          <p:cNvSpPr/>
          <p:nvPr/>
        </p:nvSpPr>
        <p:spPr>
          <a:xfrm>
            <a:off x="3310584" y="32779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24B2D-FA43-504C-AFC2-1667AA15A5DC}"/>
              </a:ext>
            </a:extLst>
          </p:cNvPr>
          <p:cNvSpPr/>
          <p:nvPr/>
        </p:nvSpPr>
        <p:spPr>
          <a:xfrm>
            <a:off x="838200" y="18630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8ED3B-40CA-8F4A-8461-59AE5AD9401D}"/>
              </a:ext>
            </a:extLst>
          </p:cNvPr>
          <p:cNvSpPr/>
          <p:nvPr/>
        </p:nvSpPr>
        <p:spPr>
          <a:xfrm>
            <a:off x="838200" y="23812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3CE3BE-EAA5-0D40-801F-EA54124DF183}"/>
              </a:ext>
            </a:extLst>
          </p:cNvPr>
          <p:cNvSpPr/>
          <p:nvPr/>
        </p:nvSpPr>
        <p:spPr>
          <a:xfrm>
            <a:off x="1664329" y="23912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E501998-E5F2-CB41-894F-7B9FCEF650F9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-32054" y="3936798"/>
            <a:ext cx="3205292" cy="7643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5E048CC9-5349-5040-9F89-FDA8BEE0C6AB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364745" y="2553772"/>
            <a:ext cx="388298" cy="7215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7C7D-DA64-3A43-B14A-EB8E6BB37851}"/>
              </a:ext>
            </a:extLst>
          </p:cNvPr>
          <p:cNvSpPr/>
          <p:nvPr/>
        </p:nvSpPr>
        <p:spPr>
          <a:xfrm>
            <a:off x="1948344" y="327659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781202-7F72-8546-A893-9B1F3A13E1E0}"/>
              </a:ext>
            </a:extLst>
          </p:cNvPr>
          <p:cNvSpPr/>
          <p:nvPr/>
        </p:nvSpPr>
        <p:spPr>
          <a:xfrm>
            <a:off x="4162579" y="4403684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D1A28-0773-E743-BC9D-ED086EEA42B1}"/>
              </a:ext>
            </a:extLst>
          </p:cNvPr>
          <p:cNvSpPr/>
          <p:nvPr/>
        </p:nvSpPr>
        <p:spPr>
          <a:xfrm>
            <a:off x="5230365" y="4406312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0463B-6529-9B49-88E2-2129EE68F32F}"/>
              </a:ext>
            </a:extLst>
          </p:cNvPr>
          <p:cNvSpPr/>
          <p:nvPr/>
        </p:nvSpPr>
        <p:spPr>
          <a:xfrm>
            <a:off x="3868125" y="440499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2DE7B2-51ED-ED49-B969-78872144B578}"/>
              </a:ext>
            </a:extLst>
          </p:cNvPr>
          <p:cNvSpPr/>
          <p:nvPr/>
        </p:nvSpPr>
        <p:spPr>
          <a:xfrm>
            <a:off x="2247231" y="559449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3ACA61-0C06-6446-9643-32CBB5FD7EBC}"/>
              </a:ext>
            </a:extLst>
          </p:cNvPr>
          <p:cNvSpPr/>
          <p:nvPr/>
        </p:nvSpPr>
        <p:spPr>
          <a:xfrm>
            <a:off x="3315017" y="559712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062B65-4BE8-CE48-A220-3963CB46D5C3}"/>
              </a:ext>
            </a:extLst>
          </p:cNvPr>
          <p:cNvSpPr/>
          <p:nvPr/>
        </p:nvSpPr>
        <p:spPr>
          <a:xfrm>
            <a:off x="1952777" y="559580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0F3719-048B-A044-8C8D-1063EEF82C6D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2078986" y="3928235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0271B3-1E7B-A249-A159-8E71E6A5853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3441226" y="3929549"/>
            <a:ext cx="4433" cy="1667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900E046-3159-344A-882F-1F995B09D770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162735" y="3208039"/>
            <a:ext cx="476763" cy="1919781"/>
          </a:xfrm>
          <a:prstGeom prst="bentConnector3">
            <a:avLst>
              <a:gd name="adj1" fmla="val 2902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B8F3C753-F35F-E649-8480-6A36D415950B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5400000">
            <a:off x="4133748" y="4369863"/>
            <a:ext cx="539171" cy="1915348"/>
          </a:xfrm>
          <a:prstGeom prst="bentConnector3">
            <a:avLst>
              <a:gd name="adj1" fmla="val 659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26CF10A-27D0-5940-B3F6-1725E601941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16200000" flipV="1">
            <a:off x="2800496" y="3206726"/>
            <a:ext cx="476763" cy="1919781"/>
          </a:xfrm>
          <a:prstGeom prst="bentConnector3">
            <a:avLst>
              <a:gd name="adj1" fmla="val 3501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DB48C5-6CAE-8B40-8830-421673292019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rot="5400000" flipH="1" flipV="1">
            <a:off x="2771508" y="4368550"/>
            <a:ext cx="539171" cy="1915348"/>
          </a:xfrm>
          <a:prstGeom prst="bentConnector3">
            <a:avLst>
              <a:gd name="adj1" fmla="val 7119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8" name="Graphic 47" descr="Close with solid fill">
            <a:extLst>
              <a:ext uri="{FF2B5EF4-FFF2-40B4-BE49-F238E27FC236}">
                <a16:creationId xmlns:a16="http://schemas.microsoft.com/office/drawing/2014/main" id="{4B04496C-9333-0148-A03F-9779C87E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999" y="4502842"/>
            <a:ext cx="454571" cy="454571"/>
          </a:xfrm>
          <a:prstGeom prst="rect">
            <a:avLst/>
          </a:prstGeom>
        </p:spPr>
      </p:pic>
      <p:pic>
        <p:nvPicPr>
          <p:cNvPr id="49" name="Graphic 48" descr="Close with solid fill">
            <a:extLst>
              <a:ext uri="{FF2B5EF4-FFF2-40B4-BE49-F238E27FC236}">
                <a16:creationId xmlns:a16="http://schemas.microsoft.com/office/drawing/2014/main" id="{3F6A7011-D369-EE41-B8BF-524AF2D4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4" y="4423772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7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01EC-39F8-CD47-8B92-57D3C8FF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(at the end)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ACF98-2B85-5441-9988-FE666233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632" y="1400539"/>
            <a:ext cx="6473220" cy="4949552"/>
          </a:xfrm>
          <a:solidFill>
            <a:schemeClr val="bg2"/>
          </a:solidFill>
        </p:spPr>
        <p:txBody>
          <a:bodyPr lIns="180000" tIns="180000" rIns="180000" bIns="180000"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  <a:endParaRPr lang="en-GB" sz="22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8FBCBB"/>
                </a:solidFill>
                <a:latin typeface="Share Tech Mono" panose="020B0509050000020004" pitchFamily="49" charset="77"/>
              </a:rPr>
              <a:t>  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index-1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22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previous-&gt;next-&gt;previous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   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previous-&gt;next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2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81A1C1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97DA9-0FA3-3944-A8AE-8570DB5831DA}"/>
              </a:ext>
            </a:extLst>
          </p:cNvPr>
          <p:cNvSpPr/>
          <p:nvPr/>
        </p:nvSpPr>
        <p:spPr>
          <a:xfrm>
            <a:off x="2971471" y="330386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70CB0-F144-114C-A4F1-FFEFC323D44D}"/>
              </a:ext>
            </a:extLst>
          </p:cNvPr>
          <p:cNvSpPr/>
          <p:nvPr/>
        </p:nvSpPr>
        <p:spPr>
          <a:xfrm>
            <a:off x="4039257" y="330648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5315B-24AB-9440-8A06-6A06CA1FDDE2}"/>
              </a:ext>
            </a:extLst>
          </p:cNvPr>
          <p:cNvSpPr/>
          <p:nvPr/>
        </p:nvSpPr>
        <p:spPr>
          <a:xfrm>
            <a:off x="1281114" y="1748766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371EA5-3492-C84B-8088-E3993310B250}"/>
              </a:ext>
            </a:extLst>
          </p:cNvPr>
          <p:cNvSpPr/>
          <p:nvPr/>
        </p:nvSpPr>
        <p:spPr>
          <a:xfrm>
            <a:off x="1281114" y="2266928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D582EF-73D9-434D-BF53-C8F41A7D5595}"/>
              </a:ext>
            </a:extLst>
          </p:cNvPr>
          <p:cNvSpPr/>
          <p:nvPr/>
        </p:nvSpPr>
        <p:spPr>
          <a:xfrm>
            <a:off x="2107243" y="2276906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9227EE6-FB62-E04D-B7AB-6A3C2F8403F7}"/>
              </a:ext>
            </a:extLst>
          </p:cNvPr>
          <p:cNvCxnSpPr>
            <a:cxnSpLocks/>
            <a:stCxn id="8" idx="2"/>
            <a:endCxn id="15" idx="1"/>
          </p:cNvCxnSpPr>
          <p:nvPr/>
        </p:nvCxnSpPr>
        <p:spPr>
          <a:xfrm rot="16200000" flipH="1">
            <a:off x="1096264" y="3137095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50EEA81-BF25-B745-8649-A21DEB8773FF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807659" y="2439472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8AFD0-E547-5C4A-B422-2127AF54B2D7}"/>
              </a:ext>
            </a:extLst>
          </p:cNvPr>
          <p:cNvSpPr/>
          <p:nvPr/>
        </p:nvSpPr>
        <p:spPr>
          <a:xfrm>
            <a:off x="2677017" y="330517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AB3D0-4606-9A47-B0F9-13C2E93AD300}"/>
              </a:ext>
            </a:extLst>
          </p:cNvPr>
          <p:cNvSpPr/>
          <p:nvPr/>
        </p:nvSpPr>
        <p:spPr>
          <a:xfrm>
            <a:off x="2971470" y="439071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8F5133-47AD-4241-B8D1-4870CCD76EFE}"/>
              </a:ext>
            </a:extLst>
          </p:cNvPr>
          <p:cNvSpPr/>
          <p:nvPr/>
        </p:nvSpPr>
        <p:spPr>
          <a:xfrm>
            <a:off x="4039256" y="439334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640168-F35E-924E-A8EF-9F2C3AE909B0}"/>
              </a:ext>
            </a:extLst>
          </p:cNvPr>
          <p:cNvSpPr/>
          <p:nvPr/>
        </p:nvSpPr>
        <p:spPr>
          <a:xfrm>
            <a:off x="2677016" y="439202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E40AFD-9BE3-FE4D-9DBB-C4DA1E415726}"/>
              </a:ext>
            </a:extLst>
          </p:cNvPr>
          <p:cNvSpPr/>
          <p:nvPr/>
        </p:nvSpPr>
        <p:spPr>
          <a:xfrm>
            <a:off x="2975904" y="5480195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CC02C4-4C3D-6D43-851F-EC175BFD7A4B}"/>
              </a:ext>
            </a:extLst>
          </p:cNvPr>
          <p:cNvSpPr/>
          <p:nvPr/>
        </p:nvSpPr>
        <p:spPr>
          <a:xfrm>
            <a:off x="4043690" y="5482823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9FB207-61DF-9A46-856B-D0173A35B172}"/>
              </a:ext>
            </a:extLst>
          </p:cNvPr>
          <p:cNvSpPr/>
          <p:nvPr/>
        </p:nvSpPr>
        <p:spPr>
          <a:xfrm>
            <a:off x="2681450" y="5481509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1E1DE2-CAE5-1A43-B1DA-959B43AECFB9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4169898" y="395812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0D5027-665B-2A44-A2F9-F402A3FC7288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807658" y="3956815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C53B-EEBB-3C42-8223-162019705DAD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807658" y="5043668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A45921-C4E5-AC47-9941-E0FF1C8D97CD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4169898" y="504498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FC150A-DAAA-794C-A112-22AEB4E94A17}"/>
              </a:ext>
            </a:extLst>
          </p:cNvPr>
          <p:cNvCxnSpPr>
            <a:stCxn id="8" idx="1"/>
            <a:endCxn id="18" idx="1"/>
          </p:cNvCxnSpPr>
          <p:nvPr/>
        </p:nvCxnSpPr>
        <p:spPr>
          <a:xfrm rot="10800000" flipH="1" flipV="1">
            <a:off x="1281114" y="2434483"/>
            <a:ext cx="1400336" cy="3372846"/>
          </a:xfrm>
          <a:prstGeom prst="bentConnector3">
            <a:avLst>
              <a:gd name="adj1" fmla="val -163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FBCA65A3-AA3C-5249-A30C-C552EC9D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535" y="3893620"/>
            <a:ext cx="454571" cy="45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B381-375F-644B-861E-99D0BE79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(in front)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2F11B-AEDF-4945-920F-7E2627026572}"/>
              </a:ext>
            </a:extLst>
          </p:cNvPr>
          <p:cNvSpPr/>
          <p:nvPr/>
        </p:nvSpPr>
        <p:spPr>
          <a:xfrm>
            <a:off x="2657144" y="3338220"/>
            <a:ext cx="1020489" cy="65426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92AC2-89A8-4F4C-B431-82BE7FCD53E2}"/>
              </a:ext>
            </a:extLst>
          </p:cNvPr>
          <p:cNvSpPr/>
          <p:nvPr/>
        </p:nvSpPr>
        <p:spPr>
          <a:xfrm>
            <a:off x="3724930" y="3340848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76AB55-4A59-6643-BA86-67FC61206071}"/>
              </a:ext>
            </a:extLst>
          </p:cNvPr>
          <p:cNvSpPr/>
          <p:nvPr/>
        </p:nvSpPr>
        <p:spPr>
          <a:xfrm>
            <a:off x="966787" y="1783125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30877-C7F4-7046-ABEE-439B16BD0E5B}"/>
              </a:ext>
            </a:extLst>
          </p:cNvPr>
          <p:cNvSpPr/>
          <p:nvPr/>
        </p:nvSpPr>
        <p:spPr>
          <a:xfrm>
            <a:off x="966787" y="2301287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AB81F-D315-6A4B-A617-619E7B392D75}"/>
              </a:ext>
            </a:extLst>
          </p:cNvPr>
          <p:cNvSpPr/>
          <p:nvPr/>
        </p:nvSpPr>
        <p:spPr>
          <a:xfrm>
            <a:off x="1792916" y="2311265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3FB3360-1957-A647-9B8A-086FD0AE6DC3}"/>
              </a:ext>
            </a:extLst>
          </p:cNvPr>
          <p:cNvCxnSpPr>
            <a:cxnSpLocks/>
            <a:stCxn id="8" idx="2"/>
            <a:endCxn id="18" idx="1"/>
          </p:cNvCxnSpPr>
          <p:nvPr/>
        </p:nvCxnSpPr>
        <p:spPr>
          <a:xfrm rot="16200000" flipH="1">
            <a:off x="239413" y="3713978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8ABD596-1DCA-1449-9978-7F937E9C8846}"/>
              </a:ext>
            </a:extLst>
          </p:cNvPr>
          <p:cNvCxnSpPr>
            <a:cxnSpLocks/>
            <a:stCxn id="9" idx="3"/>
            <a:endCxn id="5" idx="0"/>
          </p:cNvCxnSpPr>
          <p:nvPr/>
        </p:nvCxnSpPr>
        <p:spPr>
          <a:xfrm>
            <a:off x="2493332" y="2473831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252C9-5F19-5E4A-972F-CFCB6983DD69}"/>
              </a:ext>
            </a:extLst>
          </p:cNvPr>
          <p:cNvSpPr/>
          <p:nvPr/>
        </p:nvSpPr>
        <p:spPr>
          <a:xfrm>
            <a:off x="2362690" y="3339534"/>
            <a:ext cx="261284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9ED1C1-A82A-8243-B3E4-12E2B3AB7F5F}"/>
              </a:ext>
            </a:extLst>
          </p:cNvPr>
          <p:cNvSpPr/>
          <p:nvPr/>
        </p:nvSpPr>
        <p:spPr>
          <a:xfrm>
            <a:off x="2657143" y="4425073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F49F9-90CA-A240-8FFA-28F956EF1BD8}"/>
              </a:ext>
            </a:extLst>
          </p:cNvPr>
          <p:cNvSpPr/>
          <p:nvPr/>
        </p:nvSpPr>
        <p:spPr>
          <a:xfrm>
            <a:off x="3724929" y="4427701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58E2F-1070-904C-9496-E1D33781A178}"/>
              </a:ext>
            </a:extLst>
          </p:cNvPr>
          <p:cNvSpPr/>
          <p:nvPr/>
        </p:nvSpPr>
        <p:spPr>
          <a:xfrm>
            <a:off x="2362689" y="442638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83E505-844D-3148-84DF-B37288A8572C}"/>
              </a:ext>
            </a:extLst>
          </p:cNvPr>
          <p:cNvSpPr/>
          <p:nvPr/>
        </p:nvSpPr>
        <p:spPr>
          <a:xfrm>
            <a:off x="2661577" y="5514554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39FECE-A6F5-7D49-BACC-189A5E1080FA}"/>
              </a:ext>
            </a:extLst>
          </p:cNvPr>
          <p:cNvSpPr/>
          <p:nvPr/>
        </p:nvSpPr>
        <p:spPr>
          <a:xfrm>
            <a:off x="3729363" y="551718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E53EC9-787F-7840-9F44-E4D6976D5FE5}"/>
              </a:ext>
            </a:extLst>
          </p:cNvPr>
          <p:cNvSpPr/>
          <p:nvPr/>
        </p:nvSpPr>
        <p:spPr>
          <a:xfrm>
            <a:off x="2367123" y="5515868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95CFF6-93D6-6D46-B8D3-C7F449CB3F9C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3855571" y="3992488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8E10D6-74F1-B542-9F64-934347EA1365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2493331" y="3991174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CCEB28-94F8-AB49-B527-7E012628CA6C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H="1" flipV="1">
            <a:off x="2493331" y="5078027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DDA862-5D4A-EB47-807E-8CBAE0C55433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3855571" y="5079341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CA8DC2-75AE-514E-A812-47F88680446E}"/>
              </a:ext>
            </a:extLst>
          </p:cNvPr>
          <p:cNvCxnSpPr>
            <a:stCxn id="9" idx="2"/>
            <a:endCxn id="15" idx="1"/>
          </p:cNvCxnSpPr>
          <p:nvPr/>
        </p:nvCxnSpPr>
        <p:spPr>
          <a:xfrm rot="16200000" flipH="1">
            <a:off x="1195001" y="3584519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2B682005-C880-8D43-872D-1D1FE5433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431" y="4010428"/>
            <a:ext cx="454571" cy="454571"/>
          </a:xfrm>
          <a:prstGeom prst="rect">
            <a:avLst/>
          </a:prstGeom>
        </p:spPr>
      </p:pic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26D84CC-2298-2C46-860A-B412400D4D10}"/>
              </a:ext>
            </a:extLst>
          </p:cNvPr>
          <p:cNvSpPr txBox="1">
            <a:spLocks/>
          </p:cNvSpPr>
          <p:nvPr/>
        </p:nvSpPr>
        <p:spPr>
          <a:xfrm>
            <a:off x="5986475" y="1528660"/>
            <a:ext cx="5700122" cy="498644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malloc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 err="1">
                <a:solidFill>
                  <a:srgbClr val="81A1C1"/>
                </a:solidFill>
                <a:latin typeface="Share Tech Mono" panose="020B0509050000020004" pitchFamily="49" charset="77"/>
              </a:rPr>
              <a:t>sizeof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-&gt;value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  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 err="1">
                <a:solidFill>
                  <a:srgbClr val="D8DEE9"/>
                </a:solidFill>
                <a:latin typeface="Share Tech Mono" panose="020B0509050000020004" pitchFamily="49" charset="77"/>
              </a:rPr>
              <a:t>new_node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   // Previous code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8FBCBB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endParaRPr lang="en-NO" sz="1600" dirty="0"/>
          </a:p>
        </p:txBody>
      </p:sp>
    </p:spTree>
    <p:extLst>
      <p:ext uri="{BB962C8B-B14F-4D97-AF65-F5344CB8AC3E}">
        <p14:creationId xmlns:p14="http://schemas.microsoft.com/office/powerpoint/2010/main" val="154608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4EEB-7FDE-5A3C-B0A6-33DB3FEB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1E18-DFF5-E173-C105-5E9242AF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67429"/>
            <a:ext cx="9908689" cy="3309427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void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print</a:t>
            </a:r>
            <a:r>
              <a:rPr lang="en-GB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A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ll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 list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for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int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=</a:t>
            </a:r>
            <a:r>
              <a:rPr lang="en-GB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&lt;=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b="0" dirty="0" err="1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.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length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++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      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System.out.println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list.</a:t>
            </a:r>
            <a:r>
              <a:rPr lang="en-GB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</a:t>
            </a: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))</a:t>
            </a:r>
            <a:r>
              <a:rPr lang="en-GB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   }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}</a:t>
            </a:r>
            <a:endParaRPr lang="en-GB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0779D-28AA-B7A9-9896-70FAF052CA68}"/>
                  </a:ext>
                </a:extLst>
              </p:cNvPr>
              <p:cNvSpPr txBox="1"/>
              <p:nvPr/>
            </p:nvSpPr>
            <p:spPr>
              <a:xfrm>
                <a:off x="9151730" y="4918208"/>
                <a:ext cx="14839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4000" b="0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nb-NO" sz="4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b-NO" sz="4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0779D-28AA-B7A9-9896-70FAF052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30" y="4918208"/>
                <a:ext cx="1483996" cy="615553"/>
              </a:xfrm>
              <a:prstGeom prst="rect">
                <a:avLst/>
              </a:prstGeom>
              <a:blipFill>
                <a:blip r:embed="rId2"/>
                <a:stretch>
                  <a:fillRect l="-5085" r="-9322" b="-3877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88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EBD-6294-D305-4090-1BB4D6C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Iterator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93F8-53EB-5945-2FAF-2DA7011546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create(List, index): Iterator</a:t>
            </a:r>
          </a:p>
          <a:p>
            <a:pPr>
              <a:lnSpc>
                <a:spcPct val="150000"/>
              </a:lnSpc>
            </a:pPr>
            <a:r>
              <a:rPr lang="en-NO" dirty="0"/>
              <a:t>next(): Iterator</a:t>
            </a:r>
          </a:p>
          <a:p>
            <a:pPr>
              <a:lnSpc>
                <a:spcPct val="150000"/>
              </a:lnSpc>
            </a:pPr>
            <a:r>
              <a:rPr lang="en-NO" dirty="0"/>
              <a:t>hasNext(): boolean</a:t>
            </a:r>
          </a:p>
          <a:p>
            <a:pPr>
              <a:lnSpc>
                <a:spcPct val="150000"/>
              </a:lnSpc>
            </a:pPr>
            <a:r>
              <a:rPr lang="en-NO" dirty="0"/>
              <a:t>insert(T item)</a:t>
            </a:r>
          </a:p>
          <a:p>
            <a:pPr>
              <a:lnSpc>
                <a:spcPct val="150000"/>
              </a:lnSpc>
            </a:pPr>
            <a:r>
              <a:rPr lang="en-NO" dirty="0"/>
              <a:t>remove 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BBBB-C351-2693-7F3E-CBB7EB3062D7}"/>
                  </a:ext>
                </a:extLst>
              </p:cNvPr>
              <p:cNvSpPr txBox="1"/>
              <p:nvPr/>
            </p:nvSpPr>
            <p:spPr>
              <a:xfrm>
                <a:off x="8055824" y="4774539"/>
                <a:ext cx="220573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72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7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65BBBB-C351-2693-7F3E-CBB7EB30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24" y="4774539"/>
                <a:ext cx="2205732" cy="1107996"/>
              </a:xfrm>
              <a:prstGeom prst="rect">
                <a:avLst/>
              </a:prstGeom>
              <a:blipFill>
                <a:blip r:embed="rId2"/>
                <a:stretch>
                  <a:fillRect l="-6897" r="-12069" b="-370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FE67C09-9552-86EE-4356-846CB00BB9EA}"/>
              </a:ext>
            </a:extLst>
          </p:cNvPr>
          <p:cNvSpPr txBox="1"/>
          <p:nvPr/>
        </p:nvSpPr>
        <p:spPr>
          <a:xfrm>
            <a:off x="7097870" y="285670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Just a “pointer” to a node.</a:t>
            </a:r>
          </a:p>
        </p:txBody>
      </p:sp>
    </p:spTree>
    <p:extLst>
      <p:ext uri="{BB962C8B-B14F-4D97-AF65-F5344CB8AC3E}">
        <p14:creationId xmlns:p14="http://schemas.microsoft.com/office/powerpoint/2010/main" val="3917526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537D-A375-E6CB-EB21-ECB9B383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Structure of Iterator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1D534-C132-3402-F18D-7B3CCC349936}"/>
              </a:ext>
            </a:extLst>
          </p:cNvPr>
          <p:cNvSpPr/>
          <p:nvPr/>
        </p:nvSpPr>
        <p:spPr>
          <a:xfrm>
            <a:off x="6518898" y="206277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BAEC0-179A-B623-6582-140D994A6D29}"/>
              </a:ext>
            </a:extLst>
          </p:cNvPr>
          <p:cNvSpPr/>
          <p:nvPr/>
        </p:nvSpPr>
        <p:spPr>
          <a:xfrm>
            <a:off x="6637231" y="222534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69A78-9F22-0BFD-678F-5B60688027DC}"/>
              </a:ext>
            </a:extLst>
          </p:cNvPr>
          <p:cNvSpPr/>
          <p:nvPr/>
        </p:nvSpPr>
        <p:spPr>
          <a:xfrm>
            <a:off x="6637231" y="268597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DC8B42-19A0-8E6E-CF23-9C1DB94C83F7}"/>
              </a:ext>
            </a:extLst>
          </p:cNvPr>
          <p:cNvSpPr/>
          <p:nvPr/>
        </p:nvSpPr>
        <p:spPr>
          <a:xfrm>
            <a:off x="6518898" y="3662415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4BB86-52A9-C65C-CEB7-0CB64416E805}"/>
              </a:ext>
            </a:extLst>
          </p:cNvPr>
          <p:cNvSpPr/>
          <p:nvPr/>
        </p:nvSpPr>
        <p:spPr>
          <a:xfrm>
            <a:off x="6637231" y="3824985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B6B9E0-78B5-3E32-ABE0-80A9F108C262}"/>
              </a:ext>
            </a:extLst>
          </p:cNvPr>
          <p:cNvSpPr/>
          <p:nvPr/>
        </p:nvSpPr>
        <p:spPr>
          <a:xfrm>
            <a:off x="6637231" y="4285616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0AE7B-9741-4881-8AAF-877B004F56E5}"/>
              </a:ext>
            </a:extLst>
          </p:cNvPr>
          <p:cNvSpPr/>
          <p:nvPr/>
        </p:nvSpPr>
        <p:spPr>
          <a:xfrm>
            <a:off x="6518898" y="5323690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32099-CC9F-8EE7-B170-DCB9413BCEB0}"/>
              </a:ext>
            </a:extLst>
          </p:cNvPr>
          <p:cNvSpPr/>
          <p:nvPr/>
        </p:nvSpPr>
        <p:spPr>
          <a:xfrm>
            <a:off x="6637231" y="548626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EB69FC-9A86-1790-B9BF-75A18B074251}"/>
              </a:ext>
            </a:extLst>
          </p:cNvPr>
          <p:cNvSpPr/>
          <p:nvPr/>
        </p:nvSpPr>
        <p:spPr>
          <a:xfrm>
            <a:off x="6637231" y="5946891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0B6FA-A561-C6E9-D18E-7D842A057907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105189" y="4661911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7CC53D-BE6C-2136-FA69-DD1561D6F8C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05189" y="3062273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274B3A-5342-9A59-1E89-FF2384DB5BCD}"/>
              </a:ext>
            </a:extLst>
          </p:cNvPr>
          <p:cNvSpPr txBox="1"/>
          <p:nvPr/>
        </p:nvSpPr>
        <p:spPr>
          <a:xfrm>
            <a:off x="7681244" y="361994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F7F1F-4698-F868-202D-171036048339}"/>
              </a:ext>
            </a:extLst>
          </p:cNvPr>
          <p:cNvSpPr txBox="1"/>
          <p:nvPr/>
        </p:nvSpPr>
        <p:spPr>
          <a:xfrm>
            <a:off x="7691479" y="19975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57102-F294-E137-50E1-8F0F904DC2E8}"/>
              </a:ext>
            </a:extLst>
          </p:cNvPr>
          <p:cNvSpPr txBox="1"/>
          <p:nvPr/>
        </p:nvSpPr>
        <p:spPr>
          <a:xfrm>
            <a:off x="7714175" y="524232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EC626E-5ADC-5DEB-01C7-0188834CDD01}"/>
              </a:ext>
            </a:extLst>
          </p:cNvPr>
          <p:cNvSpPr/>
          <p:nvPr/>
        </p:nvSpPr>
        <p:spPr>
          <a:xfrm>
            <a:off x="4084390" y="2148841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45FE37-E234-1BE3-06B7-52CA41431F5E}"/>
              </a:ext>
            </a:extLst>
          </p:cNvPr>
          <p:cNvSpPr/>
          <p:nvPr/>
        </p:nvSpPr>
        <p:spPr>
          <a:xfrm>
            <a:off x="4202724" y="241779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E8469B-2F37-18AB-41E1-D36B897EFDC8}"/>
              </a:ext>
            </a:extLst>
          </p:cNvPr>
          <p:cNvCxnSpPr>
            <a:cxnSpLocks/>
            <a:stCxn id="20" idx="3"/>
            <a:endCxn id="5" idx="1"/>
          </p:cNvCxnSpPr>
          <p:nvPr/>
        </p:nvCxnSpPr>
        <p:spPr>
          <a:xfrm flipV="1">
            <a:off x="5138639" y="2604694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DD240D-5A7D-F94D-641F-EE48ED492539}"/>
              </a:ext>
            </a:extLst>
          </p:cNvPr>
          <p:cNvSpPr txBox="1"/>
          <p:nvPr/>
        </p:nvSpPr>
        <p:spPr>
          <a:xfrm>
            <a:off x="4084390" y="177950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684F6D-9C68-4B77-B87B-F9A214057423}"/>
              </a:ext>
            </a:extLst>
          </p:cNvPr>
          <p:cNvSpPr txBox="1"/>
          <p:nvPr/>
        </p:nvSpPr>
        <p:spPr>
          <a:xfrm>
            <a:off x="5789860" y="228545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BF86B0-3240-81D8-1010-54073D1FEA40}"/>
              </a:ext>
            </a:extLst>
          </p:cNvPr>
          <p:cNvSpPr txBox="1"/>
          <p:nvPr/>
        </p:nvSpPr>
        <p:spPr>
          <a:xfrm>
            <a:off x="7157859" y="331867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EE9D2-3AA1-413D-EB2F-6C02F9BCEE82}"/>
              </a:ext>
            </a:extLst>
          </p:cNvPr>
          <p:cNvSpPr txBox="1"/>
          <p:nvPr/>
        </p:nvSpPr>
        <p:spPr>
          <a:xfrm>
            <a:off x="7144788" y="4926917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886EBD-26E5-F22F-AF8F-A462E3F449AA}"/>
              </a:ext>
            </a:extLst>
          </p:cNvPr>
          <p:cNvSpPr/>
          <p:nvPr/>
        </p:nvSpPr>
        <p:spPr>
          <a:xfrm>
            <a:off x="3646606" y="1686261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FA87F5-F4EE-FD00-6F87-06B7ECA4D123}"/>
              </a:ext>
            </a:extLst>
          </p:cNvPr>
          <p:cNvSpPr txBox="1"/>
          <p:nvPr/>
        </p:nvSpPr>
        <p:spPr>
          <a:xfrm>
            <a:off x="3679471" y="300866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92DC55-B4FA-AA79-E4F9-4868D5B2C21B}"/>
              </a:ext>
            </a:extLst>
          </p:cNvPr>
          <p:cNvSpPr/>
          <p:nvPr/>
        </p:nvSpPr>
        <p:spPr>
          <a:xfrm>
            <a:off x="9653427" y="3429000"/>
            <a:ext cx="1172583" cy="10838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A3FE55-951B-971F-E493-E83E072DD9EA}"/>
              </a:ext>
            </a:extLst>
          </p:cNvPr>
          <p:cNvSpPr/>
          <p:nvPr/>
        </p:nvSpPr>
        <p:spPr>
          <a:xfrm>
            <a:off x="9771760" y="3591570"/>
            <a:ext cx="935915" cy="376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F14381-D4C4-5B08-1E33-3C5027A93B99}"/>
              </a:ext>
            </a:extLst>
          </p:cNvPr>
          <p:cNvSpPr/>
          <p:nvPr/>
        </p:nvSpPr>
        <p:spPr>
          <a:xfrm>
            <a:off x="9771760" y="4052201"/>
            <a:ext cx="935915" cy="376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7095E2-D643-07B5-2A34-000724BDBD13}"/>
              </a:ext>
            </a:extLst>
          </p:cNvPr>
          <p:cNvCxnSpPr>
            <a:cxnSpLocks/>
            <a:stCxn id="33" idx="1"/>
            <a:endCxn id="8" idx="3"/>
          </p:cNvCxnSpPr>
          <p:nvPr/>
        </p:nvCxnSpPr>
        <p:spPr>
          <a:xfrm flipH="1" flipV="1">
            <a:off x="7691481" y="4204332"/>
            <a:ext cx="2080279" cy="36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CE54789-9380-9820-5ADC-C2D6069281DB}"/>
              </a:ext>
            </a:extLst>
          </p:cNvPr>
          <p:cNvCxnSpPr>
            <a:stCxn id="32" idx="0"/>
            <a:endCxn id="7" idx="3"/>
          </p:cNvCxnSpPr>
          <p:nvPr/>
        </p:nvCxnSpPr>
        <p:spPr>
          <a:xfrm rot="16200000" flipV="1">
            <a:off x="8547710" y="1899562"/>
            <a:ext cx="717444" cy="26665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8836B7-39BC-3912-32B8-409CEAD28167}"/>
              </a:ext>
            </a:extLst>
          </p:cNvPr>
          <p:cNvSpPr txBox="1"/>
          <p:nvPr/>
        </p:nvSpPr>
        <p:spPr>
          <a:xfrm>
            <a:off x="9653427" y="4529945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Iterator pointing</a:t>
            </a:r>
          </a:p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at the 2nd node</a:t>
            </a:r>
          </a:p>
        </p:txBody>
      </p:sp>
      <p:sp>
        <p:nvSpPr>
          <p:cNvPr id="44" name="Content Placeholder 4">
            <a:extLst>
              <a:ext uri="{FF2B5EF4-FFF2-40B4-BE49-F238E27FC236}">
                <a16:creationId xmlns:a16="http://schemas.microsoft.com/office/drawing/2014/main" id="{E72C4008-90FA-A4B1-4128-97184D8D0D4F}"/>
              </a:ext>
            </a:extLst>
          </p:cNvPr>
          <p:cNvSpPr txBox="1">
            <a:spLocks/>
          </p:cNvSpPr>
          <p:nvPr/>
        </p:nvSpPr>
        <p:spPr>
          <a:xfrm>
            <a:off x="669734" y="4694722"/>
            <a:ext cx="4067829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Iterator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previous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current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9AD6-0989-7847-B209-688CFDA0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5FC6-1664-7540-827E-E99DFB9BB0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Using Arrays</a:t>
            </a:r>
          </a:p>
          <a:p>
            <a:endParaRPr lang="en-GB" dirty="0"/>
          </a:p>
          <a:p>
            <a:pPr lvl="1"/>
            <a:r>
              <a:rPr lang="en-GB" dirty="0"/>
              <a:t>Contiguous memory fragment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Insertion/deletion</a:t>
            </a:r>
            <a:r>
              <a:rPr lang="en-NO" dirty="0"/>
              <a:t> are expensive</a:t>
            </a:r>
          </a:p>
          <a:p>
            <a:pPr lvl="1"/>
            <a:endParaRPr lang="en-NO" dirty="0"/>
          </a:p>
          <a:p>
            <a:pPr lvl="1"/>
            <a:r>
              <a:rPr lang="en-NO" dirty="0"/>
              <a:t>Require resizing at some point.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939C7C-E026-003E-A2B6-4E0A115DB75F}"/>
              </a:ext>
            </a:extLst>
          </p:cNvPr>
          <p:cNvSpPr txBox="1"/>
          <p:nvPr/>
        </p:nvSpPr>
        <p:spPr>
          <a:xfrm>
            <a:off x="7675914" y="3540978"/>
            <a:ext cx="269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18939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E6EE-ED60-376E-4A32-63FDFEC2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 Recursive Data Type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9E3A229-34FD-6372-E300-B382016ABD0E}"/>
              </a:ext>
            </a:extLst>
          </p:cNvPr>
          <p:cNvSpPr txBox="1">
            <a:spLocks/>
          </p:cNvSpPr>
          <p:nvPr/>
        </p:nvSpPr>
        <p:spPr>
          <a:xfrm>
            <a:off x="838200" y="2244260"/>
            <a:ext cx="4357914" cy="27754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typedef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int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   struct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*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next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616E88"/>
                </a:solidFill>
                <a:latin typeface="Share Tech Mono" panose="020B0509050000020004" pitchFamily="49" charset="77"/>
              </a:rPr>
              <a:t> 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Node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;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4AA70-6F1F-84A4-3605-5EB428D2D44E}"/>
              </a:ext>
            </a:extLst>
          </p:cNvPr>
          <p:cNvSpPr txBox="1"/>
          <p:nvPr/>
        </p:nvSpPr>
        <p:spPr>
          <a:xfrm>
            <a:off x="3017157" y="5435997"/>
            <a:ext cx="6460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base case is when next == null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8CB2EAB-BBC3-26E3-07CF-DD7CB10CFB99}"/>
              </a:ext>
            </a:extLst>
          </p:cNvPr>
          <p:cNvSpPr txBox="1">
            <a:spLocks/>
          </p:cNvSpPr>
          <p:nvPr/>
        </p:nvSpPr>
        <p:spPr>
          <a:xfrm>
            <a:off x="6839857" y="2244260"/>
            <a:ext cx="4357914" cy="277540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class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sz="24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T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4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List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4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4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4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next</a:t>
            </a:r>
            <a:r>
              <a:rPr lang="en-GB" sz="24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Share Tech Mono" panose="020B0509050000020004" pitchFamily="49" charset="77"/>
              </a:rPr>
              <a:t>}</a:t>
            </a:r>
            <a:endParaRPr lang="en-GB" sz="2400" b="0" dirty="0">
              <a:effectLst/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135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D620-FA34-B7E3-B7CE-E0701409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Using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CCE2-4D20-6CDA-C979-67FC0D801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54029" cy="4351338"/>
          </a:xfrm>
          <a:solidFill>
            <a:schemeClr val="bg2"/>
          </a:solidFill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class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List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   List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&gt;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next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  </a:t>
            </a:r>
            <a:b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</a:b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 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public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FBCBB"/>
                </a:solidFill>
                <a:effectLst/>
                <a:latin typeface="Share Tech Mono" panose="020B0509050000020004" pitchFamily="49" charset="77"/>
              </a:rPr>
              <a:t>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int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index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&lt;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   throw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new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IllegalArgumentException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("</a:t>
            </a:r>
            <a:r>
              <a:rPr lang="en-GB" sz="2200" b="0" dirty="0">
                <a:solidFill>
                  <a:srgbClr val="A3BE8C"/>
                </a:solidFill>
                <a:effectLst/>
                <a:latin typeface="Share Tech Mono" panose="020B0509050000020004" pitchFamily="49" charset="77"/>
              </a:rPr>
              <a:t>Invalid index.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")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==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dirty="0">
                <a:solidFill>
                  <a:srgbClr val="D8DEE9"/>
                </a:solidFill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return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item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if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effectLst/>
                <a:latin typeface="Share Tech Mono" panose="020B0509050000020004" pitchFamily="49" charset="77"/>
              </a:rPr>
              <a:t>next</a:t>
            </a:r>
            <a:r>
              <a:rPr lang="en-GB" sz="2200" b="0" dirty="0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 == null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   throw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new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IllegalStateException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("</a:t>
            </a:r>
            <a:r>
              <a:rPr lang="en-GB" sz="2200" b="0" dirty="0">
                <a:solidFill>
                  <a:srgbClr val="A3BE8C"/>
                </a:solidFill>
                <a:effectLst/>
                <a:latin typeface="Share Tech Mono" panose="020B0509050000020004" pitchFamily="49" charset="77"/>
              </a:rPr>
              <a:t>The list is empty!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")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      return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 err="1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next</a:t>
            </a:r>
            <a:r>
              <a:rPr lang="en-GB" sz="2200" b="0" dirty="0" err="1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.</a:t>
            </a:r>
            <a:r>
              <a:rPr lang="en-GB" sz="2200" b="0" dirty="0" err="1">
                <a:solidFill>
                  <a:srgbClr val="88C0D0"/>
                </a:solidFill>
                <a:effectLst/>
                <a:latin typeface="Share Tech Mono" panose="020B0509050000020004" pitchFamily="49" charset="77"/>
              </a:rPr>
              <a:t>get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(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index 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-</a:t>
            </a:r>
            <a:r>
              <a:rPr lang="en-GB" sz="2200" b="0" dirty="0">
                <a:solidFill>
                  <a:srgbClr val="D8DEE9"/>
                </a:solidFill>
                <a:effectLst/>
                <a:latin typeface="Share Tech Mono" panose="020B0509050000020004" pitchFamily="49" charset="77"/>
              </a:rPr>
              <a:t> </a:t>
            </a:r>
            <a:r>
              <a:rPr lang="en-GB" sz="2200" b="0" dirty="0">
                <a:solidFill>
                  <a:srgbClr val="B48EAD"/>
                </a:solidFill>
                <a:effectLst/>
                <a:latin typeface="Share Tech Mono" panose="020B0509050000020004" pitchFamily="49" charset="77"/>
              </a:rPr>
              <a:t>1</a:t>
            </a: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)</a:t>
            </a:r>
            <a:r>
              <a:rPr lang="en-GB" sz="2200" b="0" dirty="0">
                <a:solidFill>
                  <a:srgbClr val="81A1C1"/>
                </a:solidFill>
                <a:effectLst/>
                <a:latin typeface="Share Tech Mono" panose="020B0509050000020004" pitchFamily="49" charset="77"/>
              </a:rPr>
              <a:t>;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200" b="0" dirty="0">
                <a:solidFill>
                  <a:srgbClr val="ECEFF4"/>
                </a:solidFill>
                <a:effectLst/>
                <a:latin typeface="Share Tech Mono" panose="020B0509050000020004" pitchFamily="49" charset="77"/>
              </a:rPr>
              <a:t>   }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ECEFF4"/>
                </a:solidFill>
                <a:latin typeface="Share Tech Mono" panose="020B0509050000020004" pitchFamily="49" charset="77"/>
              </a:rPr>
              <a:t>}</a:t>
            </a:r>
            <a:endParaRPr lang="en-GB" sz="2200" b="0" dirty="0">
              <a:solidFill>
                <a:srgbClr val="D8DEE9"/>
              </a:solidFill>
              <a:effectLst/>
              <a:latin typeface="Share Tech Mono" panose="020B0509050000020004" pitchFamily="49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866057-9EAD-A14E-47CD-7022C33769C4}"/>
              </a:ext>
            </a:extLst>
          </p:cNvPr>
          <p:cNvSpPr/>
          <p:nvPr/>
        </p:nvSpPr>
        <p:spPr>
          <a:xfrm>
            <a:off x="838199" y="4049595"/>
            <a:ext cx="9554028" cy="365815"/>
          </a:xfrm>
          <a:prstGeom prst="rect">
            <a:avLst/>
          </a:prstGeom>
          <a:solidFill>
            <a:srgbClr val="ECEFF3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EB827-5C7A-F20B-1715-9214AB95C4C2}"/>
              </a:ext>
            </a:extLst>
          </p:cNvPr>
          <p:cNvSpPr/>
          <p:nvPr/>
        </p:nvSpPr>
        <p:spPr>
          <a:xfrm>
            <a:off x="838199" y="5066164"/>
            <a:ext cx="9554028" cy="365815"/>
          </a:xfrm>
          <a:prstGeom prst="rect">
            <a:avLst/>
          </a:prstGeom>
          <a:solidFill>
            <a:srgbClr val="ECEFF3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43818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9632-22D1-A348-83DD-643FE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50432-AF61-7346-BD2B-F68C8B43399C}"/>
              </a:ext>
            </a:extLst>
          </p:cNvPr>
          <p:cNvSpPr/>
          <p:nvPr/>
        </p:nvSpPr>
        <p:spPr>
          <a:xfrm>
            <a:off x="2528557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F188A3-FD0F-5147-BC73-2960B4113462}"/>
              </a:ext>
            </a:extLst>
          </p:cNvPr>
          <p:cNvSpPr/>
          <p:nvPr/>
        </p:nvSpPr>
        <p:spPr>
          <a:xfrm>
            <a:off x="3596343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FE5009-26A5-594C-AB26-11E9468189EF}"/>
              </a:ext>
            </a:extLst>
          </p:cNvPr>
          <p:cNvSpPr/>
          <p:nvPr/>
        </p:nvSpPr>
        <p:spPr>
          <a:xfrm>
            <a:off x="838200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5142A-D2AE-5F49-A870-2B3EDBFC2CAB}"/>
              </a:ext>
            </a:extLst>
          </p:cNvPr>
          <p:cNvSpPr/>
          <p:nvPr/>
        </p:nvSpPr>
        <p:spPr>
          <a:xfrm>
            <a:off x="838200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14389-8F0A-3D4D-8088-FAE50EC39EEC}"/>
              </a:ext>
            </a:extLst>
          </p:cNvPr>
          <p:cNvSpPr/>
          <p:nvPr/>
        </p:nvSpPr>
        <p:spPr>
          <a:xfrm>
            <a:off x="1664329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909F6B7-1F8F-3B47-8429-E0498F9AF565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6C7A490-3FB8-084D-BF0B-F70DB1E4196B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F1896-B8D3-5D46-9222-B434723FBA0C}"/>
              </a:ext>
            </a:extLst>
          </p:cNvPr>
          <p:cNvSpPr/>
          <p:nvPr/>
        </p:nvSpPr>
        <p:spPr>
          <a:xfrm>
            <a:off x="2234103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3CC99-BC8C-7B4D-9750-7DC794653DEF}"/>
              </a:ext>
            </a:extLst>
          </p:cNvPr>
          <p:cNvSpPr/>
          <p:nvPr/>
        </p:nvSpPr>
        <p:spPr>
          <a:xfrm>
            <a:off x="2528556" y="437109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EAF0EA-6464-0141-A58B-1570B559594D}"/>
              </a:ext>
            </a:extLst>
          </p:cNvPr>
          <p:cNvSpPr/>
          <p:nvPr/>
        </p:nvSpPr>
        <p:spPr>
          <a:xfrm>
            <a:off x="3596342" y="437372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AA3133-BE08-3B4B-8E7B-15BE6300C2D8}"/>
              </a:ext>
            </a:extLst>
          </p:cNvPr>
          <p:cNvSpPr/>
          <p:nvPr/>
        </p:nvSpPr>
        <p:spPr>
          <a:xfrm>
            <a:off x="2234102" y="437241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AC2EF-369B-FF4D-B055-9921725238D3}"/>
              </a:ext>
            </a:extLst>
          </p:cNvPr>
          <p:cNvSpPr/>
          <p:nvPr/>
        </p:nvSpPr>
        <p:spPr>
          <a:xfrm>
            <a:off x="2532990" y="5460579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2D7B5-C261-0D4D-BC39-194E991C68B9}"/>
              </a:ext>
            </a:extLst>
          </p:cNvPr>
          <p:cNvSpPr/>
          <p:nvPr/>
        </p:nvSpPr>
        <p:spPr>
          <a:xfrm>
            <a:off x="3600776" y="5463207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5AA8D-8BB9-4344-9CFC-812C02B05AB9}"/>
              </a:ext>
            </a:extLst>
          </p:cNvPr>
          <p:cNvSpPr/>
          <p:nvPr/>
        </p:nvSpPr>
        <p:spPr>
          <a:xfrm>
            <a:off x="2238536" y="546189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8A39B-A0B9-074F-8A55-B2E4308A0A6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5DB08D-50ED-1F46-B755-38EA7DD90E64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5E84A-27EC-0147-8EA7-44D0AAFD57FB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72E324-DFAB-4F48-BC8F-7A4AF680999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89D09E6-E7ED-254B-9A4B-8D42B0F6171A}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16200000" flipV="1">
            <a:off x="1376384" y="4469098"/>
            <a:ext cx="1850514" cy="135075"/>
          </a:xfrm>
          <a:prstGeom prst="bentConnector4">
            <a:avLst>
              <a:gd name="adj1" fmla="val 12629"/>
              <a:gd name="adj2" fmla="val 2692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D9F64A4-2289-AA4E-88D6-1293BDA565E5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>
            <a:off x="3857627" y="3612693"/>
            <a:ext cx="4433" cy="2176334"/>
          </a:xfrm>
          <a:prstGeom prst="bentConnector3">
            <a:avLst>
              <a:gd name="adj1" fmla="val 525677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Content Placeholder 3">
            <a:extLst>
              <a:ext uri="{FF2B5EF4-FFF2-40B4-BE49-F238E27FC236}">
                <a16:creationId xmlns:a16="http://schemas.microsoft.com/office/drawing/2014/main" id="{FC872BD7-9280-B94F-B5AF-992E7B28131B}"/>
              </a:ext>
            </a:extLst>
          </p:cNvPr>
          <p:cNvSpPr txBox="1">
            <a:spLocks/>
          </p:cNvSpPr>
          <p:nvPr/>
        </p:nvSpPr>
        <p:spPr>
          <a:xfrm>
            <a:off x="5653678" y="2423020"/>
            <a:ext cx="5700122" cy="2275212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56806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00E4-FD14-4446-A155-2A4B7DA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(at the 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1F6482-F052-3A47-A762-C05363F30B4A}"/>
              </a:ext>
            </a:extLst>
          </p:cNvPr>
          <p:cNvSpPr/>
          <p:nvPr/>
        </p:nvSpPr>
        <p:spPr>
          <a:xfrm>
            <a:off x="2657143" y="3284245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9C178-1CCF-8344-BD94-54D959F9F41C}"/>
              </a:ext>
            </a:extLst>
          </p:cNvPr>
          <p:cNvSpPr/>
          <p:nvPr/>
        </p:nvSpPr>
        <p:spPr>
          <a:xfrm>
            <a:off x="3724929" y="3286873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E215A-6803-3B4D-B22B-97248609767B}"/>
              </a:ext>
            </a:extLst>
          </p:cNvPr>
          <p:cNvSpPr/>
          <p:nvPr/>
        </p:nvSpPr>
        <p:spPr>
          <a:xfrm>
            <a:off x="966786" y="1729150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B2DC45-A001-5144-A238-413DF0A6496C}"/>
              </a:ext>
            </a:extLst>
          </p:cNvPr>
          <p:cNvSpPr/>
          <p:nvPr/>
        </p:nvSpPr>
        <p:spPr>
          <a:xfrm>
            <a:off x="966786" y="2247312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75B6-694C-5747-87A7-FA8687894BA5}"/>
              </a:ext>
            </a:extLst>
          </p:cNvPr>
          <p:cNvSpPr/>
          <p:nvPr/>
        </p:nvSpPr>
        <p:spPr>
          <a:xfrm>
            <a:off x="1792915" y="2257290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DA8FF1A-4B58-7C49-8084-6C8D58C14E12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239412" y="3660003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2206FB4-23DE-7943-A7AE-B869B2FC0AC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493331" y="2419856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704A5FC-00E7-DF41-90EB-0FAC9D2EE7E3}"/>
              </a:ext>
            </a:extLst>
          </p:cNvPr>
          <p:cNvSpPr/>
          <p:nvPr/>
        </p:nvSpPr>
        <p:spPr>
          <a:xfrm>
            <a:off x="2362689" y="328555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4C11C-BEC0-A64A-A035-61D28DB35BDB}"/>
              </a:ext>
            </a:extLst>
          </p:cNvPr>
          <p:cNvSpPr/>
          <p:nvPr/>
        </p:nvSpPr>
        <p:spPr>
          <a:xfrm>
            <a:off x="2657142" y="4371098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DF00A-C201-A743-8AE9-70944E361440}"/>
              </a:ext>
            </a:extLst>
          </p:cNvPr>
          <p:cNvSpPr/>
          <p:nvPr/>
        </p:nvSpPr>
        <p:spPr>
          <a:xfrm>
            <a:off x="3724928" y="437372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9F19BF-2545-A343-91F4-6443EB34AF6D}"/>
              </a:ext>
            </a:extLst>
          </p:cNvPr>
          <p:cNvSpPr/>
          <p:nvPr/>
        </p:nvSpPr>
        <p:spPr>
          <a:xfrm>
            <a:off x="2362688" y="4372412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25588-0B0B-2A4C-9031-223C7F048FF5}"/>
              </a:ext>
            </a:extLst>
          </p:cNvPr>
          <p:cNvSpPr/>
          <p:nvPr/>
        </p:nvSpPr>
        <p:spPr>
          <a:xfrm>
            <a:off x="2661576" y="5460579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C2E869-37A0-7D4E-A021-8C6349CE19D5}"/>
              </a:ext>
            </a:extLst>
          </p:cNvPr>
          <p:cNvSpPr/>
          <p:nvPr/>
        </p:nvSpPr>
        <p:spPr>
          <a:xfrm>
            <a:off x="3729362" y="5463207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48DF2F-44C5-7F45-906F-841675E72E3C}"/>
              </a:ext>
            </a:extLst>
          </p:cNvPr>
          <p:cNvSpPr/>
          <p:nvPr/>
        </p:nvSpPr>
        <p:spPr>
          <a:xfrm>
            <a:off x="2367122" y="5461893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8F4F91-BF86-AD45-875A-E678858CF0F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855570" y="3938513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3368B-DC55-D24E-8324-F0BC9896FBCD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493330" y="3937199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F66A16-CB9C-0047-AB3F-43063472B744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493330" y="5024052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273B12-0B3B-7F45-9A6E-BEFAB53C4F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855570" y="5025366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1347083-BCA8-DC4D-8DCA-1A6FBF2850DA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781936" y="3117479"/>
            <a:ext cx="2115811" cy="10456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025F76BB-DF56-9B4C-8156-519C172D52E7}"/>
              </a:ext>
            </a:extLst>
          </p:cNvPr>
          <p:cNvSpPr txBox="1">
            <a:spLocks/>
          </p:cNvSpPr>
          <p:nvPr/>
        </p:nvSpPr>
        <p:spPr>
          <a:xfrm>
            <a:off x="5659876" y="1729150"/>
            <a:ext cx="5700122" cy="4058563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    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target-&gt;previous;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675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40A6-7067-BF49-80F9-DB35A331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 (in front)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C4BD9-499D-C844-AAD7-125AE99597DE}"/>
              </a:ext>
            </a:extLst>
          </p:cNvPr>
          <p:cNvSpPr/>
          <p:nvPr/>
        </p:nvSpPr>
        <p:spPr>
          <a:xfrm>
            <a:off x="2528557" y="3155658"/>
            <a:ext cx="1020489" cy="6542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143C6-6B23-FC42-8DC2-804AE080203B}"/>
              </a:ext>
            </a:extLst>
          </p:cNvPr>
          <p:cNvSpPr/>
          <p:nvPr/>
        </p:nvSpPr>
        <p:spPr>
          <a:xfrm>
            <a:off x="3596343" y="3158286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1B6EC-602F-EA4B-B406-3A7099B973DF}"/>
              </a:ext>
            </a:extLst>
          </p:cNvPr>
          <p:cNvSpPr/>
          <p:nvPr/>
        </p:nvSpPr>
        <p:spPr>
          <a:xfrm>
            <a:off x="838200" y="1600563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84320-F324-304C-8F85-D0B249879822}"/>
              </a:ext>
            </a:extLst>
          </p:cNvPr>
          <p:cNvSpPr/>
          <p:nvPr/>
        </p:nvSpPr>
        <p:spPr>
          <a:xfrm>
            <a:off x="838200" y="2118725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last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BFCA1-E083-9A4C-BDB7-6101EDE9C43B}"/>
              </a:ext>
            </a:extLst>
          </p:cNvPr>
          <p:cNvSpPr/>
          <p:nvPr/>
        </p:nvSpPr>
        <p:spPr>
          <a:xfrm>
            <a:off x="1664329" y="2128703"/>
            <a:ext cx="700416" cy="3251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95388F8-0FB5-6740-884F-193E43F443BE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 rot="16200000" flipH="1">
            <a:off x="110826" y="3531416"/>
            <a:ext cx="3205292" cy="1050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602E1DC-F1B1-4C40-877E-CBEA2DF43C61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>
            <a:off x="2364745" y="2291269"/>
            <a:ext cx="674057" cy="8643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4944C-A337-DA45-8FB4-84D039523FA4}"/>
              </a:ext>
            </a:extLst>
          </p:cNvPr>
          <p:cNvSpPr/>
          <p:nvPr/>
        </p:nvSpPr>
        <p:spPr>
          <a:xfrm>
            <a:off x="2234103" y="3156972"/>
            <a:ext cx="261284" cy="651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724D0-07BB-484F-8FBB-FC98D208070F}"/>
              </a:ext>
            </a:extLst>
          </p:cNvPr>
          <p:cNvSpPr/>
          <p:nvPr/>
        </p:nvSpPr>
        <p:spPr>
          <a:xfrm>
            <a:off x="2528556" y="4242511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D5E23E-0643-E44D-A153-CE4B79D97F30}"/>
              </a:ext>
            </a:extLst>
          </p:cNvPr>
          <p:cNvSpPr/>
          <p:nvPr/>
        </p:nvSpPr>
        <p:spPr>
          <a:xfrm>
            <a:off x="3596342" y="4245139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AF45CF-18F2-1243-B1CC-B63E24F57ED6}"/>
              </a:ext>
            </a:extLst>
          </p:cNvPr>
          <p:cNvSpPr/>
          <p:nvPr/>
        </p:nvSpPr>
        <p:spPr>
          <a:xfrm>
            <a:off x="2234102" y="4243825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D83496-5408-8542-B84D-5D1564B1395F}"/>
              </a:ext>
            </a:extLst>
          </p:cNvPr>
          <p:cNvSpPr/>
          <p:nvPr/>
        </p:nvSpPr>
        <p:spPr>
          <a:xfrm>
            <a:off x="2532990" y="5331992"/>
            <a:ext cx="1020489" cy="654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7C739-6F14-0042-9960-A1A94F9ABF76}"/>
              </a:ext>
            </a:extLst>
          </p:cNvPr>
          <p:cNvSpPr/>
          <p:nvPr/>
        </p:nvSpPr>
        <p:spPr>
          <a:xfrm>
            <a:off x="3600776" y="5334620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E61D9-3B9A-304C-B008-8F4E9FF190C5}"/>
              </a:ext>
            </a:extLst>
          </p:cNvPr>
          <p:cNvSpPr/>
          <p:nvPr/>
        </p:nvSpPr>
        <p:spPr>
          <a:xfrm>
            <a:off x="2238536" y="5333306"/>
            <a:ext cx="261284" cy="651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58FE4-477F-3E4D-A8E8-D257EF96F07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726984" y="3809926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A1DAFB-534E-8247-9BE5-39B9B907CA8A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2364744" y="3808612"/>
            <a:ext cx="1" cy="435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9E689-0440-E24E-BA9E-737B486E6298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2364744" y="4895465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C8276B-61D2-814B-AF65-82BD54E224A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3726984" y="4896779"/>
            <a:ext cx="4434" cy="437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3F7EB51-1C96-F84A-B08E-B9A7F581CCF3}"/>
              </a:ext>
            </a:extLst>
          </p:cNvPr>
          <p:cNvCxnSpPr>
            <a:stCxn id="8" idx="2"/>
            <a:endCxn id="14" idx="1"/>
          </p:cNvCxnSpPr>
          <p:nvPr/>
        </p:nvCxnSpPr>
        <p:spPr>
          <a:xfrm rot="16200000" flipH="1">
            <a:off x="1066414" y="3401957"/>
            <a:ext cx="2115810" cy="2195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421BF02C-7DE5-824E-8312-0CF44413A727}"/>
              </a:ext>
            </a:extLst>
          </p:cNvPr>
          <p:cNvSpPr txBox="1">
            <a:spLocks/>
          </p:cNvSpPr>
          <p:nvPr/>
        </p:nvSpPr>
        <p:spPr>
          <a:xfrm>
            <a:off x="7160255" y="833014"/>
            <a:ext cx="4530573" cy="5357450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(List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list,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Node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*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NULL)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list-&gt;last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list-&gt;first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target-&gt;next-&gt;previous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NULL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free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target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sz="1600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1A1C1"/>
                </a:solidFill>
                <a:latin typeface="Share Tech Mono" panose="020B0509050000020004" pitchFamily="49" charset="77"/>
              </a:rPr>
              <a:t>else</a:t>
            </a: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    // Previous code   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sz="1600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sz="16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  <a:p>
            <a:pPr marL="0" indent="0">
              <a:buNone/>
            </a:pPr>
            <a:endParaRPr lang="en-NO" sz="16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95709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5848-CC52-AF4C-A202-E4697FAB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6DB1F-1BE1-5A44-B7D5-746227BAE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Recursive data type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Sequence ADT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Item = Record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Chain of records</a:t>
            </a:r>
          </a:p>
          <a:p>
            <a:pPr>
              <a:lnSpc>
                <a:spcPct val="150000"/>
              </a:lnSpc>
            </a:pPr>
            <a:r>
              <a:rPr lang="en-NO" dirty="0"/>
              <a:t>Take more space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extra pointer with every node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600B0A-9A57-314B-ACAD-F94F8C606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Use when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Many insertions/deletions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Possibility to use an </a:t>
            </a:r>
            <a:r>
              <a:rPr lang="en-NO" dirty="0">
                <a:solidFill>
                  <a:schemeClr val="accent3"/>
                </a:solidFill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9287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7C34-CB55-DF4A-8E9E-3BC21561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404463-D113-943F-1ECF-0C92177C3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952"/>
                  </p:ext>
                </p:extLst>
              </p:nvPr>
            </p:nvGraphicFramePr>
            <p:xfrm>
              <a:off x="2257911" y="1730884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6508">
                      <a:extLst>
                        <a:ext uri="{9D8B030D-6E8A-4147-A177-3AD203B41FA5}">
                          <a16:colId xmlns:a16="http://schemas.microsoft.com/office/drawing/2014/main" val="3131719350"/>
                        </a:ext>
                      </a:extLst>
                    </a:gridCol>
                    <a:gridCol w="2567492">
                      <a:extLst>
                        <a:ext uri="{9D8B030D-6E8A-4147-A177-3AD203B41FA5}">
                          <a16:colId xmlns:a16="http://schemas.microsoft.com/office/drawing/2014/main" val="791152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7501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79936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Operation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Linked-List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684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Create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642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I</a:t>
                          </a:r>
                          <a:r>
                            <a:rPr lang="en-NO" i="1" dirty="0"/>
                            <a:t>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86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nb-NO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b-NO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962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NO" dirty="0">
                              <a:solidFill>
                                <a:schemeClr val="accent5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1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56740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106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35900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Remove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59461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67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7227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24404463-D113-943F-1ECF-0C92177C38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06952"/>
                  </p:ext>
                </p:extLst>
              </p:nvPr>
            </p:nvGraphicFramePr>
            <p:xfrm>
              <a:off x="2257911" y="1730884"/>
              <a:ext cx="8128000" cy="40792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496508">
                      <a:extLst>
                        <a:ext uri="{9D8B030D-6E8A-4147-A177-3AD203B41FA5}">
                          <a16:colId xmlns:a16="http://schemas.microsoft.com/office/drawing/2014/main" val="3131719350"/>
                        </a:ext>
                      </a:extLst>
                    </a:gridCol>
                    <a:gridCol w="2567492">
                      <a:extLst>
                        <a:ext uri="{9D8B030D-6E8A-4147-A177-3AD203B41FA5}">
                          <a16:colId xmlns:a16="http://schemas.microsoft.com/office/drawing/2014/main" val="79115260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7750102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799363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Operation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Array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Linked-List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684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Create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106667" r="-101250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106667" r="-1250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424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</a:t>
                          </a:r>
                          <a:r>
                            <a:rPr lang="en-NO" dirty="0"/>
                            <a:t>nsert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i="1" dirty="0"/>
                            <a:t>I</a:t>
                          </a:r>
                          <a:r>
                            <a:rPr lang="en-NO" i="1" dirty="0"/>
                            <a:t>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213793" r="-101250" b="-8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213793" r="-1250" b="-8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864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313793" r="-101250" b="-7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313793" r="-1250" b="-7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62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413793" r="-101250" b="-6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413793" r="-1250" b="-6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181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get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496667" r="-101250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496667" r="-1250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6740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617241" r="-1012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617241" r="-1250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106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717241" r="-101250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717241" r="-1250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900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NO" dirty="0"/>
                            <a:t>Remove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 front</a:t>
                          </a:r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625" t="-817241" r="-10125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625" t="-817241" r="-1250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611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At the 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625" t="-886667" r="-10125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0625" t="-886667" r="-125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6706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NO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Iterator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25" t="-1020690" r="-10125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625" t="-1020690" r="-125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227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6281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Sequence using Nodes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Singly Linked Lists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Doubly Linked Lists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Iteration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Theory: A Recursive Data Type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391-48A7-9349-93F5-1EA9797F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625"/>
            <a:ext cx="10515600" cy="1240078"/>
          </a:xfrm>
        </p:spPr>
        <p:txBody>
          <a:bodyPr/>
          <a:lstStyle/>
          <a:p>
            <a:r>
              <a:rPr lang="en-NO" dirty="0"/>
              <a:t>What Is a Linked-list?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0C499-C297-F94B-A763-B2ED79C5F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502" y="2153498"/>
            <a:ext cx="5181600" cy="2067111"/>
          </a:xfrm>
        </p:spPr>
        <p:txBody>
          <a:bodyPr>
            <a:normAutofit lnSpcReduction="10000"/>
          </a:bodyPr>
          <a:lstStyle/>
          <a:p>
            <a:r>
              <a:rPr lang="nb-NO" dirty="0"/>
              <a:t>Data </a:t>
            </a:r>
            <a:r>
              <a:rPr lang="nb-NO" dirty="0" err="1"/>
              <a:t>Structure</a:t>
            </a:r>
            <a:endParaRPr lang="nb-NO" dirty="0"/>
          </a:p>
          <a:p>
            <a:r>
              <a:rPr lang="en-NO" dirty="0">
                <a:solidFill>
                  <a:schemeClr val="accent3"/>
                </a:solidFill>
              </a:rPr>
              <a:t>Implement the Sequence ADT</a:t>
            </a:r>
          </a:p>
          <a:p>
            <a:r>
              <a:rPr lang="en-NO" dirty="0"/>
              <a:t>Each item goes into its own record</a:t>
            </a:r>
          </a:p>
          <a:p>
            <a:r>
              <a:rPr lang="en-NO" dirty="0"/>
              <a:t>Each record points to the next</a:t>
            </a:r>
          </a:p>
          <a:p>
            <a:endParaRPr lang="en-NO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92864D5-A0D5-78E8-4079-4816B35A845A}"/>
              </a:ext>
            </a:extLst>
          </p:cNvPr>
          <p:cNvSpPr txBox="1">
            <a:spLocks/>
          </p:cNvSpPr>
          <p:nvPr/>
        </p:nvSpPr>
        <p:spPr>
          <a:xfrm>
            <a:off x="4920899" y="4729228"/>
            <a:ext cx="3574362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T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item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next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95B527-3CCF-FDB9-2070-E609CC47658D}"/>
              </a:ext>
            </a:extLst>
          </p:cNvPr>
          <p:cNvSpPr/>
          <p:nvPr/>
        </p:nvSpPr>
        <p:spPr>
          <a:xfrm>
            <a:off x="9875520" y="1871829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D49F3-C259-9174-B669-720F3E7C04D3}"/>
              </a:ext>
            </a:extLst>
          </p:cNvPr>
          <p:cNvSpPr/>
          <p:nvPr/>
        </p:nvSpPr>
        <p:spPr>
          <a:xfrm>
            <a:off x="9993853" y="203439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7E48FB-D42D-8D9B-78F3-458DDB361CFF}"/>
              </a:ext>
            </a:extLst>
          </p:cNvPr>
          <p:cNvSpPr/>
          <p:nvPr/>
        </p:nvSpPr>
        <p:spPr>
          <a:xfrm>
            <a:off x="9993853" y="249503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1FCAB9-B65F-8463-C01E-9DE22091366E}"/>
              </a:ext>
            </a:extLst>
          </p:cNvPr>
          <p:cNvSpPr/>
          <p:nvPr/>
        </p:nvSpPr>
        <p:spPr>
          <a:xfrm>
            <a:off x="9875520" y="347146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10EC10-9FD5-2639-2681-FA975A016041}"/>
              </a:ext>
            </a:extLst>
          </p:cNvPr>
          <p:cNvSpPr/>
          <p:nvPr/>
        </p:nvSpPr>
        <p:spPr>
          <a:xfrm>
            <a:off x="9993853" y="363403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3CF90-D50B-3A56-0849-9EC61FA39E9F}"/>
              </a:ext>
            </a:extLst>
          </p:cNvPr>
          <p:cNvSpPr/>
          <p:nvPr/>
        </p:nvSpPr>
        <p:spPr>
          <a:xfrm>
            <a:off x="9993853" y="409466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B0713-357C-4D31-2066-A2DD0DC328FA}"/>
              </a:ext>
            </a:extLst>
          </p:cNvPr>
          <p:cNvSpPr/>
          <p:nvPr/>
        </p:nvSpPr>
        <p:spPr>
          <a:xfrm>
            <a:off x="9875520" y="5132742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EA7E8A-4145-7DCB-92CA-9E842EA727BF}"/>
              </a:ext>
            </a:extLst>
          </p:cNvPr>
          <p:cNvSpPr/>
          <p:nvPr/>
        </p:nvSpPr>
        <p:spPr>
          <a:xfrm>
            <a:off x="9993853" y="5295312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4B613F-4D90-1B6A-4267-51778A14DC67}"/>
              </a:ext>
            </a:extLst>
          </p:cNvPr>
          <p:cNvSpPr/>
          <p:nvPr/>
        </p:nvSpPr>
        <p:spPr>
          <a:xfrm>
            <a:off x="9993853" y="5755943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EC213A-676D-27DF-6304-8259DC7DFAA6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10461811" y="4470963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F9B1E9-A22E-0409-CF9B-8A6A5FB1C57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461811" y="2871325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BF3D31-AB12-EC32-0F73-F261DF0CA4CB}"/>
              </a:ext>
            </a:extLst>
          </p:cNvPr>
          <p:cNvSpPr txBox="1"/>
          <p:nvPr/>
        </p:nvSpPr>
        <p:spPr>
          <a:xfrm>
            <a:off x="11037866" y="3429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94012D-1670-5AFF-7115-97D8709A105A}"/>
              </a:ext>
            </a:extLst>
          </p:cNvPr>
          <p:cNvSpPr txBox="1"/>
          <p:nvPr/>
        </p:nvSpPr>
        <p:spPr>
          <a:xfrm>
            <a:off x="11048101" y="180662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874164-FA2C-A4CC-FA1E-645E848B42AE}"/>
              </a:ext>
            </a:extLst>
          </p:cNvPr>
          <p:cNvSpPr txBox="1"/>
          <p:nvPr/>
        </p:nvSpPr>
        <p:spPr>
          <a:xfrm>
            <a:off x="11070797" y="50513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2F7DA-2E81-E667-9AEA-D683C04B8C72}"/>
              </a:ext>
            </a:extLst>
          </p:cNvPr>
          <p:cNvSpPr/>
          <p:nvPr/>
        </p:nvSpPr>
        <p:spPr>
          <a:xfrm>
            <a:off x="7441012" y="1957893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BF00DB5-144B-6E9B-EE01-5D8FB390C9A7}"/>
              </a:ext>
            </a:extLst>
          </p:cNvPr>
          <p:cNvSpPr/>
          <p:nvPr/>
        </p:nvSpPr>
        <p:spPr>
          <a:xfrm>
            <a:off x="7559346" y="222684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FA6BF52-57CC-B71A-1FE1-AE36265181E9}"/>
              </a:ext>
            </a:extLst>
          </p:cNvPr>
          <p:cNvCxnSpPr>
            <a:cxnSpLocks/>
            <a:stCxn id="55" idx="3"/>
            <a:endCxn id="31" idx="1"/>
          </p:cNvCxnSpPr>
          <p:nvPr/>
        </p:nvCxnSpPr>
        <p:spPr>
          <a:xfrm flipV="1">
            <a:off x="8495261" y="2413746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CDED38B-B1AE-7F9A-9C90-77138025D6FB}"/>
              </a:ext>
            </a:extLst>
          </p:cNvPr>
          <p:cNvSpPr txBox="1"/>
          <p:nvPr/>
        </p:nvSpPr>
        <p:spPr>
          <a:xfrm>
            <a:off x="7441012" y="15885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06CB71-8711-82C6-072A-D7703B0FD31D}"/>
              </a:ext>
            </a:extLst>
          </p:cNvPr>
          <p:cNvSpPr txBox="1"/>
          <p:nvPr/>
        </p:nvSpPr>
        <p:spPr>
          <a:xfrm>
            <a:off x="9146482" y="20945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ABF145-8BC3-2137-0053-30A1C14097B9}"/>
              </a:ext>
            </a:extLst>
          </p:cNvPr>
          <p:cNvSpPr txBox="1"/>
          <p:nvPr/>
        </p:nvSpPr>
        <p:spPr>
          <a:xfrm>
            <a:off x="10514481" y="312773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17A030-E533-1BCA-4771-72E37E629339}"/>
              </a:ext>
            </a:extLst>
          </p:cNvPr>
          <p:cNvSpPr txBox="1"/>
          <p:nvPr/>
        </p:nvSpPr>
        <p:spPr>
          <a:xfrm>
            <a:off x="10501410" y="47359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1EA6E41-6DEA-6509-EF48-F0B8CBBBAE68}"/>
              </a:ext>
            </a:extLst>
          </p:cNvPr>
          <p:cNvSpPr/>
          <p:nvPr/>
        </p:nvSpPr>
        <p:spPr>
          <a:xfrm>
            <a:off x="7003228" y="1495313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3BD421-E976-42CE-C315-94228C3D0062}"/>
              </a:ext>
            </a:extLst>
          </p:cNvPr>
          <p:cNvSpPr txBox="1"/>
          <p:nvPr/>
        </p:nvSpPr>
        <p:spPr>
          <a:xfrm>
            <a:off x="7036093" y="28177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70" name="Content Placeholder 4">
            <a:extLst>
              <a:ext uri="{FF2B5EF4-FFF2-40B4-BE49-F238E27FC236}">
                <a16:creationId xmlns:a16="http://schemas.microsoft.com/office/drawing/2014/main" id="{E46C8C51-A1EF-604F-2B5E-46E01CC03469}"/>
              </a:ext>
            </a:extLst>
          </p:cNvPr>
          <p:cNvSpPr txBox="1">
            <a:spLocks/>
          </p:cNvSpPr>
          <p:nvPr/>
        </p:nvSpPr>
        <p:spPr>
          <a:xfrm>
            <a:off x="1042045" y="4738519"/>
            <a:ext cx="3574362" cy="162757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class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List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{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	Node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&lt;</a:t>
            </a:r>
            <a:r>
              <a:rPr lang="en-GB" sz="2000" dirty="0">
                <a:solidFill>
                  <a:srgbClr val="8FBCBB"/>
                </a:solidFill>
                <a:latin typeface="Menlo" panose="020B0609030804020204" pitchFamily="49" charset="0"/>
              </a:rPr>
              <a:t>T</a:t>
            </a: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&gt;</a:t>
            </a:r>
            <a:r>
              <a:rPr lang="en-GB" sz="2000" dirty="0">
                <a:solidFill>
                  <a:srgbClr val="D8DEE9"/>
                </a:solidFill>
                <a:latin typeface="Menlo" panose="020B0609030804020204" pitchFamily="49" charset="0"/>
              </a:rPr>
              <a:t> head</a:t>
            </a:r>
            <a:r>
              <a:rPr lang="en-GB" sz="2000" dirty="0">
                <a:solidFill>
                  <a:srgbClr val="81A1C1"/>
                </a:solidFill>
                <a:latin typeface="Menlo" panose="020B0609030804020204" pitchFamily="49" charset="0"/>
              </a:rPr>
              <a:t>;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CEFF4"/>
                </a:solidFill>
                <a:latin typeface="Menlo" panose="020B0609030804020204" pitchFamily="49" charset="0"/>
              </a:rPr>
              <a:t>}</a:t>
            </a:r>
            <a:endParaRPr lang="en-GB" sz="2000" dirty="0">
              <a:solidFill>
                <a:srgbClr val="D8DEE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1EA1-0F34-5344-8C29-3F72C955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+mj-lt"/>
              </a:rPr>
              <a:t>Space-efficiency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01B0-9AEB-EB48-950B-1F75A099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Linked list requires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more memory than arrays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We need to store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an extra pointer 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for each item</a:t>
            </a:r>
          </a:p>
        </p:txBody>
      </p:sp>
    </p:spTree>
    <p:extLst>
      <p:ext uri="{BB962C8B-B14F-4D97-AF65-F5344CB8AC3E}">
        <p14:creationId xmlns:p14="http://schemas.microsoft.com/office/powerpoint/2010/main" val="131495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A5C7-E239-1043-821B-DE571B53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Creating a Linked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C6A99-F6BD-8946-B7D1-266EBB05C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70000"/>
              </a:lnSpc>
            </a:pPr>
            <a:r>
              <a:rPr lang="en-NO" dirty="0"/>
              <a:t>Create an empty “list” record</a:t>
            </a:r>
          </a:p>
          <a:p>
            <a:pPr>
              <a:lnSpc>
                <a:spcPct val="170000"/>
              </a:lnSpc>
            </a:pPr>
            <a:r>
              <a:rPr lang="en-NO" dirty="0"/>
              <a:t>Head “points” nowhere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229649-1D02-14A5-9EC2-7E94F50A42D6}"/>
              </a:ext>
            </a:extLst>
          </p:cNvPr>
          <p:cNvSpPr/>
          <p:nvPr/>
        </p:nvSpPr>
        <p:spPr>
          <a:xfrm>
            <a:off x="7957379" y="3797451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98408F-E964-5B71-A10C-1FD696224BD7}"/>
              </a:ext>
            </a:extLst>
          </p:cNvPr>
          <p:cNvSpPr/>
          <p:nvPr/>
        </p:nvSpPr>
        <p:spPr>
          <a:xfrm>
            <a:off x="8075713" y="406640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00AD82-E367-D96D-9787-7860C3BE58EB}"/>
              </a:ext>
            </a:extLst>
          </p:cNvPr>
          <p:cNvSpPr txBox="1"/>
          <p:nvPr/>
        </p:nvSpPr>
        <p:spPr>
          <a:xfrm>
            <a:off x="7957379" y="34281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A8A86-B47E-0BE0-AD99-618ED244BE51}"/>
              </a:ext>
            </a:extLst>
          </p:cNvPr>
          <p:cNvSpPr/>
          <p:nvPr/>
        </p:nvSpPr>
        <p:spPr>
          <a:xfrm>
            <a:off x="7519595" y="3334871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3D83B-8B41-ADED-5D3C-0F2FDC307C8A}"/>
              </a:ext>
            </a:extLst>
          </p:cNvPr>
          <p:cNvSpPr txBox="1"/>
          <p:nvPr/>
        </p:nvSpPr>
        <p:spPr>
          <a:xfrm>
            <a:off x="7552460" y="465727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1604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A238-028A-314D-8EEA-F0764F42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</p:spPr>
            <p:txBody>
              <a:bodyPr anchor="ctr">
                <a:normAutofit fontScale="925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NO" b="1" dirty="0"/>
                  <a:t>get(i: int): T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Fetching the i-th item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Need to iterate from the start!</a:t>
                </a:r>
              </a:p>
              <a:p>
                <a:pPr>
                  <a:lnSpc>
                    <a:spcPct val="170000"/>
                  </a:lnSpc>
                </a:pPr>
                <a:r>
                  <a:rPr lang="en-NO" dirty="0"/>
                  <a:t>Follow the next pointer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⚠️ 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28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B150EEC-0355-0B4A-988F-A968A72FA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3733800" cy="4351338"/>
              </a:xfrm>
              <a:blipFill>
                <a:blip r:embed="rId2"/>
                <a:stretch>
                  <a:fillRect l="-2721" b="-29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949AB5C-E198-9195-DBC1-C5857C630A14}"/>
              </a:ext>
            </a:extLst>
          </p:cNvPr>
          <p:cNvSpPr/>
          <p:nvPr/>
        </p:nvSpPr>
        <p:spPr>
          <a:xfrm>
            <a:off x="8197325" y="1871829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B05F3A-092C-AB95-C7A1-8C82F76248E5}"/>
              </a:ext>
            </a:extLst>
          </p:cNvPr>
          <p:cNvSpPr/>
          <p:nvPr/>
        </p:nvSpPr>
        <p:spPr>
          <a:xfrm>
            <a:off x="8315658" y="203439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john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9B129-297E-8FB3-EF22-F39120925AC4}"/>
              </a:ext>
            </a:extLst>
          </p:cNvPr>
          <p:cNvSpPr/>
          <p:nvPr/>
        </p:nvSpPr>
        <p:spPr>
          <a:xfrm>
            <a:off x="8315658" y="2495030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1234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5E1B4A-6BAA-2DF3-A6B8-B9BBCB50755C}"/>
              </a:ext>
            </a:extLst>
          </p:cNvPr>
          <p:cNvSpPr/>
          <p:nvPr/>
        </p:nvSpPr>
        <p:spPr>
          <a:xfrm>
            <a:off x="8197325" y="3471467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2E84B-79CE-DBB8-6614-29772A63319C}"/>
              </a:ext>
            </a:extLst>
          </p:cNvPr>
          <p:cNvSpPr/>
          <p:nvPr/>
        </p:nvSpPr>
        <p:spPr>
          <a:xfrm>
            <a:off x="8315658" y="3634037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Laura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82282-5D06-92AA-8B90-4E5708AA2D50}"/>
              </a:ext>
            </a:extLst>
          </p:cNvPr>
          <p:cNvSpPr/>
          <p:nvPr/>
        </p:nvSpPr>
        <p:spPr>
          <a:xfrm>
            <a:off x="8315658" y="4094668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4567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9D798B-BF34-3798-C958-4360BEB556C2}"/>
              </a:ext>
            </a:extLst>
          </p:cNvPr>
          <p:cNvSpPr/>
          <p:nvPr/>
        </p:nvSpPr>
        <p:spPr>
          <a:xfrm>
            <a:off x="8197325" y="5132742"/>
            <a:ext cx="1172583" cy="1083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7D3791-4B53-CBD8-E30B-6DE21E176BE7}"/>
              </a:ext>
            </a:extLst>
          </p:cNvPr>
          <p:cNvSpPr/>
          <p:nvPr/>
        </p:nvSpPr>
        <p:spPr>
          <a:xfrm>
            <a:off x="8315658" y="5295312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Hilde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07576-86E3-BF06-1686-7DEA8698BD1B}"/>
              </a:ext>
            </a:extLst>
          </p:cNvPr>
          <p:cNvSpPr/>
          <p:nvPr/>
        </p:nvSpPr>
        <p:spPr>
          <a:xfrm>
            <a:off x="8315658" y="5755943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NULL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68B04-E087-B7F1-6497-AE1C5F0D4A3A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8783616" y="4470963"/>
            <a:ext cx="1" cy="661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8F46ED-F668-C0F3-299C-11FD72E7EC3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783616" y="2871325"/>
            <a:ext cx="1" cy="6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733008-B965-6506-531A-2B2CD5F8D8B6}"/>
              </a:ext>
            </a:extLst>
          </p:cNvPr>
          <p:cNvSpPr txBox="1"/>
          <p:nvPr/>
        </p:nvSpPr>
        <p:spPr>
          <a:xfrm>
            <a:off x="9359671" y="3429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@1234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CB8C0A-E50F-7083-83EF-B745BB1638D7}"/>
              </a:ext>
            </a:extLst>
          </p:cNvPr>
          <p:cNvSpPr txBox="1"/>
          <p:nvPr/>
        </p:nvSpPr>
        <p:spPr>
          <a:xfrm>
            <a:off x="9369906" y="180662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@0033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4AED8D-4D6A-3182-515B-ECD30A663FF2}"/>
              </a:ext>
            </a:extLst>
          </p:cNvPr>
          <p:cNvSpPr txBox="1"/>
          <p:nvPr/>
        </p:nvSpPr>
        <p:spPr>
          <a:xfrm>
            <a:off x="9392602" y="505137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@4567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EB4DE-1435-D197-5EAB-61AACFF66A53}"/>
              </a:ext>
            </a:extLst>
          </p:cNvPr>
          <p:cNvSpPr/>
          <p:nvPr/>
        </p:nvSpPr>
        <p:spPr>
          <a:xfrm>
            <a:off x="5762817" y="1957893"/>
            <a:ext cx="1172583" cy="776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916CA1-C9B9-DFAE-FCE4-09664E1CAA0E}"/>
              </a:ext>
            </a:extLst>
          </p:cNvPr>
          <p:cNvSpPr/>
          <p:nvPr/>
        </p:nvSpPr>
        <p:spPr>
          <a:xfrm>
            <a:off x="5881151" y="2226849"/>
            <a:ext cx="935915" cy="3762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>
                    <a:lumMod val="75000"/>
                  </a:schemeClr>
                </a:solidFill>
                <a:latin typeface="Share Tech Mono" panose="020B0509050000020004" pitchFamily="49" charset="77"/>
              </a:rPr>
              <a:t>0033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06CEC1-87BA-6B47-CA6D-080CF0CEAD10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6817066" y="2413746"/>
            <a:ext cx="1380259" cy="1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6E5E46-F1C4-485C-A9C6-01BD319C281A}"/>
              </a:ext>
            </a:extLst>
          </p:cNvPr>
          <p:cNvSpPr txBox="1"/>
          <p:nvPr/>
        </p:nvSpPr>
        <p:spPr>
          <a:xfrm>
            <a:off x="5762817" y="158856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@6754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4A21A-D764-C407-B40D-C272208EB951}"/>
              </a:ext>
            </a:extLst>
          </p:cNvPr>
          <p:cNvSpPr txBox="1"/>
          <p:nvPr/>
        </p:nvSpPr>
        <p:spPr>
          <a:xfrm>
            <a:off x="7468287" y="209450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FA1F3-A4F5-3F92-8812-6964DBEC99C2}"/>
              </a:ext>
            </a:extLst>
          </p:cNvPr>
          <p:cNvSpPr txBox="1"/>
          <p:nvPr/>
        </p:nvSpPr>
        <p:spPr>
          <a:xfrm>
            <a:off x="8836286" y="312773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0D4264-8C9C-2519-1E27-8FF71004BFEA}"/>
              </a:ext>
            </a:extLst>
          </p:cNvPr>
          <p:cNvSpPr txBox="1"/>
          <p:nvPr/>
        </p:nvSpPr>
        <p:spPr>
          <a:xfrm>
            <a:off x="8823215" y="4735969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7A02BF-7B7E-6A52-0556-1B14DBC9FA86}"/>
              </a:ext>
            </a:extLst>
          </p:cNvPr>
          <p:cNvSpPr/>
          <p:nvPr/>
        </p:nvSpPr>
        <p:spPr>
          <a:xfrm>
            <a:off x="5325033" y="1495313"/>
            <a:ext cx="1990165" cy="1742739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0F9E9-3CCB-8616-EA87-AA0C4418BE5E}"/>
              </a:ext>
            </a:extLst>
          </p:cNvPr>
          <p:cNvSpPr txBox="1"/>
          <p:nvPr/>
        </p:nvSpPr>
        <p:spPr>
          <a:xfrm>
            <a:off x="5357898" y="28177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Header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8C5769E-2A20-8110-F9A8-3DC0F73B588C}"/>
              </a:ext>
            </a:extLst>
          </p:cNvPr>
          <p:cNvSpPr/>
          <p:nvPr/>
        </p:nvSpPr>
        <p:spPr>
          <a:xfrm>
            <a:off x="6949440" y="1356024"/>
            <a:ext cx="1990165" cy="494291"/>
          </a:xfrm>
          <a:custGeom>
            <a:avLst/>
            <a:gdLst>
              <a:gd name="connsiteX0" fmla="*/ 0 w 1990165"/>
              <a:gd name="connsiteY0" fmla="*/ 764276 h 861095"/>
              <a:gd name="connsiteX1" fmla="*/ 989704 w 1990165"/>
              <a:gd name="connsiteY1" fmla="*/ 484 h 861095"/>
              <a:gd name="connsiteX2" fmla="*/ 1990165 w 1990165"/>
              <a:gd name="connsiteY2" fmla="*/ 861095 h 86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0165" h="861095">
                <a:moveTo>
                  <a:pt x="0" y="764276"/>
                </a:moveTo>
                <a:cubicBezTo>
                  <a:pt x="329005" y="374312"/>
                  <a:pt x="658010" y="-15652"/>
                  <a:pt x="989704" y="484"/>
                </a:cubicBezTo>
                <a:cubicBezTo>
                  <a:pt x="1321398" y="16620"/>
                  <a:pt x="1655781" y="438857"/>
                  <a:pt x="1990165" y="861095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2E30C16-DB52-1372-4E70-7132182C9F88}"/>
              </a:ext>
            </a:extLst>
          </p:cNvPr>
          <p:cNvSpPr/>
          <p:nvPr/>
        </p:nvSpPr>
        <p:spPr>
          <a:xfrm>
            <a:off x="9434456" y="2743200"/>
            <a:ext cx="1059882" cy="860612"/>
          </a:xfrm>
          <a:custGeom>
            <a:avLst/>
            <a:gdLst>
              <a:gd name="connsiteX0" fmla="*/ 0 w 1059882"/>
              <a:gd name="connsiteY0" fmla="*/ 0 h 860612"/>
              <a:gd name="connsiteX1" fmla="*/ 1021977 w 1059882"/>
              <a:gd name="connsiteY1" fmla="*/ 355002 h 860612"/>
              <a:gd name="connsiteX2" fmla="*/ 742278 w 1059882"/>
              <a:gd name="connsiteY2" fmla="*/ 860612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9882" h="860612">
                <a:moveTo>
                  <a:pt x="0" y="0"/>
                </a:moveTo>
                <a:cubicBezTo>
                  <a:pt x="449132" y="105783"/>
                  <a:pt x="898264" y="211567"/>
                  <a:pt x="1021977" y="355002"/>
                </a:cubicBezTo>
                <a:cubicBezTo>
                  <a:pt x="1145690" y="498437"/>
                  <a:pt x="943984" y="679524"/>
                  <a:pt x="742278" y="860612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499980F1-294A-8E13-62D9-98E86D17F9A6}"/>
              </a:ext>
            </a:extLst>
          </p:cNvPr>
          <p:cNvSpPr/>
          <p:nvPr/>
        </p:nvSpPr>
        <p:spPr>
          <a:xfrm>
            <a:off x="9455972" y="4378362"/>
            <a:ext cx="1168949" cy="871370"/>
          </a:xfrm>
          <a:custGeom>
            <a:avLst/>
            <a:gdLst>
              <a:gd name="connsiteX0" fmla="*/ 0 w 1168949"/>
              <a:gd name="connsiteY0" fmla="*/ 0 h 871370"/>
              <a:gd name="connsiteX1" fmla="*/ 1151068 w 1168949"/>
              <a:gd name="connsiteY1" fmla="*/ 462579 h 871370"/>
              <a:gd name="connsiteX2" fmla="*/ 731520 w 1168949"/>
              <a:gd name="connsiteY2" fmla="*/ 871370 h 871370"/>
              <a:gd name="connsiteX3" fmla="*/ 731520 w 1168949"/>
              <a:gd name="connsiteY3" fmla="*/ 871370 h 871370"/>
              <a:gd name="connsiteX4" fmla="*/ 731520 w 1168949"/>
              <a:gd name="connsiteY4" fmla="*/ 871370 h 871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949" h="871370">
                <a:moveTo>
                  <a:pt x="0" y="0"/>
                </a:moveTo>
                <a:cubicBezTo>
                  <a:pt x="514574" y="158675"/>
                  <a:pt x="1029148" y="317351"/>
                  <a:pt x="1151068" y="462579"/>
                </a:cubicBezTo>
                <a:cubicBezTo>
                  <a:pt x="1272988" y="607807"/>
                  <a:pt x="731520" y="871370"/>
                  <a:pt x="731520" y="871370"/>
                </a:cubicBezTo>
                <a:lnTo>
                  <a:pt x="731520" y="871370"/>
                </a:lnTo>
                <a:lnTo>
                  <a:pt x="731520" y="871370"/>
                </a:ln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4414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1DB5-CF3A-B489-C0A8-0FF542BB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CA934-D71A-14DB-99A4-B59A742F0AA1}"/>
              </a:ext>
            </a:extLst>
          </p:cNvPr>
          <p:cNvSpPr/>
          <p:nvPr/>
        </p:nvSpPr>
        <p:spPr>
          <a:xfrm>
            <a:off x="7955488" y="3955288"/>
            <a:ext cx="1534510" cy="654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New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7329D-8221-8461-79B5-1BB64BD5D30C}"/>
              </a:ext>
            </a:extLst>
          </p:cNvPr>
          <p:cNvSpPr/>
          <p:nvPr/>
        </p:nvSpPr>
        <p:spPr>
          <a:xfrm>
            <a:off x="9537293" y="3957916"/>
            <a:ext cx="430925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A25A5-B257-8BBA-80FA-1717D5E0168A}"/>
              </a:ext>
            </a:extLst>
          </p:cNvPr>
          <p:cNvSpPr/>
          <p:nvPr/>
        </p:nvSpPr>
        <p:spPr>
          <a:xfrm>
            <a:off x="8961853" y="5329057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747928-D812-8841-DFBD-0807C596DBE6}"/>
              </a:ext>
            </a:extLst>
          </p:cNvPr>
          <p:cNvSpPr/>
          <p:nvPr/>
        </p:nvSpPr>
        <p:spPr>
          <a:xfrm>
            <a:off x="10543658" y="5331685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8E443-93B1-0BFF-1B13-F537301802A4}"/>
              </a:ext>
            </a:extLst>
          </p:cNvPr>
          <p:cNvSpPr/>
          <p:nvPr/>
        </p:nvSpPr>
        <p:spPr>
          <a:xfrm>
            <a:off x="6881308" y="1867612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B6E53-BFF1-BF01-1F59-125B98B7258A}"/>
              </a:ext>
            </a:extLst>
          </p:cNvPr>
          <p:cNvSpPr/>
          <p:nvPr/>
        </p:nvSpPr>
        <p:spPr>
          <a:xfrm>
            <a:off x="6881308" y="2385774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006B0D8-BC31-A291-51BF-D3405738EA04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5400000">
            <a:off x="9380969" y="2577136"/>
            <a:ext cx="719926" cy="2036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887C868-A3A4-902B-9706-4BB829A813C4}"/>
              </a:ext>
            </a:extLst>
          </p:cNvPr>
          <p:cNvSpPr/>
          <p:nvPr/>
        </p:nvSpPr>
        <p:spPr>
          <a:xfrm>
            <a:off x="8961853" y="2581094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N-1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F497B3-50CA-D15F-BE48-FE655344DA15}"/>
              </a:ext>
            </a:extLst>
          </p:cNvPr>
          <p:cNvSpPr/>
          <p:nvPr/>
        </p:nvSpPr>
        <p:spPr>
          <a:xfrm>
            <a:off x="10543658" y="2583722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6D1E53D-7D01-5D4F-CA2A-BBC68F96BF47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rot="5400000">
            <a:off x="9197268" y="3767203"/>
            <a:ext cx="2093695" cy="1030013"/>
          </a:xfrm>
          <a:prstGeom prst="bentConnector3">
            <a:avLst>
              <a:gd name="adj1" fmla="val 8535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13771E41-8001-4259-6663-61E677CD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662" y="4099665"/>
            <a:ext cx="454571" cy="454571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893B255-E729-62DA-9BFB-C4A66491BB1B}"/>
              </a:ext>
            </a:extLst>
          </p:cNvPr>
          <p:cNvCxnSpPr>
            <a:stCxn id="12" idx="2"/>
            <a:endCxn id="18" idx="1"/>
          </p:cNvCxnSpPr>
          <p:nvPr/>
        </p:nvCxnSpPr>
        <p:spPr>
          <a:xfrm rot="16200000" flipH="1">
            <a:off x="8003012" y="1949386"/>
            <a:ext cx="187345" cy="17303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D558678-D642-9192-7C83-621C19761814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8318981" y="5013318"/>
            <a:ext cx="1046635" cy="239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35EDCCBA-91D0-81ED-9386-0BA419973F94}"/>
              </a:ext>
            </a:extLst>
          </p:cNvPr>
          <p:cNvSpPr txBox="1">
            <a:spLocks/>
          </p:cNvSpPr>
          <p:nvPr/>
        </p:nvSpPr>
        <p:spPr>
          <a:xfrm>
            <a:off x="955938" y="186761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Allocate</a:t>
            </a:r>
            <a:r>
              <a:rPr lang="en-NO" dirty="0"/>
              <a:t> a new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Find the “</a:t>
            </a:r>
            <a:r>
              <a:rPr lang="en-NO" dirty="0">
                <a:solidFill>
                  <a:schemeClr val="accent3"/>
                </a:solidFill>
              </a:rPr>
              <a:t>previous</a:t>
            </a:r>
            <a:r>
              <a:rPr lang="en-NO" dirty="0"/>
              <a:t>”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new node</a:t>
            </a:r>
            <a:r>
              <a:rPr lang="en-NO" dirty="0"/>
              <a:t> to the </a:t>
            </a:r>
            <a:r>
              <a:rPr lang="en-NO" dirty="0">
                <a:solidFill>
                  <a:schemeClr val="accent3"/>
                </a:solidFill>
              </a:rPr>
              <a:t>next of previous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next of previous </a:t>
            </a:r>
            <a:r>
              <a:rPr lang="en-NO" dirty="0"/>
              <a:t>to </a:t>
            </a:r>
            <a:r>
              <a:rPr lang="en-NO" dirty="0">
                <a:solidFill>
                  <a:schemeClr val="accent3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4153159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0EB1-D1D8-5315-A90F-82A9C80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 in Front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3B190-0947-3762-79B0-5BB1201EC4A1}"/>
              </a:ext>
            </a:extLst>
          </p:cNvPr>
          <p:cNvSpPr/>
          <p:nvPr/>
        </p:nvSpPr>
        <p:spPr>
          <a:xfrm>
            <a:off x="8512156" y="4023149"/>
            <a:ext cx="1534510" cy="654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New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08031-6D2E-32DF-B2EF-8BA39FFDDCB5}"/>
              </a:ext>
            </a:extLst>
          </p:cNvPr>
          <p:cNvSpPr/>
          <p:nvPr/>
        </p:nvSpPr>
        <p:spPr>
          <a:xfrm>
            <a:off x="10093961" y="4025777"/>
            <a:ext cx="430925" cy="651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59779-8766-1E9E-EA8B-EE5618EF2ADA}"/>
              </a:ext>
            </a:extLst>
          </p:cNvPr>
          <p:cNvSpPr/>
          <p:nvPr/>
        </p:nvSpPr>
        <p:spPr>
          <a:xfrm>
            <a:off x="8521681" y="5329057"/>
            <a:ext cx="1534510" cy="65426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Node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4AF11-593F-5864-7228-4347D3DFFE2F}"/>
              </a:ext>
            </a:extLst>
          </p:cNvPr>
          <p:cNvSpPr/>
          <p:nvPr/>
        </p:nvSpPr>
        <p:spPr>
          <a:xfrm>
            <a:off x="10103486" y="5331685"/>
            <a:ext cx="430925" cy="651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/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E597443-DDAA-4DF2-00B7-133F1B62F8C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473360" y="4492993"/>
            <a:ext cx="651640" cy="10204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898EF7-87C1-6D23-2E82-1074E2174F58}"/>
              </a:ext>
            </a:extLst>
          </p:cNvPr>
          <p:cNvSpPr/>
          <p:nvPr/>
        </p:nvSpPr>
        <p:spPr>
          <a:xfrm>
            <a:off x="7335819" y="1867612"/>
            <a:ext cx="1534510" cy="454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9BBA57-5FC4-5E83-F6BD-B932F04BBB09}"/>
              </a:ext>
            </a:extLst>
          </p:cNvPr>
          <p:cNvSpPr/>
          <p:nvPr/>
        </p:nvSpPr>
        <p:spPr>
          <a:xfrm>
            <a:off x="7335819" y="2385774"/>
            <a:ext cx="700416" cy="335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First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EF2A18-0608-DCC1-77B6-3920A327E7F3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 rot="16200000" flipH="1">
            <a:off x="6636200" y="3770710"/>
            <a:ext cx="2935308" cy="8356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2BC9CC3C-55D9-71C2-F892-5307CE9DF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244" y="4974335"/>
            <a:ext cx="454571" cy="454571"/>
          </a:xfrm>
          <a:prstGeom prst="rect">
            <a:avLst/>
          </a:prstGeom>
        </p:spPr>
      </p:pic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576C4A-6DCE-B952-1DBB-C7A8219EDC07}"/>
              </a:ext>
            </a:extLst>
          </p:cNvPr>
          <p:cNvCxnSpPr>
            <a:stCxn id="12" idx="2"/>
            <a:endCxn id="5" idx="1"/>
          </p:cNvCxnSpPr>
          <p:nvPr/>
        </p:nvCxnSpPr>
        <p:spPr>
          <a:xfrm rot="16200000" flipH="1">
            <a:off x="7284391" y="3122518"/>
            <a:ext cx="1629400" cy="82612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FEB8534A-C7C8-9D68-93FB-39C085B65B8B}"/>
              </a:ext>
            </a:extLst>
          </p:cNvPr>
          <p:cNvSpPr txBox="1">
            <a:spLocks/>
          </p:cNvSpPr>
          <p:nvPr/>
        </p:nvSpPr>
        <p:spPr>
          <a:xfrm>
            <a:off x="955938" y="186761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Allocate</a:t>
            </a:r>
            <a:r>
              <a:rPr lang="en-NO" dirty="0"/>
              <a:t> a new node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Set </a:t>
            </a:r>
            <a:r>
              <a:rPr lang="en-NO" dirty="0">
                <a:solidFill>
                  <a:schemeClr val="accent3"/>
                </a:solidFill>
              </a:rPr>
              <a:t>the list head</a:t>
            </a:r>
            <a:r>
              <a:rPr lang="en-NO" dirty="0"/>
              <a:t> to be the </a:t>
            </a:r>
            <a:r>
              <a:rPr lang="en-NO" dirty="0">
                <a:solidFill>
                  <a:schemeClr val="accent3"/>
                </a:solidFill>
              </a:rPr>
              <a:t>new node</a:t>
            </a:r>
          </a:p>
        </p:txBody>
      </p:sp>
    </p:spTree>
    <p:extLst>
      <p:ext uri="{BB962C8B-B14F-4D97-AF65-F5344CB8AC3E}">
        <p14:creationId xmlns:p14="http://schemas.microsoft.com/office/powerpoint/2010/main" val="2901586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4D848B7-E096-E74A-AD3E-E57DEC9744B0}" vid="{913543CE-C1AD-F44C-81D3-093BAA8306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6758</TotalTime>
  <Words>1557</Words>
  <Application>Microsoft Macintosh PowerPoint</Application>
  <PresentationFormat>Widescreen</PresentationFormat>
  <Paragraphs>412</Paragraphs>
  <Slides>27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Cambria Math</vt:lpstr>
      <vt:lpstr>Consolas</vt:lpstr>
      <vt:lpstr>Menlo</vt:lpstr>
      <vt:lpstr>Montserrat</vt:lpstr>
      <vt:lpstr>Montserrat Light</vt:lpstr>
      <vt:lpstr>Share Tech Mono</vt:lpstr>
      <vt:lpstr>Verdana</vt:lpstr>
      <vt:lpstr>Office Theme</vt:lpstr>
      <vt:lpstr>Linked Lists</vt:lpstr>
      <vt:lpstr>Beyond Arrays?</vt:lpstr>
      <vt:lpstr>Agenda</vt:lpstr>
      <vt:lpstr>What Is a Linked-list?</vt:lpstr>
      <vt:lpstr>Space-efficiency</vt:lpstr>
      <vt:lpstr>Creating a Linked List</vt:lpstr>
      <vt:lpstr>Access</vt:lpstr>
      <vt:lpstr>Insertion</vt:lpstr>
      <vt:lpstr>Insertion in Front</vt:lpstr>
      <vt:lpstr>Search</vt:lpstr>
      <vt:lpstr>Deletion</vt:lpstr>
      <vt:lpstr>Deletion (in Front)</vt:lpstr>
      <vt:lpstr>“Doubly” Linked Lists</vt:lpstr>
      <vt:lpstr>Insertion</vt:lpstr>
      <vt:lpstr>Insertion (at the end) </vt:lpstr>
      <vt:lpstr>Insertion (in front)</vt:lpstr>
      <vt:lpstr>Iteration</vt:lpstr>
      <vt:lpstr>Iterator ADT</vt:lpstr>
      <vt:lpstr>Structure of Iterator </vt:lpstr>
      <vt:lpstr>A Recursive Data Type</vt:lpstr>
      <vt:lpstr>Using Recursion</vt:lpstr>
      <vt:lpstr>Deletion</vt:lpstr>
      <vt:lpstr>Deletion (at the end)</vt:lpstr>
      <vt:lpstr>Deletion (in front)</vt:lpstr>
      <vt:lpstr>Recap</vt:lpstr>
      <vt:lpstr>Recap</vt:lpstr>
      <vt:lpstr>Questions, Comments, or Ideas?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subject/>
  <dc:creator>Franck Chauvel</dc:creator>
  <cp:keywords/>
  <dc:description/>
  <cp:lastModifiedBy>Franck Chauvel</cp:lastModifiedBy>
  <cp:revision>53</cp:revision>
  <dcterms:created xsi:type="dcterms:W3CDTF">2021-06-16T18:39:45Z</dcterms:created>
  <dcterms:modified xsi:type="dcterms:W3CDTF">2023-09-18T09:12:03Z</dcterms:modified>
  <cp:category/>
</cp:coreProperties>
</file>