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4" r:id="rId3"/>
    <p:sldId id="287" r:id="rId4"/>
    <p:sldId id="260" r:id="rId5"/>
    <p:sldId id="265" r:id="rId6"/>
    <p:sldId id="275" r:id="rId7"/>
    <p:sldId id="276" r:id="rId8"/>
    <p:sldId id="272" r:id="rId9"/>
    <p:sldId id="266" r:id="rId10"/>
    <p:sldId id="267" r:id="rId11"/>
    <p:sldId id="277" r:id="rId12"/>
    <p:sldId id="278" r:id="rId13"/>
    <p:sldId id="279" r:id="rId14"/>
    <p:sldId id="263" r:id="rId15"/>
    <p:sldId id="283" r:id="rId16"/>
    <p:sldId id="271" r:id="rId17"/>
    <p:sldId id="280" r:id="rId18"/>
    <p:sldId id="284" r:id="rId19"/>
    <p:sldId id="282" r:id="rId20"/>
    <p:sldId id="274" r:id="rId21"/>
    <p:sldId id="285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28/08/2023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9.svg"/><Relationship Id="rId5" Type="http://schemas.openxmlformats.org/officeDocument/2006/relationships/image" Target="../media/image37.png"/><Relationship Id="rId10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Python-logo-notext.sv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The “Big-Oh”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classification of algorithms efficiencies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Foundations / Lecture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AE123-4A20-D2DE-4BCF-54D3D7D6789B}"/>
              </a:ext>
            </a:extLst>
          </p:cNvPr>
          <p:cNvSpPr txBox="1"/>
          <p:nvPr/>
        </p:nvSpPr>
        <p:spPr>
          <a:xfrm>
            <a:off x="8305216" y="5620413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Ask questions on menti.com</a:t>
            </a:r>
          </a:p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with code 1384 3192 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420" y="427919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863482" y="4618496"/>
            <a:ext cx="3589" cy="142304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672681" y="4575846"/>
            <a:ext cx="4922" cy="146569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8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NO" dirty="0"/>
                  <a:t> for “order-of”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2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800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2672681" y="3384323"/>
            <a:ext cx="4922" cy="265721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0C6D73EF-53CA-654B-B6CD-E77B29A9BEE8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/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17F2622-24E2-7A43-9AC7-36E910D0D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3045021"/>
            <a:ext cx="339302" cy="3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CBCE-CA68-CE40-BB8B-56046B0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bounds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83B9-8F37-8D4F-8AD7-5B182199F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Little-o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C510E-A964-DF43-97B7-AEEC4213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Little-⍵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FB798-3ECE-174C-97DB-725035DD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1845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B248244-398A-DA44-90B3-1525EBC69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007" y="3544094"/>
            <a:ext cx="914400" cy="9144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3991F4D-B5F5-584F-8CF4-D8DB1FE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3544094"/>
            <a:ext cx="1066800" cy="10668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CA94513-FC8C-A747-A305-847CD2ED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501889"/>
            <a:ext cx="10668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855D6-04E8-7749-A22A-B1DEDDD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Pitfalls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A3FB63-0F1A-AA46-9754-CED033842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couple of things to keep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CCA5-24CB-864A-A065-A37EF85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9137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5F12C2-4B9E-5348-8EE0-D34A5B4D86CB}"/>
              </a:ext>
            </a:extLst>
          </p:cNvPr>
          <p:cNvSpPr/>
          <p:nvPr/>
        </p:nvSpPr>
        <p:spPr>
          <a:xfrm>
            <a:off x="6446003" y="1988687"/>
            <a:ext cx="4319752" cy="31422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0853-A862-B948-821B-BAD41015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Within a Class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DE4B-54E6-5841-A510-2EA3FEB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/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/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/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/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A21A7-5D46-D949-B62F-6601C3CEFA4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298353" y="2953407"/>
            <a:ext cx="14843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30DD08-1F44-294A-94D1-6F6B93C5C1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605879" y="2953407"/>
            <a:ext cx="0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D9325-966E-3248-9F01-F39D70FEF1D5}"/>
              </a:ext>
            </a:extLst>
          </p:cNvPr>
          <p:cNvSpPr txBox="1"/>
          <p:nvPr/>
        </p:nvSpPr>
        <p:spPr>
          <a:xfrm>
            <a:off x="7541325" y="1365440"/>
            <a:ext cx="212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/>
                </a:solidFill>
                <a:latin typeface="Montserrat" pitchFamily="2" charset="77"/>
              </a:rPr>
              <a:t>x</a:t>
            </a:r>
            <a:r>
              <a:rPr lang="en-NO" sz="2400" b="1" dirty="0">
                <a:solidFill>
                  <a:schemeClr val="accent6"/>
                </a:solidFill>
                <a:latin typeface="Montserrat" pitchFamily="2" charset="77"/>
              </a:rPr>
              <a:t>100 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speed up!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52A96-9722-534C-BC9D-F91680333582}"/>
              </a:ext>
            </a:extLst>
          </p:cNvPr>
          <p:cNvSpPr txBox="1"/>
          <p:nvPr/>
        </p:nvSpPr>
        <p:spPr>
          <a:xfrm>
            <a:off x="1418003" y="5492560"/>
            <a:ext cx="97032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same bounds does not means same efficiency,</a:t>
            </a:r>
          </a:p>
          <a:p>
            <a:pPr algn="ct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o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nly that the difference will matter less and less as the input increases in size</a:t>
            </a:r>
          </a:p>
        </p:txBody>
      </p:sp>
    </p:spTree>
    <p:extLst>
      <p:ext uri="{BB962C8B-B14F-4D97-AF65-F5344CB8AC3E}">
        <p14:creationId xmlns:p14="http://schemas.microsoft.com/office/powerpoint/2010/main" val="9703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6" grpId="0"/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Tight bounds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/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/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E9812-5425-F24D-AC85-67C1CC0110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73809" y="2590265"/>
            <a:ext cx="14843" cy="6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/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/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/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38E9270-7A51-F945-A6C8-112BC2313E0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576719" y="2302198"/>
            <a:ext cx="1281363" cy="1857496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/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A9AAA2C2-9C58-1E45-A1BB-20A2DF685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445" y="3374237"/>
            <a:ext cx="914400" cy="914400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F5B9EEC-813E-D242-8266-7EE1B6495B55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2585244" y="2168219"/>
            <a:ext cx="1281363" cy="2125454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99B042D-3AF7-3E44-A14C-1D4076A695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1094" y="3831437"/>
            <a:ext cx="914400" cy="914400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15A12194-25C8-DF44-8BD2-8CADACFB7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139" y="3992581"/>
            <a:ext cx="914400" cy="91440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CC24132-13A6-174E-BA9C-0CD6EA188F7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214647" y="1664270"/>
            <a:ext cx="1914448" cy="3766438"/>
          </a:xfrm>
          <a:prstGeom prst="bentConnector3">
            <a:avLst>
              <a:gd name="adj1" fmla="val 17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521B80E-EF35-6348-86D8-4D8749AF7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9833" y="4610971"/>
            <a:ext cx="914400" cy="914400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D690FB9-F1C6-E84B-9B1E-B237B190D4E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61910" y="1017006"/>
            <a:ext cx="2547533" cy="5694049"/>
          </a:xfrm>
          <a:prstGeom prst="bentConnector3">
            <a:avLst>
              <a:gd name="adj1" fmla="val 12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8D8C2C0F-EAB7-E444-8449-EC630436A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400" y="5284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About Smaller Inputs?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E248F4-2651-DD49-98DC-02DB28CBEAA8}"/>
              </a:ext>
            </a:extLst>
          </p:cNvPr>
          <p:cNvCxnSpPr/>
          <p:nvPr/>
        </p:nvCxnSpPr>
        <p:spPr>
          <a:xfrm>
            <a:off x="2962472" y="6188342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16A4EC-9D3A-5348-9057-85C9C9612232}"/>
              </a:ext>
            </a:extLst>
          </p:cNvPr>
          <p:cNvCxnSpPr/>
          <p:nvPr/>
        </p:nvCxnSpPr>
        <p:spPr>
          <a:xfrm flipV="1">
            <a:off x="3222117" y="1875986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E975FA-6408-C744-814C-CCB94B3E1BC8}"/>
              </a:ext>
            </a:extLst>
          </p:cNvPr>
          <p:cNvSpPr txBox="1"/>
          <p:nvPr/>
        </p:nvSpPr>
        <p:spPr>
          <a:xfrm rot="16200000">
            <a:off x="2457407" y="235674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AEEC7-1FBD-2947-9495-D2D0C68D2D9E}"/>
              </a:ext>
            </a:extLst>
          </p:cNvPr>
          <p:cNvSpPr txBox="1"/>
          <p:nvPr/>
        </p:nvSpPr>
        <p:spPr>
          <a:xfrm>
            <a:off x="7312233" y="620978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DE16CC7-3A2F-6148-83D3-3B295FCB8878}"/>
              </a:ext>
            </a:extLst>
          </p:cNvPr>
          <p:cNvSpPr/>
          <p:nvPr/>
        </p:nvSpPr>
        <p:spPr>
          <a:xfrm>
            <a:off x="3222117" y="2920177"/>
            <a:ext cx="5136445" cy="3289607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6434FF-1F0B-BF43-8F72-B43E381DCA46}"/>
              </a:ext>
            </a:extLst>
          </p:cNvPr>
          <p:cNvSpPr/>
          <p:nvPr/>
        </p:nvSpPr>
        <p:spPr>
          <a:xfrm>
            <a:off x="3253647" y="1583190"/>
            <a:ext cx="4058586" cy="4650828"/>
          </a:xfrm>
          <a:custGeom>
            <a:avLst/>
            <a:gdLst>
              <a:gd name="connsiteX0" fmla="*/ 0 w 4650828"/>
              <a:gd name="connsiteY0" fmla="*/ 4146331 h 4320050"/>
              <a:gd name="connsiteX1" fmla="*/ 3184635 w 4650828"/>
              <a:gd name="connsiteY1" fmla="*/ 3831021 h 4320050"/>
              <a:gd name="connsiteX2" fmla="*/ 4650828 w 4650828"/>
              <a:gd name="connsiteY2" fmla="*/ 0 h 4320050"/>
              <a:gd name="connsiteX3" fmla="*/ 4650828 w 4650828"/>
              <a:gd name="connsiteY3" fmla="*/ 0 h 4320050"/>
              <a:gd name="connsiteX0" fmla="*/ 0 w 4682359"/>
              <a:gd name="connsiteY0" fmla="*/ 4414345 h 4510493"/>
              <a:gd name="connsiteX1" fmla="*/ 3216166 w 4682359"/>
              <a:gd name="connsiteY1" fmla="*/ 3831021 h 4510493"/>
              <a:gd name="connsiteX2" fmla="*/ 4682359 w 4682359"/>
              <a:gd name="connsiteY2" fmla="*/ 0 h 4510493"/>
              <a:gd name="connsiteX3" fmla="*/ 4682359 w 4682359"/>
              <a:gd name="connsiteY3" fmla="*/ 0 h 4510493"/>
              <a:gd name="connsiteX0" fmla="*/ 0 w 4682359"/>
              <a:gd name="connsiteY0" fmla="*/ 4414345 h 4433777"/>
              <a:gd name="connsiteX1" fmla="*/ 3216166 w 4682359"/>
              <a:gd name="connsiteY1" fmla="*/ 3831021 h 4433777"/>
              <a:gd name="connsiteX2" fmla="*/ 4682359 w 4682359"/>
              <a:gd name="connsiteY2" fmla="*/ 0 h 4433777"/>
              <a:gd name="connsiteX3" fmla="*/ 4682359 w 4682359"/>
              <a:gd name="connsiteY3" fmla="*/ 0 h 4433777"/>
              <a:gd name="connsiteX0" fmla="*/ 0 w 4619297"/>
              <a:gd name="connsiteY0" fmla="*/ 4650828 h 4652567"/>
              <a:gd name="connsiteX1" fmla="*/ 3153104 w 4619297"/>
              <a:gd name="connsiteY1" fmla="*/ 3831021 h 4652567"/>
              <a:gd name="connsiteX2" fmla="*/ 4619297 w 4619297"/>
              <a:gd name="connsiteY2" fmla="*/ 0 h 4652567"/>
              <a:gd name="connsiteX3" fmla="*/ 4619297 w 4619297"/>
              <a:gd name="connsiteY3" fmla="*/ 0 h 4652567"/>
              <a:gd name="connsiteX0" fmla="*/ 0 w 4619297"/>
              <a:gd name="connsiteY0" fmla="*/ 4650828 h 4650828"/>
              <a:gd name="connsiteX1" fmla="*/ 3153104 w 4619297"/>
              <a:gd name="connsiteY1" fmla="*/ 3831021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9297" h="4650828">
                <a:moveTo>
                  <a:pt x="0" y="4650828"/>
                </a:moveTo>
                <a:cubicBezTo>
                  <a:pt x="1961493" y="3388272"/>
                  <a:pt x="2667001" y="4038600"/>
                  <a:pt x="3436884" y="3263462"/>
                </a:cubicBezTo>
                <a:cubicBezTo>
                  <a:pt x="4206767" y="2488324"/>
                  <a:pt x="4619297" y="0"/>
                  <a:pt x="4619297" y="0"/>
                </a:cubicBezTo>
                <a:lnTo>
                  <a:pt x="4619297" y="0"/>
                </a:ln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BB57E-1F9A-DF4A-AFDC-3E959B8358DE}"/>
              </a:ext>
            </a:extLst>
          </p:cNvPr>
          <p:cNvSpPr txBox="1"/>
          <p:nvPr/>
        </p:nvSpPr>
        <p:spPr>
          <a:xfrm rot="20506766">
            <a:off x="4769604" y="3235619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fast algorithm</a:t>
            </a:r>
            <a:endParaRPr lang="en-NO" sz="14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4BAC47-6728-EB44-9CC0-F18BB5F664CC}"/>
              </a:ext>
            </a:extLst>
          </p:cNvPr>
          <p:cNvSpPr txBox="1"/>
          <p:nvPr/>
        </p:nvSpPr>
        <p:spPr>
          <a:xfrm rot="17002366">
            <a:off x="6519512" y="2123075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accent5"/>
                </a:solidFill>
                <a:latin typeface="Montserrat" pitchFamily="2" charset="77"/>
              </a:rPr>
              <a:t>slo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wer algorithm</a:t>
            </a:r>
            <a:endParaRPr lang="en-NO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7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C2E-6EC9-6245-9CF8-4E829C0A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vs. Scenarios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#3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C5EF-36E7-654F-B7D7-844920B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AEEE6-BCEA-614F-99CE-4F18C2044298}"/>
              </a:ext>
            </a:extLst>
          </p:cNvPr>
          <p:cNvSpPr txBox="1"/>
          <p:nvPr/>
        </p:nvSpPr>
        <p:spPr>
          <a:xfrm>
            <a:off x="838200" y="2790497"/>
            <a:ext cx="436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Montserrat" pitchFamily="2" charset="77"/>
              </a:rPr>
              <a:t>B</a:t>
            </a:r>
            <a:r>
              <a:rPr lang="en-NO" sz="3600" dirty="0">
                <a:latin typeface="Montserrat" pitchFamily="2" charset="77"/>
              </a:rPr>
              <a:t>est case →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Average case → 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Worst case → O</a:t>
            </a: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52B7BD1D-605B-6444-83FF-9058EE1C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651" y="2790497"/>
            <a:ext cx="1851191" cy="1851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A5FAC-BC66-AE4E-B922-34C47810BE6C}"/>
              </a:ext>
            </a:extLst>
          </p:cNvPr>
          <p:cNvSpPr txBox="1"/>
          <p:nvPr/>
        </p:nvSpPr>
        <p:spPr>
          <a:xfrm>
            <a:off x="6657708" y="3102394"/>
            <a:ext cx="357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itchFamily="2" charset="77"/>
              </a:rPr>
              <a:t>b</a:t>
            </a:r>
            <a:r>
              <a:rPr lang="en-NO" sz="2400" dirty="0">
                <a:latin typeface="Montserrat" pitchFamily="2" charset="77"/>
              </a:rPr>
              <a:t>ut, these are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common uses</a:t>
            </a:r>
            <a:r>
              <a:rPr lang="en-NO" sz="2400" dirty="0">
                <a:latin typeface="Montserrat" pitchFamily="2" charset="77"/>
              </a:rPr>
              <a:t> of these bounds</a:t>
            </a:r>
          </a:p>
        </p:txBody>
      </p:sp>
    </p:spTree>
    <p:extLst>
      <p:ext uri="{BB962C8B-B14F-4D97-AF65-F5344CB8AC3E}">
        <p14:creationId xmlns:p14="http://schemas.microsoft.com/office/powerpoint/2010/main" val="32737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63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</a:t>
            </a:r>
            <a:br>
              <a:rPr lang="en-NO" dirty="0"/>
            </a:br>
            <a:r>
              <a:rPr lang="en-NO" dirty="0"/>
              <a:t>Analysis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C452310-5016-6248-850F-49A65CB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024C86-8CA9-BE43-B063-25415AA3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8" y="2111275"/>
            <a:ext cx="4095044" cy="3538791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16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16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16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569E7EC-C4BD-3A45-9D4E-0F1C98733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41874" y="1765441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37D5-7693-3747-B55E-75C5E713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FC8D-E790-3741-B345-EDB1D95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024B-ABED-E44E-8327-F7733324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5" y="2715096"/>
            <a:ext cx="1851353" cy="1753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EE872-C635-0741-8C06-7C5D07360813}"/>
              </a:ext>
            </a:extLst>
          </p:cNvPr>
          <p:cNvSpPr/>
          <p:nvPr/>
        </p:nvSpPr>
        <p:spPr>
          <a:xfrm>
            <a:off x="3205654" y="3134853"/>
            <a:ext cx="20337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C365B-9B94-9046-92AE-0D0777FF4791}"/>
              </a:ext>
            </a:extLst>
          </p:cNvPr>
          <p:cNvSpPr txBox="1"/>
          <p:nvPr/>
        </p:nvSpPr>
        <p:spPr>
          <a:xfrm>
            <a:off x="5875281" y="205457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b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est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5F579-93AA-444D-99E0-C41878B55934}"/>
              </a:ext>
            </a:extLst>
          </p:cNvPr>
          <p:cNvSpPr txBox="1"/>
          <p:nvPr/>
        </p:nvSpPr>
        <p:spPr>
          <a:xfrm>
            <a:off x="5875281" y="340738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Montserrat" pitchFamily="2" charset="77"/>
              </a:rPr>
              <a:t>average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C765-6504-574D-B4DC-734E6CCC2503}"/>
              </a:ext>
            </a:extLst>
          </p:cNvPr>
          <p:cNvSpPr txBox="1"/>
          <p:nvPr/>
        </p:nvSpPr>
        <p:spPr>
          <a:xfrm>
            <a:off x="5875282" y="47470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worst</a:t>
            </a:r>
            <a:r>
              <a:rPr lang="en-NO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 case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745D25-6E18-8F4A-9572-B73A462E0C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69778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4D90E-55F3-EE44-8D4B-5D815307ADE7}"/>
              </a:ext>
            </a:extLst>
          </p:cNvPr>
          <p:cNvSpPr/>
          <p:nvPr/>
        </p:nvSpPr>
        <p:spPr>
          <a:xfrm>
            <a:off x="7930053" y="1965895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E2532-9A46-EC4E-A9D1-B77441A10296}"/>
              </a:ext>
            </a:extLst>
          </p:cNvPr>
          <p:cNvSpPr/>
          <p:nvPr/>
        </p:nvSpPr>
        <p:spPr>
          <a:xfrm>
            <a:off x="7930054" y="3315677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F60A5-A2DA-3940-AEF0-6DBD048AB466}"/>
              </a:ext>
            </a:extLst>
          </p:cNvPr>
          <p:cNvSpPr/>
          <p:nvPr/>
        </p:nvSpPr>
        <p:spPr>
          <a:xfrm>
            <a:off x="7930053" y="4665459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128BC0A-D534-CB47-83B6-7E63C27694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39405" y="2239243"/>
            <a:ext cx="635876" cy="1352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912DB-2484-9342-AFF3-87C524879BA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39405" y="3592053"/>
            <a:ext cx="635877" cy="1339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9644B-231C-534C-B974-B4F1B1D11E2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239405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F722D-88F4-B949-A7A4-B2D7A1940ED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7140371" y="2232196"/>
            <a:ext cx="789682" cy="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A88A0B-00E8-8344-A27E-AA034D9C52C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7566770" y="3581978"/>
            <a:ext cx="363284" cy="1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17B76-791D-0F4D-9498-1FAFE1D3E88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284642" y="4931760"/>
            <a:ext cx="645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8DFBF9DC-E5B2-4147-AF2A-8A7A763B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987" y="4196318"/>
            <a:ext cx="431221" cy="431221"/>
          </a:xfrm>
          <a:prstGeom prst="rect">
            <a:avLst/>
          </a:prstGeom>
        </p:spPr>
      </p:pic>
      <p:pic>
        <p:nvPicPr>
          <p:cNvPr id="41" name="Graphic 40" descr="Processor with solid fill">
            <a:extLst>
              <a:ext uri="{FF2B5EF4-FFF2-40B4-BE49-F238E27FC236}">
                <a16:creationId xmlns:a16="http://schemas.microsoft.com/office/drawing/2014/main" id="{49A22B4B-C033-F94F-9206-91D37E2F8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120" y="4197198"/>
            <a:ext cx="431221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7D74-8751-B74B-B3AB-C45F98B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AD51-4786-DF43-8902-1DC51595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Compare efficiency models</a:t>
            </a:r>
          </a:p>
          <a:p>
            <a:endParaRPr lang="en-NO" dirty="0"/>
          </a:p>
          <a:p>
            <a:r>
              <a:rPr lang="en-NO" dirty="0"/>
              <a:t>Classifcation</a:t>
            </a:r>
          </a:p>
          <a:p>
            <a:pPr lvl="1"/>
            <a:r>
              <a:rPr lang="en-NO" dirty="0"/>
              <a:t>O for upper bound</a:t>
            </a:r>
          </a:p>
          <a:p>
            <a:pPr lvl="1"/>
            <a:r>
              <a:rPr lang="en-NO" dirty="0"/>
              <a:t>Ω for lower bound</a:t>
            </a:r>
          </a:p>
          <a:p>
            <a:pPr lvl="1"/>
            <a:r>
              <a:rPr lang="en-NO" dirty="0"/>
              <a:t>Θ for order</a:t>
            </a:r>
          </a:p>
          <a:p>
            <a:pPr lvl="1"/>
            <a:endParaRPr lang="en-NO" dirty="0"/>
          </a:p>
          <a:p>
            <a:r>
              <a:rPr lang="en-NO" dirty="0"/>
              <a:t>Some algorithms are useless</a:t>
            </a:r>
          </a:p>
          <a:p>
            <a:endParaRPr lang="en-NO" dirty="0"/>
          </a:p>
          <a:p>
            <a:r>
              <a:rPr lang="en-NO" dirty="0"/>
              <a:t>Big-O gives a “birdview”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DB-982C-584E-A4D3-7AAC445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856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501-BD11-8188-1B8B-EAEEEBC0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compare algorithms?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49603-D980-A3AA-E86C-6BDBFEAD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21D10-CB78-0AAD-21BE-1B7595F5809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011082" y="3808499"/>
            <a:ext cx="8585200" cy="12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DE9923-C4DC-27F9-8567-3BBD94387FB8}"/>
              </a:ext>
            </a:extLst>
          </p:cNvPr>
          <p:cNvSpPr txBox="1"/>
          <p:nvPr/>
        </p:nvSpPr>
        <p:spPr>
          <a:xfrm>
            <a:off x="9833845" y="38084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2B706-96EF-7542-9CAB-7C1453C9AED8}"/>
              </a:ext>
            </a:extLst>
          </p:cNvPr>
          <p:cNvSpPr/>
          <p:nvPr/>
        </p:nvSpPr>
        <p:spPr>
          <a:xfrm>
            <a:off x="1853038" y="3853654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8440C-CD3F-6D72-4ACD-33A5B4663A42}"/>
              </a:ext>
            </a:extLst>
          </p:cNvPr>
          <p:cNvSpPr/>
          <p:nvPr/>
        </p:nvSpPr>
        <p:spPr>
          <a:xfrm>
            <a:off x="3236146" y="3819787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9B6C08-E272-13C2-58CC-6FF4AD5AB1DD}"/>
              </a:ext>
            </a:extLst>
          </p:cNvPr>
          <p:cNvSpPr/>
          <p:nvPr/>
        </p:nvSpPr>
        <p:spPr>
          <a:xfrm>
            <a:off x="4347882" y="3808499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D29E4E-A448-D8E5-DCD9-7FB08E06D8EF}"/>
              </a:ext>
            </a:extLst>
          </p:cNvPr>
          <p:cNvSpPr/>
          <p:nvPr/>
        </p:nvSpPr>
        <p:spPr>
          <a:xfrm>
            <a:off x="6599580" y="3762544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2E320-EF5F-7802-B360-1DFF8CA5D7BD}"/>
              </a:ext>
            </a:extLst>
          </p:cNvPr>
          <p:cNvSpPr txBox="1"/>
          <p:nvPr/>
        </p:nvSpPr>
        <p:spPr>
          <a:xfrm>
            <a:off x="6718111" y="334721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seniors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0762D-4FD9-4769-2B69-D33A6A4B83BD}"/>
              </a:ext>
            </a:extLst>
          </p:cNvPr>
          <p:cNvSpPr txBox="1"/>
          <p:nvPr/>
        </p:nvSpPr>
        <p:spPr>
          <a:xfrm>
            <a:off x="4909530" y="334721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adults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AB63-99CB-C9F2-3DA8-50B796677392}"/>
              </a:ext>
            </a:extLst>
          </p:cNvPr>
          <p:cNvSpPr txBox="1"/>
          <p:nvPr/>
        </p:nvSpPr>
        <p:spPr>
          <a:xfrm>
            <a:off x="3427531" y="334721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B48EA-23B8-AD66-B7F5-D1BD3E4251CC}"/>
              </a:ext>
            </a:extLst>
          </p:cNvPr>
          <p:cNvSpPr txBox="1"/>
          <p:nvPr/>
        </p:nvSpPr>
        <p:spPr>
          <a:xfrm>
            <a:off x="2002015" y="334721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children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B5E54-5E4A-AFFD-2578-C3428A48656E}"/>
              </a:ext>
            </a:extLst>
          </p:cNvPr>
          <p:cNvSpPr txBox="1"/>
          <p:nvPr/>
        </p:nvSpPr>
        <p:spPr>
          <a:xfrm>
            <a:off x="1765989" y="40732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8D4E0-39D7-596A-6A0D-E503F282DB63}"/>
              </a:ext>
            </a:extLst>
          </p:cNvPr>
          <p:cNvSpPr txBox="1"/>
          <p:nvPr/>
        </p:nvSpPr>
        <p:spPr>
          <a:xfrm>
            <a:off x="3160318" y="40732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BD966-0767-2E72-ACB1-DED838749B52}"/>
              </a:ext>
            </a:extLst>
          </p:cNvPr>
          <p:cNvSpPr txBox="1"/>
          <p:nvPr/>
        </p:nvSpPr>
        <p:spPr>
          <a:xfrm>
            <a:off x="4209537" y="40732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2A1C7-F9F7-E74D-3DB2-571B97C55AA6}"/>
              </a:ext>
            </a:extLst>
          </p:cNvPr>
          <p:cNvSpPr txBox="1"/>
          <p:nvPr/>
        </p:nvSpPr>
        <p:spPr>
          <a:xfrm>
            <a:off x="6461235" y="4009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15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Dominance Relations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Intractability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Big-Oh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Pitfalls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Looking at Larger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7025" cy="4351338"/>
          </a:xfrm>
        </p:spPr>
        <p:txBody>
          <a:bodyPr anchor="ctr"/>
          <a:lstStyle/>
          <a:p>
            <a:r>
              <a:rPr lang="en-NO" dirty="0"/>
              <a:t>Efficiency decreases as input size increases</a:t>
            </a:r>
          </a:p>
          <a:p>
            <a:r>
              <a:rPr lang="en-NO" dirty="0"/>
              <a:t>Large input sizes</a:t>
            </a:r>
          </a:p>
          <a:p>
            <a:r>
              <a:rPr lang="en-GB" dirty="0"/>
              <a:t>N</a:t>
            </a:r>
            <a:r>
              <a:rPr lang="en-NO" dirty="0"/>
              <a:t>egligle differences for small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5C7CD-DED0-ED49-9257-877AB4660F9E}"/>
              </a:ext>
            </a:extLst>
          </p:cNvPr>
          <p:cNvCxnSpPr/>
          <p:nvPr/>
        </p:nvCxnSpPr>
        <p:spPr>
          <a:xfrm>
            <a:off x="6096000" y="606864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E79FC-56C7-BD45-9638-24FA5ADF86BC}"/>
              </a:ext>
            </a:extLst>
          </p:cNvPr>
          <p:cNvCxnSpPr/>
          <p:nvPr/>
        </p:nvCxnSpPr>
        <p:spPr>
          <a:xfrm flipV="1">
            <a:off x="6355645" y="175629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C76BF20E-B326-0243-8767-C25D3D5E7312}"/>
              </a:ext>
            </a:extLst>
          </p:cNvPr>
          <p:cNvSpPr/>
          <p:nvPr/>
        </p:nvSpPr>
        <p:spPr>
          <a:xfrm>
            <a:off x="6355645" y="202722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E2253-0729-9743-BC4E-29AA2A2EA5D6}"/>
              </a:ext>
            </a:extLst>
          </p:cNvPr>
          <p:cNvSpPr txBox="1"/>
          <p:nvPr/>
        </p:nvSpPr>
        <p:spPr>
          <a:xfrm rot="16200000">
            <a:off x="5590935" y="223705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9DA5-FC0F-5F49-9A60-0FBD409BED04}"/>
              </a:ext>
            </a:extLst>
          </p:cNvPr>
          <p:cNvSpPr txBox="1"/>
          <p:nvPr/>
        </p:nvSpPr>
        <p:spPr>
          <a:xfrm>
            <a:off x="10445761" y="609008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6B0A-EE8A-8142-B7EB-B12ED352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Dominance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r="-9927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9270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00000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94595" r="-99270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94595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302778" r="-9927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302778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402778" r="-99270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402778" b="-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F7B6-0EF7-BF44-A77D-88291AC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E3A6AD-C337-2843-942D-378DFE011B73}"/>
              </a:ext>
            </a:extLst>
          </p:cNvPr>
          <p:cNvCxnSpPr/>
          <p:nvPr/>
        </p:nvCxnSpPr>
        <p:spPr>
          <a:xfrm>
            <a:off x="5373511" y="602826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ABE18-584F-D749-9A81-B0D412FEF483}"/>
              </a:ext>
            </a:extLst>
          </p:cNvPr>
          <p:cNvCxnSpPr/>
          <p:nvPr/>
        </p:nvCxnSpPr>
        <p:spPr>
          <a:xfrm flipV="1">
            <a:off x="5633156" y="171591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E09F0AC5-B0A7-8C46-BBCC-7C862883E11F}"/>
              </a:ext>
            </a:extLst>
          </p:cNvPr>
          <p:cNvSpPr/>
          <p:nvPr/>
        </p:nvSpPr>
        <p:spPr>
          <a:xfrm>
            <a:off x="5633156" y="198684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5784AF-A9E7-F742-A462-F9A0D9354BB5}"/>
              </a:ext>
            </a:extLst>
          </p:cNvPr>
          <p:cNvSpPr/>
          <p:nvPr/>
        </p:nvSpPr>
        <p:spPr>
          <a:xfrm>
            <a:off x="5644444" y="1569154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622D4-56B1-284D-92BD-2A9118AF3267}"/>
              </a:ext>
            </a:extLst>
          </p:cNvPr>
          <p:cNvSpPr txBox="1"/>
          <p:nvPr/>
        </p:nvSpPr>
        <p:spPr>
          <a:xfrm rot="20506766">
            <a:off x="9312468" y="1432749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upper</a:t>
            </a:r>
            <a:r>
              <a:rPr lang="en-NO" sz="1400" dirty="0">
                <a:solidFill>
                  <a:schemeClr val="accent2"/>
                </a:solidFill>
              </a:rPr>
              <a:t> bound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7D43CF4-732F-7F4F-ADF0-3F8385487BE8}"/>
              </a:ext>
            </a:extLst>
          </p:cNvPr>
          <p:cNvSpPr/>
          <p:nvPr/>
        </p:nvSpPr>
        <p:spPr>
          <a:xfrm>
            <a:off x="5633155" y="3420533"/>
            <a:ext cx="5034845" cy="2607734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  <a:gd name="connsiteX0" fmla="*/ 0 w 5136445"/>
              <a:gd name="connsiteY0" fmla="*/ 4797778 h 4797778"/>
              <a:gd name="connsiteX1" fmla="*/ 2178756 w 5136445"/>
              <a:gd name="connsiteY1" fmla="*/ 3393365 h 4797778"/>
              <a:gd name="connsiteX2" fmla="*/ 5136445 w 5136445"/>
              <a:gd name="connsiteY2" fmla="*/ 0 h 4797778"/>
              <a:gd name="connsiteX0" fmla="*/ 0 w 5057423"/>
              <a:gd name="connsiteY0" fmla="*/ 2277733 h 2277733"/>
              <a:gd name="connsiteX1" fmla="*/ 2178756 w 5057423"/>
              <a:gd name="connsiteY1" fmla="*/ 873320 h 2277733"/>
              <a:gd name="connsiteX2" fmla="*/ 5057423 w 5057423"/>
              <a:gd name="connsiteY2" fmla="*/ 0 h 2277733"/>
              <a:gd name="connsiteX0" fmla="*/ 0 w 5057423"/>
              <a:gd name="connsiteY0" fmla="*/ 2277733 h 2277733"/>
              <a:gd name="connsiteX1" fmla="*/ 5057423 w 5057423"/>
              <a:gd name="connsiteY1" fmla="*/ 0 h 227773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4845" h="2798703">
                <a:moveTo>
                  <a:pt x="0" y="2798703"/>
                </a:moveTo>
                <a:cubicBezTo>
                  <a:pt x="730015" y="1696184"/>
                  <a:pt x="1719674" y="799630"/>
                  <a:pt x="5034845" y="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4D7B2-918F-A84A-A689-AB7A7D45E5E4}"/>
              </a:ext>
            </a:extLst>
          </p:cNvPr>
          <p:cNvSpPr txBox="1"/>
          <p:nvPr/>
        </p:nvSpPr>
        <p:spPr>
          <a:xfrm rot="20611763">
            <a:off x="9380444" y="361089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Montserrat" pitchFamily="2" charset="77"/>
              </a:rPr>
              <a:t>l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ower bound</a:t>
            </a:r>
            <a:endParaRPr lang="en-NO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96F25-11A9-BD40-9775-23A2DAACB488}"/>
              </a:ext>
            </a:extLst>
          </p:cNvPr>
          <p:cNvSpPr txBox="1"/>
          <p:nvPr/>
        </p:nvSpPr>
        <p:spPr>
          <a:xfrm rot="16200000">
            <a:off x="4868446" y="21966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58D9B-BEBA-E24F-B183-DB6664C1CD9F}"/>
              </a:ext>
            </a:extLst>
          </p:cNvPr>
          <p:cNvSpPr txBox="1"/>
          <p:nvPr/>
        </p:nvSpPr>
        <p:spPr>
          <a:xfrm>
            <a:off x="9723272" y="604970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/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8A97-DCC8-E14D-A430-E3D3A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ln>
                <a:noFill/>
              </a:ln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“</a:t>
                </a:r>
                <a:r>
                  <a:rPr lang="en-NO" sz="4000" i="1" dirty="0"/>
                  <a:t>In </a:t>
                </a:r>
                <a:r>
                  <a:rPr lang="en-NO" sz="4000" b="1" i="1" dirty="0">
                    <a:solidFill>
                      <a:schemeClr val="accent3"/>
                    </a:solidFill>
                  </a:rPr>
                  <a:t>the worst case</a:t>
                </a:r>
                <a:r>
                  <a:rPr lang="en-NO" sz="4000" i="1" dirty="0"/>
                  <a:t>, the runtime is </a:t>
                </a:r>
                <a14:m>
                  <m:oMath xmlns:m="http://schemas.openxmlformats.org/officeDocument/2006/math">
                    <m:r>
                      <a:rPr lang="nb-NO" sz="4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40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blipFill>
                <a:blip r:embed="rId2"/>
                <a:stretch>
                  <a:fillRect r="-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0EA2-01B5-B440-80F8-4096FACF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73354-DD3D-AF41-9555-0647A37E644B}"/>
              </a:ext>
            </a:extLst>
          </p:cNvPr>
          <p:cNvSpPr txBox="1"/>
          <p:nvPr/>
        </p:nvSpPr>
        <p:spPr>
          <a:xfrm>
            <a:off x="3775696" y="545486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dominance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relation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6B526BC-FFC0-D541-8F77-846F090C769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004558" y="4524703"/>
            <a:ext cx="1586742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0283C-F988-B140-8A43-CF78F08F83A1}"/>
              </a:ext>
            </a:extLst>
          </p:cNvPr>
          <p:cNvSpPr txBox="1"/>
          <p:nvPr/>
        </p:nvSpPr>
        <p:spPr>
          <a:xfrm>
            <a:off x="4425710" y="21486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scenario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68E43-6E5F-F643-B4FA-D9FBFBA2F2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04555" y="2518000"/>
            <a:ext cx="1061861" cy="856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1AD3B4-2086-AF46-BBB9-80C62441582A}"/>
              </a:ext>
            </a:extLst>
          </p:cNvPr>
          <p:cNvSpPr txBox="1"/>
          <p:nvPr/>
        </p:nvSpPr>
        <p:spPr>
          <a:xfrm>
            <a:off x="7774428" y="545486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actual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bound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5" name="Elbow Connector 8">
            <a:extLst>
              <a:ext uri="{FF2B5EF4-FFF2-40B4-BE49-F238E27FC236}">
                <a16:creationId xmlns:a16="http://schemas.microsoft.com/office/drawing/2014/main" id="{BB2B5EAE-544A-554F-8AFA-1A825C380D0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43424" y="4524703"/>
            <a:ext cx="1295183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C9AD-5DCB-3E4D-999F-422789A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3038"/>
            <a:ext cx="4495800" cy="1240078"/>
          </a:xfrm>
        </p:spPr>
        <p:txBody>
          <a:bodyPr/>
          <a:lstStyle/>
          <a:p>
            <a:r>
              <a:rPr lang="en-NO" dirty="0"/>
              <a:t>Bounds?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nb-NO" dirty="0"/>
              </a:p>
              <a:p>
                <a:r>
                  <a:rPr lang="en-NO" dirty="0">
                    <a:solidFill>
                      <a:schemeClr val="accent6">
                        <a:lumMod val="50000"/>
                      </a:schemeClr>
                    </a:solidFill>
                  </a:rPr>
                  <a:t>Constant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NO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Logarithmic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-root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g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>
                    <a:solidFill>
                      <a:schemeClr val="accent3"/>
                    </a:solidFill>
                  </a:rPr>
                  <a:t>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L</a:t>
                </a:r>
                <a:r>
                  <a:rPr lang="en-NO" dirty="0">
                    <a:solidFill>
                      <a:schemeClr val="accent3"/>
                    </a:solidFill>
                  </a:rPr>
                  <a:t>og-linear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4"/>
                    </a:solidFill>
                  </a:rPr>
                  <a:t>P</a:t>
                </a:r>
                <a:r>
                  <a:rPr lang="en-NO" dirty="0">
                    <a:solidFill>
                      <a:schemeClr val="accent4"/>
                    </a:solidFill>
                  </a:rPr>
                  <a:t>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4"/>
                  </a:solidFill>
                </a:endParaRPr>
              </a:p>
              <a:p>
                <a:r>
                  <a:rPr lang="en-GB" dirty="0">
                    <a:solidFill>
                      <a:schemeClr val="accent5"/>
                    </a:solidFill>
                  </a:rPr>
                  <a:t>E</a:t>
                </a:r>
                <a:r>
                  <a:rPr lang="en-NO" dirty="0">
                    <a:solidFill>
                      <a:schemeClr val="accent5"/>
                    </a:solidFill>
                  </a:rPr>
                  <a:t>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5"/>
                  </a:solidFill>
                </a:endParaRPr>
              </a:p>
              <a:p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  <a:r>
                  <a:rPr lang="en-NO" dirty="0">
                    <a:solidFill>
                      <a:schemeClr val="accent5">
                        <a:lumMod val="75000"/>
                      </a:schemeClr>
                    </a:solidFill>
                  </a:rPr>
                  <a:t>actorial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nb-NO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NO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2A23F3E-8996-2D47-87F0-7354DE18B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66B8-7B6F-3F48-9D45-1BB68754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8589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g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42982" t="-3922" r="-385088" b="-4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182759" r="-400725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282759" r="-400725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382759" r="-40072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466667" r="-40072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586207" r="-400725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686207" r="-400725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760000" r="-40072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889655" r="-40072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799</Words>
  <Application>Microsoft Macintosh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The “Big-Oh” Notation</vt:lpstr>
      <vt:lpstr>Algorithm  Analysis</vt:lpstr>
      <vt:lpstr>How to compare algorithms?</vt:lpstr>
      <vt:lpstr>Agenda</vt:lpstr>
      <vt:lpstr>Looking at Larger Inputs</vt:lpstr>
      <vt:lpstr>Dominance Relations</vt:lpstr>
      <vt:lpstr>Takeaway #1</vt:lpstr>
      <vt:lpstr>Bounds?</vt:lpstr>
      <vt:lpstr>Intractability</vt:lpstr>
      <vt:lpstr>O for Upper Bounds</vt:lpstr>
      <vt:lpstr>Ω for Upper Bounds</vt:lpstr>
      <vt:lpstr>Θ for “order-of”</vt:lpstr>
      <vt:lpstr>Other bounds</vt:lpstr>
      <vt:lpstr>Bounds In Practice</vt:lpstr>
      <vt:lpstr>Pitfalls</vt:lpstr>
      <vt:lpstr>Within a Class Pitfall #1</vt:lpstr>
      <vt:lpstr>Tight bounds Pitfall #2</vt:lpstr>
      <vt:lpstr>What About Smaller Inputs? Pitfall #4</vt:lpstr>
      <vt:lpstr>Bounds vs. Scenarios Pitfall #3</vt:lpstr>
      <vt:lpstr>Putting it All Together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Chauvel</dc:creator>
  <cp:lastModifiedBy>Franck Chauvel</cp:lastModifiedBy>
  <cp:revision>10</cp:revision>
  <dcterms:created xsi:type="dcterms:W3CDTF">2021-06-19T05:03:37Z</dcterms:created>
  <dcterms:modified xsi:type="dcterms:W3CDTF">2023-08-28T09:19:41Z</dcterms:modified>
</cp:coreProperties>
</file>