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3" r:id="rId3"/>
    <p:sldId id="281" r:id="rId4"/>
    <p:sldId id="279" r:id="rId5"/>
    <p:sldId id="260" r:id="rId6"/>
    <p:sldId id="264" r:id="rId7"/>
    <p:sldId id="269" r:id="rId8"/>
    <p:sldId id="270" r:id="rId9"/>
    <p:sldId id="271" r:id="rId10"/>
    <p:sldId id="268" r:id="rId11"/>
    <p:sldId id="290" r:id="rId12"/>
    <p:sldId id="298" r:id="rId13"/>
    <p:sldId id="285" r:id="rId14"/>
    <p:sldId id="272" r:id="rId15"/>
    <p:sldId id="276" r:id="rId16"/>
    <p:sldId id="286" r:id="rId17"/>
    <p:sldId id="274" r:id="rId18"/>
    <p:sldId id="288" r:id="rId19"/>
    <p:sldId id="289" r:id="rId20"/>
    <p:sldId id="278" r:id="rId21"/>
    <p:sldId id="261" r:id="rId22"/>
    <p:sldId id="277" r:id="rId23"/>
    <p:sldId id="291" r:id="rId24"/>
    <p:sldId id="292" r:id="rId25"/>
    <p:sldId id="293" r:id="rId26"/>
    <p:sldId id="294" r:id="rId27"/>
    <p:sldId id="296" r:id="rId28"/>
    <p:sldId id="297" r:id="rId2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AC"/>
    <a:srgbClr val="4C566A"/>
    <a:srgbClr val="5F6B82"/>
    <a:srgbClr val="72809A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3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28/08/2023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mmons.wikimedia.org/wiki/File:Python-logo-notext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hyperlink" Target="https://commons.m.wikimedia.org/wiki/File:The_C_Programming_Language_logo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commons.m.wikimedia.org/wiki/File:The_C_Programming_Language_logo.sv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Racket-logo.sv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Computation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The Art of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Foundations / Lecture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877C0-36D9-93B7-DC1C-2FD0A5709341}"/>
              </a:ext>
            </a:extLst>
          </p:cNvPr>
          <p:cNvSpPr txBox="1"/>
          <p:nvPr/>
        </p:nvSpPr>
        <p:spPr>
          <a:xfrm>
            <a:off x="8305216" y="5478317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Ask questions on menti.com</a:t>
            </a:r>
          </a:p>
          <a:p>
            <a:pPr algn="r"/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with code 1384 3192 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E63F-5F57-BC4F-B3AE-2123D76B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8E74-33BF-374D-B80F-7F94276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EED1BA-ADED-F345-AD0B-C0C33BBB9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205908"/>
              </p:ext>
            </p:extLst>
          </p:nvPr>
        </p:nvGraphicFramePr>
        <p:xfrm>
          <a:off x="943896" y="2084143"/>
          <a:ext cx="4596151" cy="3981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589">
                  <a:extLst>
                    <a:ext uri="{9D8B030D-6E8A-4147-A177-3AD203B41FA5}">
                      <a16:colId xmlns:a16="http://schemas.microsoft.com/office/drawing/2014/main" val="4103277960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3610308237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41773046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1370151099"/>
                    </a:ext>
                  </a:extLst>
                </a:gridCol>
              </a:tblGrid>
              <a:tr h="262174"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/>
                        <a:t>Code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Mnemonic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Parameter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>
                          <a:solidFill>
                            <a:schemeClr val="accent3"/>
                          </a:solidFill>
                        </a:rPr>
                        <a:t>Cost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31257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LOAD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value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91849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2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ADD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761822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3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SUBTRACT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657148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4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STORE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5552008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5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JUMP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  <a:endParaRPr lang="en-NO" sz="1600" dirty="0">
                        <a:solidFill>
                          <a:schemeClr val="accent3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53106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6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READ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 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3511460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7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PRINT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3863782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?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HALT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984905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hare Tech Mono" panose="020B0509050000020004" pitchFamily="49" charset="77"/>
                        </a:rPr>
                        <a:t>a</a:t>
                      </a:r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?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2379022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DIV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address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?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03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720BA4-5E59-F44E-8B9C-271BA9F4A981}"/>
              </a:ext>
            </a:extLst>
          </p:cNvPr>
          <p:cNvSpPr txBox="1"/>
          <p:nvPr/>
        </p:nvSpPr>
        <p:spPr>
          <a:xfrm>
            <a:off x="9279766" y="383799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cost(LOAD)  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E8F45-536B-EF4D-82EC-645A9BA65BCF}"/>
              </a:ext>
            </a:extLst>
          </p:cNvPr>
          <p:cNvSpPr txBox="1"/>
          <p:nvPr/>
        </p:nvSpPr>
        <p:spPr>
          <a:xfrm>
            <a:off x="10895593" y="566202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49C6-2013-594C-B2A3-9326296B026E}"/>
              </a:ext>
            </a:extLst>
          </p:cNvPr>
          <p:cNvCxnSpPr>
            <a:cxnSpLocks/>
          </p:cNvCxnSpPr>
          <p:nvPr/>
        </p:nvCxnSpPr>
        <p:spPr>
          <a:xfrm>
            <a:off x="10543349" y="5662022"/>
            <a:ext cx="6843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5ED05C-47F7-6145-B1FD-3088888A456B}"/>
              </a:ext>
            </a:extLst>
          </p:cNvPr>
          <p:cNvSpPr txBox="1"/>
          <p:nvPr/>
        </p:nvSpPr>
        <p:spPr>
          <a:xfrm>
            <a:off x="9231676" y="4119144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cost(ADD)     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A2725-279D-785B-6D4D-85D0EC4A30C9}"/>
              </a:ext>
            </a:extLst>
          </p:cNvPr>
          <p:cNvSpPr txBox="1"/>
          <p:nvPr/>
        </p:nvSpPr>
        <p:spPr>
          <a:xfrm>
            <a:off x="6400848" y="2100868"/>
            <a:ext cx="2756772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43E6F-380B-9BD1-E4B7-20C849DED0C5}"/>
              </a:ext>
            </a:extLst>
          </p:cNvPr>
          <p:cNvSpPr/>
          <p:nvPr/>
        </p:nvSpPr>
        <p:spPr>
          <a:xfrm>
            <a:off x="6409704" y="3911360"/>
            <a:ext cx="2760453" cy="1381199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635D4-6449-F35A-BBB5-9ABF0FF7911A}"/>
              </a:ext>
            </a:extLst>
          </p:cNvPr>
          <p:cNvSpPr/>
          <p:nvPr/>
        </p:nvSpPr>
        <p:spPr>
          <a:xfrm>
            <a:off x="6409703" y="5309345"/>
            <a:ext cx="2760453" cy="30272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B6064-74E0-7110-FB1A-1DCD02CB840F}"/>
              </a:ext>
            </a:extLst>
          </p:cNvPr>
          <p:cNvSpPr txBox="1"/>
          <p:nvPr/>
        </p:nvSpPr>
        <p:spPr>
          <a:xfrm>
            <a:off x="9231676" y="439198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cost(MUL)    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3694B-B5C3-837C-D0E2-7BCD57A11151}"/>
              </a:ext>
            </a:extLst>
          </p:cNvPr>
          <p:cNvSpPr txBox="1"/>
          <p:nvPr/>
        </p:nvSpPr>
        <p:spPr>
          <a:xfrm>
            <a:off x="9231676" y="4673142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cost(DIV)      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B96CC-E309-8433-9C71-431B5FA20D8B}"/>
              </a:ext>
            </a:extLst>
          </p:cNvPr>
          <p:cNvSpPr txBox="1"/>
          <p:nvPr/>
        </p:nvSpPr>
        <p:spPr>
          <a:xfrm>
            <a:off x="9231676" y="4945987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cost(STORE)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347F7-9E82-BAEE-3B8F-9BC2F3A5ADDC}"/>
              </a:ext>
            </a:extLst>
          </p:cNvPr>
          <p:cNvSpPr txBox="1"/>
          <p:nvPr/>
        </p:nvSpPr>
        <p:spPr>
          <a:xfrm>
            <a:off x="9231676" y="5284041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cost(PRINT)  = 1</a:t>
            </a:r>
          </a:p>
        </p:txBody>
      </p:sp>
    </p:spTree>
    <p:extLst>
      <p:ext uri="{BB962C8B-B14F-4D97-AF65-F5344CB8AC3E}">
        <p14:creationId xmlns:p14="http://schemas.microsoft.com/office/powerpoint/2010/main" val="8872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3" grpId="0" animBg="1"/>
      <p:bldP spid="12" grpId="0" animBg="1"/>
      <p:bldP spid="13" grpId="0" animBg="1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7ADA-3D3B-BF43-84BF-881F006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A29B-0A6D-FB44-953E-191B8A00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The </a:t>
            </a:r>
            <a:r>
              <a:rPr lang="en-NO" sz="3600" b="1" dirty="0">
                <a:solidFill>
                  <a:schemeClr val="accent3"/>
                </a:solidFill>
              </a:rPr>
              <a:t>cost model </a:t>
            </a:r>
            <a:r>
              <a:rPr lang="en-NO" sz="3600" dirty="0"/>
              <a:t>defines how long every instruction takes.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020A-4B20-7641-BABC-7FA46B13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4567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Pseudocode?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26527"/>
              </p:ext>
            </p:extLst>
          </p:nvPr>
        </p:nvGraphicFramePr>
        <p:xfrm>
          <a:off x="1182172" y="1987359"/>
          <a:ext cx="98276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main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argc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,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char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**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argv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100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each = each + 1;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202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1230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printf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"Total: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%d\n"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,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;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4712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3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3"/>
                          </a:solidFill>
                        </a:rPr>
                        <a:t>509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0529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AF78-F392-6F41-BC1F-D24A0B0D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Runtime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90B4-A889-0048-BBE3-14E9FB4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559E-290F-FA40-9F45-F70CF78048A8}"/>
              </a:ext>
            </a:extLst>
          </p:cNvPr>
          <p:cNvSpPr txBox="1"/>
          <p:nvPr/>
        </p:nvSpPr>
        <p:spPr>
          <a:xfrm>
            <a:off x="838200" y="2782950"/>
            <a:ext cx="3364337" cy="147151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(N * (N+1)) / 2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45DB2-3832-B44F-B4C9-4194341AC34A}"/>
              </a:ext>
            </a:extLst>
          </p:cNvPr>
          <p:cNvSpPr txBox="1"/>
          <p:nvPr/>
        </p:nvSpPr>
        <p:spPr>
          <a:xfrm>
            <a:off x="6360362" y="1647833"/>
            <a:ext cx="4489645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FC9FF1-1B9E-F240-A912-9825C3A3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5123" y="2467945"/>
            <a:ext cx="691668" cy="691668"/>
          </a:xfrm>
          <a:prstGeom prst="rect">
            <a:avLst/>
          </a:prstGeom>
        </p:spPr>
      </p:pic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6D8B182-D3DF-8E4E-BE8A-70A3F14D5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2079" y="1247540"/>
            <a:ext cx="844203" cy="844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D7DBE-5001-2A47-B15A-3386169A845C}"/>
              </a:ext>
            </a:extLst>
          </p:cNvPr>
          <p:cNvSpPr txBox="1"/>
          <p:nvPr/>
        </p:nvSpPr>
        <p:spPr>
          <a:xfrm>
            <a:off x="1775613" y="4254461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Montserrat" pitchFamily="2" charset="77"/>
              </a:rPr>
              <a:t>T</a:t>
            </a:r>
            <a:r>
              <a:rPr lang="en-NO" sz="2400" dirty="0">
                <a:solidFill>
                  <a:schemeClr val="accent6"/>
                </a:solidFill>
                <a:latin typeface="Montserrat" pitchFamily="2" charset="77"/>
              </a:rPr>
              <a:t>ime =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E0703-5D36-D54F-8C17-8C5C1DA82C34}"/>
              </a:ext>
            </a:extLst>
          </p:cNvPr>
          <p:cNvSpPr txBox="1"/>
          <p:nvPr/>
        </p:nvSpPr>
        <p:spPr>
          <a:xfrm>
            <a:off x="7769859" y="5753509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ontserrat" pitchFamily="2" charset="77"/>
              </a:rPr>
              <a:t>T</a:t>
            </a:r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ime = 509</a:t>
            </a:r>
          </a:p>
        </p:txBody>
      </p:sp>
    </p:spTree>
    <p:extLst>
      <p:ext uri="{BB962C8B-B14F-4D97-AF65-F5344CB8AC3E}">
        <p14:creationId xmlns:p14="http://schemas.microsoft.com/office/powerpoint/2010/main" val="21720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gramming data on computer monitor">
            <a:extLst>
              <a:ext uri="{FF2B5EF4-FFF2-40B4-BE49-F238E27FC236}">
                <a16:creationId xmlns:a16="http://schemas.microsoft.com/office/drawing/2014/main" id="{9508337D-7833-1749-A4D2-B5BD457B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" r="2" b="19372"/>
          <a:stretch/>
        </p:blipFill>
        <p:spPr>
          <a:xfrm>
            <a:off x="1" y="-681"/>
            <a:ext cx="12192000" cy="6858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72AD5-EA68-E340-9378-D54576DD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Memory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1AF1-EB47-2F40-B511-4CA68D148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 other important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27F5-DBFA-6744-B498-FEDEB9B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2889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C33B-AB26-EC46-8615-05EDBE23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Measuring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3C88-14C0-BE40-A9D0-7AD2CE1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837F-1B18-8244-A79F-E31B79DAEFF0}"/>
              </a:ext>
            </a:extLst>
          </p:cNvPr>
          <p:cNvSpPr txBox="1"/>
          <p:nvPr/>
        </p:nvSpPr>
        <p:spPr>
          <a:xfrm>
            <a:off x="838200" y="1768838"/>
            <a:ext cx="51860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hare Tech Mono" panose="020B0509050000020004" pitchFamily="49" charset="77"/>
              </a:rPr>
              <a:t>$ /</a:t>
            </a:r>
            <a:r>
              <a:rPr lang="en-GB" sz="1400" dirty="0" err="1">
                <a:latin typeface="Share Tech Mono" panose="020B0509050000020004" pitchFamily="49" charset="77"/>
              </a:rPr>
              <a:t>usr</a:t>
            </a:r>
            <a:r>
              <a:rPr lang="en-GB" sz="1400" dirty="0">
                <a:latin typeface="Share Tech Mono" panose="020B0509050000020004" pitchFamily="49" charset="77"/>
              </a:rPr>
              <a:t>/bin/time -l python3 </a:t>
            </a:r>
            <a:r>
              <a:rPr lang="en-GB" sz="1400" dirty="0" err="1">
                <a:latin typeface="Share Tech Mono" panose="020B0509050000020004" pitchFamily="49" charset="77"/>
              </a:rPr>
              <a:t>sum.py</a:t>
            </a:r>
            <a:endParaRPr lang="en-GB" sz="1400" dirty="0">
              <a:latin typeface="Share Tech Mono" panose="020B0509050000020004" pitchFamily="49" charset="77"/>
            </a:endParaRP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2550.0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0.04 real         0.01 user         0.01 sys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</a:t>
            </a:r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8257536  maximum resident set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shared memory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data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stack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493  page reclaims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199  page faults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swaps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input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output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sent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signals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110  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16  involuntary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102597177  instructions retired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44639544  cycles elapsed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4932640  peak memory footprint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D3650-602D-6E4D-8D14-A2A1045B260B}"/>
              </a:ext>
            </a:extLst>
          </p:cNvPr>
          <p:cNvSpPr txBox="1"/>
          <p:nvPr/>
        </p:nvSpPr>
        <p:spPr>
          <a:xfrm>
            <a:off x="6678006" y="1768838"/>
            <a:ext cx="51860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hare Tech Mono" panose="020B0509050000020004" pitchFamily="49" charset="77"/>
              </a:rPr>
              <a:t>$ /</a:t>
            </a:r>
            <a:r>
              <a:rPr lang="en-GB" sz="1400" dirty="0" err="1">
                <a:latin typeface="Share Tech Mono" panose="020B0509050000020004" pitchFamily="49" charset="77"/>
              </a:rPr>
              <a:t>usr</a:t>
            </a:r>
            <a:r>
              <a:rPr lang="en-GB" sz="1400" dirty="0">
                <a:latin typeface="Share Tech Mono" panose="020B0509050000020004" pitchFamily="49" charset="77"/>
              </a:rPr>
              <a:t>/bin/time -l ./</a:t>
            </a:r>
            <a:r>
              <a:rPr lang="en-GB" sz="1400" dirty="0" err="1">
                <a:latin typeface="Share Tech Mono" panose="020B0509050000020004" pitchFamily="49" charset="77"/>
              </a:rPr>
              <a:t>a.out</a:t>
            </a:r>
            <a:endParaRPr lang="en-GB" sz="1400" dirty="0">
              <a:latin typeface="Share Tech Mono" panose="020B0509050000020004" pitchFamily="49" charset="77"/>
            </a:endParaRP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0.00 real         0.00 user         0.00 sys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</a:t>
            </a:r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1245184  maximum resident set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shared memory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data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stack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81  page reclaims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4  page faults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swaps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input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output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sent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signals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1  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4  involuntary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4562725  instructions retired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2047296  cycles elapsed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754456  peak memory footprint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B5E7E6A-5994-E648-AB11-AD4E104D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494378"/>
            <a:ext cx="691668" cy="691668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DD2A78A-2206-EF4D-BF14-4326AEADF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8006" y="2383237"/>
            <a:ext cx="844203" cy="844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E7C82-B806-0443-BA72-8C7663A87573}"/>
              </a:ext>
            </a:extLst>
          </p:cNvPr>
          <p:cNvSpPr txBox="1"/>
          <p:nvPr/>
        </p:nvSpPr>
        <p:spPr>
          <a:xfrm>
            <a:off x="653279" y="330262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5"/>
                </a:solidFill>
                <a:latin typeface="Montserrat" pitchFamily="2" charset="77"/>
              </a:rPr>
              <a:t>7.8 MiB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5A42C-2E01-7541-BB25-346FF4F0EAD8}"/>
              </a:ext>
            </a:extLst>
          </p:cNvPr>
          <p:cNvSpPr txBox="1"/>
          <p:nvPr/>
        </p:nvSpPr>
        <p:spPr>
          <a:xfrm>
            <a:off x="6569352" y="33026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1.18 MiB</a:t>
            </a:r>
          </a:p>
        </p:txBody>
      </p:sp>
    </p:spTree>
    <p:extLst>
      <p:ext uri="{BB962C8B-B14F-4D97-AF65-F5344CB8AC3E}">
        <p14:creationId xmlns:p14="http://schemas.microsoft.com/office/powerpoint/2010/main" val="659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E83-E145-C049-9FF4-597C9B6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Counting Memory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C29-77DC-CB42-9142-EB8F063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13251-693D-5644-9971-C810FC7E0CF7}"/>
              </a:ext>
            </a:extLst>
          </p:cNvPr>
          <p:cNvSpPr txBox="1"/>
          <p:nvPr/>
        </p:nvSpPr>
        <p:spPr>
          <a:xfrm>
            <a:off x="7659002" y="2894347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15FF7F-E4DE-BA41-8DD2-3FBD6962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3472" y="2626793"/>
            <a:ext cx="691668" cy="691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FF53F-FADA-5041-A5FE-4F048F91E37A}"/>
              </a:ext>
            </a:extLst>
          </p:cNvPr>
          <p:cNvSpPr txBox="1"/>
          <p:nvPr/>
        </p:nvSpPr>
        <p:spPr>
          <a:xfrm>
            <a:off x="1686875" y="2229480"/>
            <a:ext cx="2739166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1AF3238-5BB6-264F-908C-40EE9A47DB17}"/>
              </a:ext>
            </a:extLst>
          </p:cNvPr>
          <p:cNvSpPr/>
          <p:nvPr/>
        </p:nvSpPr>
        <p:spPr>
          <a:xfrm>
            <a:off x="4546600" y="4016185"/>
            <a:ext cx="144670" cy="17485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1A8B50-D3CF-614A-8DBD-9F373324FB00}"/>
              </a:ext>
            </a:extLst>
          </p:cNvPr>
          <p:cNvSpPr txBox="1"/>
          <p:nvPr/>
        </p:nvSpPr>
        <p:spPr>
          <a:xfrm>
            <a:off x="4789281" y="4567274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6 instructions</a:t>
            </a:r>
          </a:p>
          <a:p>
            <a:r>
              <a:rPr lang="en-NO" dirty="0">
                <a:latin typeface="Montserrat" pitchFamily="2" charset="77"/>
              </a:rPr>
              <a:t>12 cells (ignored)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2A753-2727-476B-B790-615D187D107B}"/>
              </a:ext>
            </a:extLst>
          </p:cNvPr>
          <p:cNvSpPr txBox="1"/>
          <p:nvPr/>
        </p:nvSpPr>
        <p:spPr>
          <a:xfrm>
            <a:off x="4546600" y="263519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input (ignored)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2076F-E85D-328C-F278-4C85B784B519}"/>
              </a:ext>
            </a:extLst>
          </p:cNvPr>
          <p:cNvSpPr txBox="1"/>
          <p:nvPr/>
        </p:nvSpPr>
        <p:spPr>
          <a:xfrm>
            <a:off x="4546600" y="29577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1 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987C9-40F2-38B9-CB72-D0EFA9AA04A0}"/>
              </a:ext>
            </a:extLst>
          </p:cNvPr>
          <p:cNvSpPr txBox="1"/>
          <p:nvPr/>
        </p:nvSpPr>
        <p:spPr>
          <a:xfrm>
            <a:off x="4546600" y="3251048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output (ignored)</a:t>
            </a:r>
          </a:p>
        </p:txBody>
      </p:sp>
    </p:spTree>
    <p:extLst>
      <p:ext uri="{BB962C8B-B14F-4D97-AF65-F5344CB8AC3E}">
        <p14:creationId xmlns:p14="http://schemas.microsoft.com/office/powerpoint/2010/main" val="125277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0C5C086-9E8D-D6FB-12F1-4E8F737729B1}"/>
              </a:ext>
            </a:extLst>
          </p:cNvPr>
          <p:cNvSpPr txBox="1"/>
          <p:nvPr/>
        </p:nvSpPr>
        <p:spPr>
          <a:xfrm>
            <a:off x="892863" y="2138164"/>
            <a:ext cx="4489645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B1B1F-1DEA-7840-A430-863B7ECA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Pseudocode?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8A20-E1FD-9A42-A2B4-848EF9C0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5D207-D023-0742-82E9-BDFB5F3CC1E5}"/>
              </a:ext>
            </a:extLst>
          </p:cNvPr>
          <p:cNvSpPr/>
          <p:nvPr/>
        </p:nvSpPr>
        <p:spPr>
          <a:xfrm>
            <a:off x="1264042" y="3700578"/>
            <a:ext cx="1744199" cy="290254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4B3F5-4018-5841-8A46-956FF43AFF9D}"/>
              </a:ext>
            </a:extLst>
          </p:cNvPr>
          <p:cNvSpPr/>
          <p:nvPr/>
        </p:nvSpPr>
        <p:spPr>
          <a:xfrm>
            <a:off x="980440" y="2882044"/>
            <a:ext cx="1744199" cy="27537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487DB-A6CF-8D4D-BBD7-F90145F5AA22}"/>
              </a:ext>
            </a:extLst>
          </p:cNvPr>
          <p:cNvSpPr/>
          <p:nvPr/>
        </p:nvSpPr>
        <p:spPr>
          <a:xfrm>
            <a:off x="1264043" y="3990832"/>
            <a:ext cx="1744200" cy="24168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4DFC-0D32-9B49-B389-3E63FF14E347}"/>
              </a:ext>
            </a:extLst>
          </p:cNvPr>
          <p:cNvSpPr txBox="1"/>
          <p:nvPr/>
        </p:nvSpPr>
        <p:spPr>
          <a:xfrm>
            <a:off x="5733022" y="251271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 variable, input (ignored)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F5E30E-3F39-DB6C-335F-DD57E759881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724639" y="2697378"/>
            <a:ext cx="3008383" cy="32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433504-EFD3-F67F-3AEE-25AB358C68A0}"/>
              </a:ext>
            </a:extLst>
          </p:cNvPr>
          <p:cNvSpPr txBox="1"/>
          <p:nvPr/>
        </p:nvSpPr>
        <p:spPr>
          <a:xfrm>
            <a:off x="5733022" y="3578947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 variable, output (ignored)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BFBBD7-A8B5-A37D-7BA3-C98BC9C33259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3008241" y="3763613"/>
            <a:ext cx="2724781" cy="8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6EFEA2-CF96-8B8A-DF85-2D8FB88557BB}"/>
              </a:ext>
            </a:extLst>
          </p:cNvPr>
          <p:cNvSpPr txBox="1"/>
          <p:nvPr/>
        </p:nvSpPr>
        <p:spPr>
          <a:xfrm>
            <a:off x="5733022" y="427585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16653C-BBD1-423F-8FD6-3FCD6C35559E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3008243" y="4111676"/>
            <a:ext cx="2724779" cy="34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AF78-F392-6F41-BC1F-D24A0B0D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Memory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90B4-A889-0048-BBE3-14E9FB4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D7DBE-5001-2A47-B15A-3386169A845C}"/>
              </a:ext>
            </a:extLst>
          </p:cNvPr>
          <p:cNvSpPr txBox="1"/>
          <p:nvPr/>
        </p:nvSpPr>
        <p:spPr>
          <a:xfrm>
            <a:off x="1838130" y="453146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accent3"/>
                </a:solidFill>
                <a:latin typeface="Montserrat" pitchFamily="2" charset="77"/>
              </a:rPr>
              <a:t>1 </a:t>
            </a:r>
            <a:r>
              <a:rPr lang="nb-NO" sz="2400" b="1" dirty="0" err="1">
                <a:solidFill>
                  <a:schemeClr val="accent3"/>
                </a:solidFill>
                <a:latin typeface="Montserrat" pitchFamily="2" charset="77"/>
              </a:rPr>
              <a:t>cell</a:t>
            </a:r>
            <a:endParaRPr lang="en-NO" sz="2400" b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05322-5175-F373-9133-97E18EA0E6D9}"/>
              </a:ext>
            </a:extLst>
          </p:cNvPr>
          <p:cNvSpPr txBox="1"/>
          <p:nvPr/>
        </p:nvSpPr>
        <p:spPr>
          <a:xfrm>
            <a:off x="1019663" y="2635196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E0703-5D36-D54F-8C17-8C5C1DA82C34}"/>
              </a:ext>
            </a:extLst>
          </p:cNvPr>
          <p:cNvSpPr txBox="1"/>
          <p:nvPr/>
        </p:nvSpPr>
        <p:spPr>
          <a:xfrm>
            <a:off x="8458972" y="589468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accent3"/>
                </a:solidFill>
                <a:latin typeface="Montserrat" pitchFamily="2" charset="77"/>
              </a:rPr>
              <a:t>1 </a:t>
            </a:r>
            <a:r>
              <a:rPr lang="nb-NO" sz="2400" b="1" dirty="0" err="1">
                <a:solidFill>
                  <a:schemeClr val="accent3"/>
                </a:solidFill>
                <a:latin typeface="Montserrat" pitchFamily="2" charset="77"/>
              </a:rPr>
              <a:t>cell</a:t>
            </a:r>
            <a:endParaRPr lang="en-NO" sz="2400" b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FC9FF1-1B9E-F240-A912-9825C3A3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76256" y="2817783"/>
            <a:ext cx="691668" cy="691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333135-0792-E5E7-56F6-C8DC612DDE55}"/>
              </a:ext>
            </a:extLst>
          </p:cNvPr>
          <p:cNvSpPr txBox="1"/>
          <p:nvPr/>
        </p:nvSpPr>
        <p:spPr>
          <a:xfrm>
            <a:off x="6546375" y="1819097"/>
            <a:ext cx="4489645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6D8B182-D3DF-8E4E-BE8A-70A3F14D5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09597" y="197329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A6DB-072A-8441-9DCE-F47865E2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Full Comparison (for N=100)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106DA-4910-B74D-8D46-475DDFE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1BA27E5-B4FD-7043-AF01-603E24EA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7403" y="4685643"/>
            <a:ext cx="691668" cy="691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DEBF6-A70F-1A40-8C0E-EE81168C8F0D}"/>
              </a:ext>
            </a:extLst>
          </p:cNvPr>
          <p:cNvSpPr txBox="1"/>
          <p:nvPr/>
        </p:nvSpPr>
        <p:spPr>
          <a:xfrm>
            <a:off x="7634284" y="26822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B6373-8077-094C-8070-3707DB2A0A7A}"/>
              </a:ext>
            </a:extLst>
          </p:cNvPr>
          <p:cNvSpPr txBox="1"/>
          <p:nvPr/>
        </p:nvSpPr>
        <p:spPr>
          <a:xfrm>
            <a:off x="4818086" y="268224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8EA4213B-91F5-CC4B-996D-BA10EF27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843" y="1695949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23D98B8-3397-6046-92BC-20B9AA568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288" y="169594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C33AC9-7630-F445-9275-2421D928C7FB}"/>
              </a:ext>
            </a:extLst>
          </p:cNvPr>
          <p:cNvSpPr txBox="1"/>
          <p:nvPr/>
        </p:nvSpPr>
        <p:spPr>
          <a:xfrm>
            <a:off x="5250897" y="4769867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6"/>
                </a:solidFill>
                <a:latin typeface="Montserrat" pitchFamily="2" charset="77"/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1B81A-DA29-CF45-A277-1A276038E503}"/>
              </a:ext>
            </a:extLst>
          </p:cNvPr>
          <p:cNvSpPr txBox="1"/>
          <p:nvPr/>
        </p:nvSpPr>
        <p:spPr>
          <a:xfrm>
            <a:off x="5072162" y="3361868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accent5"/>
                </a:solidFill>
                <a:latin typeface="Montserrat" pitchFamily="2" charset="77"/>
              </a:rPr>
              <a:t>509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7AE69-F3A3-CE40-845A-A44EA44137BB}"/>
              </a:ext>
            </a:extLst>
          </p:cNvPr>
          <p:cNvSpPr txBox="1"/>
          <p:nvPr/>
        </p:nvSpPr>
        <p:spPr>
          <a:xfrm>
            <a:off x="7997364" y="3361868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89CB5-E9A2-DD42-B582-346143E5034D}"/>
              </a:ext>
            </a:extLst>
          </p:cNvPr>
          <p:cNvSpPr txBox="1"/>
          <p:nvPr/>
        </p:nvSpPr>
        <p:spPr>
          <a:xfrm>
            <a:off x="7997364" y="4769867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pic>
        <p:nvPicPr>
          <p:cNvPr id="18" name="Picture 1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81C9D4F-AC39-1E43-8EE0-86BC56A51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05186" y="3230418"/>
            <a:ext cx="844203" cy="8442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664EAB-09E3-074E-AF63-E3118992EFBC}"/>
              </a:ext>
            </a:extLst>
          </p:cNvPr>
          <p:cNvSpPr txBox="1"/>
          <p:nvPr/>
        </p:nvSpPr>
        <p:spPr>
          <a:xfrm>
            <a:off x="2649086" y="34678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298A0-A8A2-D043-BA3E-0A2A48D1158D}"/>
              </a:ext>
            </a:extLst>
          </p:cNvPr>
          <p:cNvSpPr txBox="1"/>
          <p:nvPr/>
        </p:nvSpPr>
        <p:spPr>
          <a:xfrm>
            <a:off x="2649086" y="484144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Formula </a:t>
            </a:r>
          </a:p>
        </p:txBody>
      </p:sp>
    </p:spTree>
    <p:extLst>
      <p:ext uri="{BB962C8B-B14F-4D97-AF65-F5344CB8AC3E}">
        <p14:creationId xmlns:p14="http://schemas.microsoft.com/office/powerpoint/2010/main" val="30546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Correctness and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54" name="Graphic 53" descr="Decision chart with solid fill">
            <a:extLst>
              <a:ext uri="{FF2B5EF4-FFF2-40B4-BE49-F238E27FC236}">
                <a16:creationId xmlns:a16="http://schemas.microsoft.com/office/drawing/2014/main" id="{B5FACC08-A7E9-FC46-8246-CFC0F1B2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5160048"/>
            <a:ext cx="914400" cy="914400"/>
          </a:xfrm>
          <a:prstGeom prst="rect">
            <a:avLst/>
          </a:prstGeom>
        </p:spPr>
      </p:pic>
      <p:pic>
        <p:nvPicPr>
          <p:cNvPr id="63" name="Graphic 62" descr="Decision chart with solid fill">
            <a:extLst>
              <a:ext uri="{FF2B5EF4-FFF2-40B4-BE49-F238E27FC236}">
                <a16:creationId xmlns:a16="http://schemas.microsoft.com/office/drawing/2014/main" id="{A97B56BC-3924-DB43-91E4-FD0A5796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2482020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7D8F0B-F107-384D-A865-56D4A01E2814}"/>
              </a:ext>
            </a:extLst>
          </p:cNvPr>
          <p:cNvSpPr txBox="1"/>
          <p:nvPr/>
        </p:nvSpPr>
        <p:spPr>
          <a:xfrm>
            <a:off x="5249509" y="34460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704896-E7E7-8F42-A364-5805A093470D}"/>
              </a:ext>
            </a:extLst>
          </p:cNvPr>
          <p:cNvCxnSpPr>
            <a:cxnSpLocks/>
            <a:stCxn id="109" idx="3"/>
            <a:endCxn id="63" idx="1"/>
          </p:cNvCxnSpPr>
          <p:nvPr/>
        </p:nvCxnSpPr>
        <p:spPr>
          <a:xfrm>
            <a:off x="2568429" y="2655536"/>
            <a:ext cx="2978253" cy="2836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7D84C6-4F8C-7544-820E-414BBFBA039B}"/>
              </a:ext>
            </a:extLst>
          </p:cNvPr>
          <p:cNvCxnSpPr>
            <a:cxnSpLocks/>
            <a:stCxn id="110" idx="3"/>
            <a:endCxn id="63" idx="1"/>
          </p:cNvCxnSpPr>
          <p:nvPr/>
        </p:nvCxnSpPr>
        <p:spPr>
          <a:xfrm flipV="1">
            <a:off x="2567143" y="2939220"/>
            <a:ext cx="2979539" cy="1159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BC8F29-E3BB-D548-987A-EF579443785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461082" y="2939220"/>
            <a:ext cx="2505462" cy="9237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B05B6B-3F5E-9641-8249-6C320708193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461082" y="3886752"/>
            <a:ext cx="2505462" cy="17304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0F8E797-6EE1-D149-BCD2-B4D95453EF7A}"/>
              </a:ext>
            </a:extLst>
          </p:cNvPr>
          <p:cNvSpPr txBox="1"/>
          <p:nvPr/>
        </p:nvSpPr>
        <p:spPr>
          <a:xfrm>
            <a:off x="5225464" y="61084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E96A7-815F-5A46-8EC7-7AD6B8FBC04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268799" y="5617248"/>
            <a:ext cx="3277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A36DC52-A05F-7843-8855-867F8E7EB96A}"/>
              </a:ext>
            </a:extLst>
          </p:cNvPr>
          <p:cNvSpPr txBox="1"/>
          <p:nvPr/>
        </p:nvSpPr>
        <p:spPr>
          <a:xfrm>
            <a:off x="1469825" y="173410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Programs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316893-C545-3A4E-8355-BB9321E26048}"/>
              </a:ext>
            </a:extLst>
          </p:cNvPr>
          <p:cNvSpPr txBox="1"/>
          <p:nvPr/>
        </p:nvSpPr>
        <p:spPr>
          <a:xfrm>
            <a:off x="5158939" y="172915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accent2"/>
                </a:solidFill>
                <a:latin typeface="Montserrat" pitchFamily="2" charset="77"/>
              </a:rPr>
              <a:t>Algorithms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45CE7-62E1-AF41-827E-797F5A4D8B52}"/>
              </a:ext>
            </a:extLst>
          </p:cNvPr>
          <p:cNvSpPr txBox="1"/>
          <p:nvPr/>
        </p:nvSpPr>
        <p:spPr>
          <a:xfrm>
            <a:off x="9376651" y="172915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Problems</a:t>
            </a:r>
          </a:p>
        </p:txBody>
      </p:sp>
      <p:sp>
        <p:nvSpPr>
          <p:cNvPr id="99" name="Up-down Arrow 98">
            <a:extLst>
              <a:ext uri="{FF2B5EF4-FFF2-40B4-BE49-F238E27FC236}">
                <a16:creationId xmlns:a16="http://schemas.microsoft.com/office/drawing/2014/main" id="{7014E10B-1DFB-8E48-B2AB-DE6F4FA6101B}"/>
              </a:ext>
            </a:extLst>
          </p:cNvPr>
          <p:cNvSpPr/>
          <p:nvPr/>
        </p:nvSpPr>
        <p:spPr>
          <a:xfrm>
            <a:off x="5729162" y="3849403"/>
            <a:ext cx="549441" cy="123926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efficiency</a:t>
            </a: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C939D8FF-A6FA-CC40-8F33-1040A3594C60}"/>
              </a:ext>
            </a:extLst>
          </p:cNvPr>
          <p:cNvSpPr/>
          <p:nvPr/>
        </p:nvSpPr>
        <p:spPr>
          <a:xfrm rot="17456969">
            <a:off x="7422644" y="2436119"/>
            <a:ext cx="549441" cy="191587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NO" sz="1400" dirty="0"/>
              <a:t>correctness</a:t>
            </a:r>
          </a:p>
        </p:txBody>
      </p:sp>
      <p:pic>
        <p:nvPicPr>
          <p:cNvPr id="108" name="Picture 10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398F34-3AB3-9B42-AF74-F051AA76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494" y="5195146"/>
            <a:ext cx="844203" cy="84420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232DEDD8-069D-F74B-933C-64AAFEC79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6761" y="2309702"/>
            <a:ext cx="691668" cy="691668"/>
          </a:xfrm>
          <a:prstGeom prst="rect">
            <a:avLst/>
          </a:prstGeom>
        </p:spPr>
      </p:pic>
      <p:pic>
        <p:nvPicPr>
          <p:cNvPr id="110" name="Picture 109" descr="Logo, icon&#10;&#10;Description automatically generated">
            <a:extLst>
              <a:ext uri="{FF2B5EF4-FFF2-40B4-BE49-F238E27FC236}">
                <a16:creationId xmlns:a16="http://schemas.microsoft.com/office/drawing/2014/main" id="{F4E155A7-1878-4847-999C-8C1D1894E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78048" y="3753711"/>
            <a:ext cx="689095" cy="68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F1D8-B655-3075-683F-E1260EF37889}"/>
                  </a:ext>
                </a:extLst>
              </p:cNvPr>
              <p:cNvSpPr txBox="1"/>
              <p:nvPr/>
            </p:nvSpPr>
            <p:spPr>
              <a:xfrm>
                <a:off x="9149023" y="3758748"/>
                <a:ext cx="2250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F1D8-B655-3075-683F-E1260EF37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023" y="3758748"/>
                <a:ext cx="2250103" cy="276999"/>
              </a:xfrm>
              <a:prstGeom prst="rect">
                <a:avLst/>
              </a:prstGeom>
              <a:blipFill>
                <a:blip r:embed="rId10"/>
                <a:stretch>
                  <a:fillRect l="-2809" r="-562" b="-4090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  <p:bldP spid="91" grpId="0"/>
      <p:bldP spid="92" grpId="0"/>
      <p:bldP spid="93" grpId="0"/>
      <p:bldP spid="99" grpId="0" animBg="1"/>
      <p:bldP spid="99" grpId="1" animBg="1"/>
      <p:bldP spid="10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116F-54F4-D54D-AA33-BB25757D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535F-F6ED-3248-A633-395D349F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 anchor="ctr">
            <a:normAutofit/>
          </a:bodyPr>
          <a:lstStyle/>
          <a:p>
            <a:r>
              <a:rPr lang="en-NO" dirty="0"/>
              <a:t>Efficiency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Depends on the machine</a:t>
            </a:r>
          </a:p>
          <a:p>
            <a:pPr lvl="1"/>
            <a:r>
              <a:rPr lang="en-NO" dirty="0"/>
              <a:t>Memory</a:t>
            </a:r>
          </a:p>
          <a:p>
            <a:pPr lvl="1"/>
            <a:r>
              <a:rPr lang="en-NO" dirty="0"/>
              <a:t>CPU</a:t>
            </a:r>
          </a:p>
          <a:p>
            <a:pPr lvl="1"/>
            <a:endParaRPr lang="en-NO" dirty="0"/>
          </a:p>
          <a:p>
            <a:r>
              <a:rPr lang="en-NO" dirty="0"/>
              <a:t>Measuring describes programs &amp; machines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Just counting things </a:t>
            </a:r>
            <a:r>
              <a:rPr lang="en-NO" dirty="0">
                <a:solidFill>
                  <a:schemeClr val="accent3"/>
                </a:solidFill>
                <a:sym typeface="Wingdings" pitchFamily="2" charset="2"/>
              </a:rPr>
              <a:t></a:t>
            </a:r>
            <a:endParaRPr lang="en-NO" dirty="0">
              <a:solidFill>
                <a:schemeClr val="accent3"/>
              </a:solidFill>
            </a:endParaRP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843C-35B3-D34B-9C53-7878A14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7852F9-80DE-1942-B14A-469356803ABE}"/>
              </a:ext>
            </a:extLst>
          </p:cNvPr>
          <p:cNvSpPr txBox="1">
            <a:spLocks/>
          </p:cNvSpPr>
          <p:nvPr/>
        </p:nvSpPr>
        <p:spPr>
          <a:xfrm>
            <a:off x="6252882" y="170277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Runtime </a:t>
            </a:r>
          </a:p>
          <a:p>
            <a:pPr lvl="1"/>
            <a:r>
              <a:rPr lang="en-NO" dirty="0"/>
              <a:t>Counting </a:t>
            </a:r>
          </a:p>
          <a:p>
            <a:pPr lvl="1"/>
            <a:r>
              <a:rPr lang="en-NO" dirty="0"/>
              <a:t>Cost model cost(op) = 1</a:t>
            </a:r>
          </a:p>
          <a:p>
            <a:pPr lvl="2"/>
            <a:r>
              <a:rPr lang="en-NO" dirty="0"/>
              <a:t>Arithmetic </a:t>
            </a:r>
          </a:p>
          <a:p>
            <a:pPr lvl="2"/>
            <a:r>
              <a:rPr lang="en-NO" dirty="0"/>
              <a:t>Logic</a:t>
            </a:r>
          </a:p>
          <a:p>
            <a:pPr lvl="2"/>
            <a:r>
              <a:rPr lang="en-NO" dirty="0"/>
              <a:t>Assignments</a:t>
            </a:r>
          </a:p>
          <a:p>
            <a:pPr lvl="1"/>
            <a:r>
              <a:rPr lang="en-NO" dirty="0"/>
              <a:t>Frequency count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Memory</a:t>
            </a:r>
          </a:p>
          <a:p>
            <a:pPr lvl="1"/>
            <a:r>
              <a:rPr lang="en-NO" dirty="0"/>
              <a:t>Counting Variables / cells</a:t>
            </a:r>
          </a:p>
          <a:p>
            <a:pPr lvl="1"/>
            <a:r>
              <a:rPr lang="en-NO" dirty="0"/>
              <a:t>Ignore code &amp; inputs</a:t>
            </a:r>
          </a:p>
        </p:txBody>
      </p:sp>
    </p:spTree>
    <p:extLst>
      <p:ext uri="{BB962C8B-B14F-4D97-AF65-F5344CB8AC3E}">
        <p14:creationId xmlns:p14="http://schemas.microsoft.com/office/powerpoint/2010/main" val="287582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F22-7334-304E-B7AD-F7296BC4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7C15-3E2E-2E4D-93A9-D734F4F6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Runtime &amp; Memory efficiency for small programs</a:t>
            </a:r>
          </a:p>
          <a:p>
            <a:endParaRPr lang="en-NO" dirty="0"/>
          </a:p>
          <a:p>
            <a:r>
              <a:rPr lang="en-NO" dirty="0"/>
              <a:t>On RAM assembly</a:t>
            </a:r>
          </a:p>
          <a:p>
            <a:endParaRPr lang="en-NO" dirty="0"/>
          </a:p>
          <a:p>
            <a:r>
              <a:rPr lang="en-NO" dirty="0"/>
              <a:t>On 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91E9-A56D-DE49-91DD-BC5300D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AE90E1-C8B1-1D4D-8A1E-1B225E40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94" r="17492" b="594"/>
          <a:stretch/>
        </p:blipFill>
        <p:spPr>
          <a:xfrm>
            <a:off x="6096000" y="-40082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5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156-1204-5145-B9A0-BFEC83C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Adding Three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1: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DFB-CF80-F949-A597-FC685A1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2158C-54B5-0841-9C8B-2C1D2377FEB7}"/>
              </a:ext>
            </a:extLst>
          </p:cNvPr>
          <p:cNvSpPr/>
          <p:nvPr/>
        </p:nvSpPr>
        <p:spPr>
          <a:xfrm>
            <a:off x="865993" y="2009687"/>
            <a:ext cx="7085703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59CF6-D82A-784A-821C-9A01F047E503}"/>
              </a:ext>
            </a:extLst>
          </p:cNvPr>
          <p:cNvSpPr txBox="1"/>
          <p:nvPr/>
        </p:nvSpPr>
        <p:spPr>
          <a:xfrm>
            <a:off x="7851692" y="58984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ED6C-D92A-994E-865F-AFCCB557D471}"/>
              </a:ext>
            </a:extLst>
          </p:cNvPr>
          <p:cNvSpPr txBox="1"/>
          <p:nvPr/>
        </p:nvSpPr>
        <p:spPr>
          <a:xfrm>
            <a:off x="2923617" y="589849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19936BF-67F7-EB41-A0EF-58395D39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374" y="4912208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53187DA-A800-7B45-869A-FFFDA218D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1696" y="4912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0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156-1204-5145-B9A0-BFEC83C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Adding Three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DFB-CF80-F949-A597-FC685A1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2158C-54B5-0841-9C8B-2C1D2377FEB7}"/>
              </a:ext>
            </a:extLst>
          </p:cNvPr>
          <p:cNvSpPr/>
          <p:nvPr/>
        </p:nvSpPr>
        <p:spPr>
          <a:xfrm>
            <a:off x="917986" y="1754785"/>
            <a:ext cx="2997798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latin typeface="Share Tech Mono" panose="020B0509050000020004" pitchFamily="49" charset="77"/>
              </a:rPr>
              <a:t>: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data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latin typeface="Share Tech Mono" panose="020B0509050000020004" pitchFamily="49" charset="77"/>
              </a:rPr>
              <a:t> 1 0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latin typeface="Share Tech Mono" panose="020B0509050000020004" pitchFamily="49" charset="77"/>
              </a:rPr>
              <a:t> 1 0</a:t>
            </a:r>
          </a:p>
          <a:p>
            <a:endParaRPr lang="en-GB" dirty="0"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chemeClr val="accent6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latin typeface="Share Tech Mono" panose="020B0509050000020004" pitchFamily="49" charset="77"/>
              </a:rPr>
              <a:t>: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code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latin typeface="Share Tech Mono" panose="020B0509050000020004" pitchFamily="49" charset="77"/>
              </a:rPr>
              <a:t>  0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latin typeface="Share Tech Mono" panose="020B0509050000020004" pitchFamily="49" charset="77"/>
              </a:rPr>
              <a:t> total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latin typeface="Share Tech Mono" panose="020B0509050000020004" pitchFamily="49" charset="77"/>
              </a:rPr>
              <a:t> total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halt</a:t>
            </a:r>
            <a:r>
              <a:rPr lang="en-GB" dirty="0">
                <a:latin typeface="Share Tech Mono" panose="020B0509050000020004" pitchFamily="49" charset="77"/>
              </a:rPr>
              <a:t>  -1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59CF6-D82A-784A-821C-9A01F047E503}"/>
              </a:ext>
            </a:extLst>
          </p:cNvPr>
          <p:cNvSpPr txBox="1"/>
          <p:nvPr/>
        </p:nvSpPr>
        <p:spPr>
          <a:xfrm>
            <a:off x="5995996" y="521545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ED6C-D92A-994E-865F-AFCCB557D471}"/>
              </a:ext>
            </a:extLst>
          </p:cNvPr>
          <p:cNvSpPr txBox="1"/>
          <p:nvPr/>
        </p:nvSpPr>
        <p:spPr>
          <a:xfrm>
            <a:off x="5914243" y="29983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19936BF-67F7-EB41-A0EF-58395D39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012031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53187DA-A800-7B45-869A-FFFDA218D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229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9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Maximum of Two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2.1: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599"/>
            <a:ext cx="6444727" cy="4682751"/>
          </a:xfrm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"Maximum: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9400121" y="50971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9318368" y="287998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125" y="1893697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0125" y="4110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Maximum of Two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4: RAM 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73599"/>
            <a:ext cx="2873188" cy="4682751"/>
          </a:xfrm>
          <a:solidFill>
            <a:schemeClr val="bg2"/>
          </a:solidFill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SEGMENT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data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SGEMENT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code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subtract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jump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lmax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store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jump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done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lmax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store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done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8200643" y="53875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8118890" y="317044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0647" y="2184153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0647" y="4401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9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Multiplication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5: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599"/>
            <a:ext cx="6444727" cy="4682751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multiplicand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multiplicand;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"Result: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8883754" y="54628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8802001" y="324574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58" y="2259457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758" y="4476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E6F-CFAE-D344-B8B2-EA2243E3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B1D2-2468-5A44-A144-04354835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35FED-3CCB-314C-B191-A45513C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5733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5D6-A2AB-CB4C-AEC2-EF316A74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Which one Would you Choose?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9444-086A-0441-839A-B5457C43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3B7AA-A1A6-B54F-9406-57A1965F1251}"/>
              </a:ext>
            </a:extLst>
          </p:cNvPr>
          <p:cNvSpPr/>
          <p:nvPr/>
        </p:nvSpPr>
        <p:spPr>
          <a:xfrm>
            <a:off x="1447468" y="4236629"/>
            <a:ext cx="2955245" cy="449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tmp*(tmp+1) /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F3992E-B89D-7941-BEA6-D280B32E5DEB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2925091" y="3738876"/>
            <a:ext cx="4274" cy="497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85F84-E7C4-494E-B759-AF2D3D2C6B51}"/>
              </a:ext>
            </a:extLst>
          </p:cNvPr>
          <p:cNvSpPr txBox="1"/>
          <p:nvPr/>
        </p:nvSpPr>
        <p:spPr>
          <a:xfrm>
            <a:off x="3078769" y="345869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B4D029-1F01-B34E-A000-D690662282C4}"/>
              </a:ext>
            </a:extLst>
          </p:cNvPr>
          <p:cNvSpPr/>
          <p:nvPr/>
        </p:nvSpPr>
        <p:spPr>
          <a:xfrm>
            <a:off x="2807182" y="3494510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41772-C64E-2B4B-921B-B1F38D06CDB4}"/>
              </a:ext>
            </a:extLst>
          </p:cNvPr>
          <p:cNvSpPr/>
          <p:nvPr/>
        </p:nvSpPr>
        <p:spPr>
          <a:xfrm>
            <a:off x="2802908" y="5209801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8F00-F777-E84D-B2A8-5B48CC41F052}"/>
              </a:ext>
            </a:extLst>
          </p:cNvPr>
          <p:cNvSpPr txBox="1"/>
          <p:nvPr/>
        </p:nvSpPr>
        <p:spPr>
          <a:xfrm>
            <a:off x="3097944" y="5162707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6E761C-F1AE-CB4E-A172-2673BCE9A5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925091" y="4685661"/>
            <a:ext cx="0" cy="524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099B9-D925-1C47-A2A2-CCF49384885A}"/>
              </a:ext>
            </a:extLst>
          </p:cNvPr>
          <p:cNvSpPr/>
          <p:nvPr/>
        </p:nvSpPr>
        <p:spPr>
          <a:xfrm>
            <a:off x="8196016" y="2391969"/>
            <a:ext cx="1403131" cy="6895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um := 0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each := 0 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37F8AA3-2B30-3A44-AA88-DACC999FF45C}"/>
              </a:ext>
            </a:extLst>
          </p:cNvPr>
          <p:cNvSpPr/>
          <p:nvPr/>
        </p:nvSpPr>
        <p:spPr>
          <a:xfrm>
            <a:off x="7705270" y="3522590"/>
            <a:ext cx="2391977" cy="78864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each ≤ 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F9271C-6E0B-664F-B300-E571186C415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897582" y="3081566"/>
            <a:ext cx="3677" cy="441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5F40D-124D-464B-AF59-88ACB0C85751}"/>
              </a:ext>
            </a:extLst>
          </p:cNvPr>
          <p:cNvSpPr/>
          <p:nvPr/>
        </p:nvSpPr>
        <p:spPr>
          <a:xfrm>
            <a:off x="7650912" y="5548414"/>
            <a:ext cx="2500694" cy="4099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:= sum + each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94FF0-C09B-0F46-B814-6DA451862769}"/>
              </a:ext>
            </a:extLst>
          </p:cNvPr>
          <p:cNvSpPr/>
          <p:nvPr/>
        </p:nvSpPr>
        <p:spPr>
          <a:xfrm>
            <a:off x="5836492" y="4580580"/>
            <a:ext cx="2359521" cy="4099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:= each + 1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F37A4-21D7-5B41-9216-F66460323F7B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8901259" y="4311235"/>
            <a:ext cx="0" cy="123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6BDF790-A266-D24F-A842-6234C7913142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rot="10800000">
            <a:off x="7016254" y="4990484"/>
            <a:ext cx="634659" cy="762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64729B9-392D-154A-934A-92378C44BB6E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 rot="5400000" flipH="1" flipV="1">
            <a:off x="7028928" y="3904239"/>
            <a:ext cx="663667" cy="6890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60EDA58-377C-014D-B401-9BEC5AC71861}"/>
              </a:ext>
            </a:extLst>
          </p:cNvPr>
          <p:cNvSpPr/>
          <p:nvPr/>
        </p:nvSpPr>
        <p:spPr>
          <a:xfrm>
            <a:off x="8768318" y="1727565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5DD64-2D6E-BA47-A8F9-D831B15491C7}"/>
              </a:ext>
            </a:extLst>
          </p:cNvPr>
          <p:cNvCxnSpPr>
            <a:cxnSpLocks/>
            <a:stCxn id="32" idx="4"/>
            <a:endCxn id="14" idx="0"/>
          </p:cNvCxnSpPr>
          <p:nvPr/>
        </p:nvCxnSpPr>
        <p:spPr>
          <a:xfrm>
            <a:off x="8890501" y="1971931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D1C316-33CE-EC43-B263-6D27053951B2}"/>
              </a:ext>
            </a:extLst>
          </p:cNvPr>
          <p:cNvCxnSpPr>
            <a:cxnSpLocks/>
            <a:stCxn id="16" idx="3"/>
            <a:endCxn id="35" idx="2"/>
          </p:cNvCxnSpPr>
          <p:nvPr/>
        </p:nvCxnSpPr>
        <p:spPr>
          <a:xfrm>
            <a:off x="10097247" y="3916913"/>
            <a:ext cx="617588" cy="14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FFBCF9C-ABA7-FA40-AB43-6E59CF2B00BA}"/>
              </a:ext>
            </a:extLst>
          </p:cNvPr>
          <p:cNvSpPr/>
          <p:nvPr/>
        </p:nvSpPr>
        <p:spPr>
          <a:xfrm>
            <a:off x="10714835" y="3809419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A21AE-2698-5D4C-82FF-E67CE85FD097}"/>
              </a:ext>
            </a:extLst>
          </p:cNvPr>
          <p:cNvSpPr txBox="1"/>
          <p:nvPr/>
        </p:nvSpPr>
        <p:spPr>
          <a:xfrm>
            <a:off x="10114134" y="355047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[no]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2754E0-9D02-1843-B0BB-B3960C3CE20F}"/>
              </a:ext>
            </a:extLst>
          </p:cNvPr>
          <p:cNvSpPr txBox="1"/>
          <p:nvPr/>
        </p:nvSpPr>
        <p:spPr>
          <a:xfrm>
            <a:off x="11035443" y="3762325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stop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A3AAF3-D28C-AFA4-78FC-51C522C42179}"/>
                  </a:ext>
                </a:extLst>
              </p:cNvPr>
              <p:cNvSpPr txBox="1"/>
              <p:nvPr/>
            </p:nvSpPr>
            <p:spPr>
              <a:xfrm>
                <a:off x="861239" y="1678815"/>
                <a:ext cx="5648918" cy="817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 ⋅(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A3AAF3-D28C-AFA4-78FC-51C522C42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9" y="1678815"/>
                <a:ext cx="5648918" cy="817853"/>
              </a:xfrm>
              <a:prstGeom prst="rect">
                <a:avLst/>
              </a:prstGeom>
              <a:blipFill>
                <a:blip r:embed="rId2"/>
                <a:stretch>
                  <a:fillRect l="-1345" t="-7692" b="-1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D0B2CD9-4BAB-4249-7358-620F7F869D33}"/>
              </a:ext>
            </a:extLst>
          </p:cNvPr>
          <p:cNvSpPr txBox="1"/>
          <p:nvPr/>
        </p:nvSpPr>
        <p:spPr>
          <a:xfrm>
            <a:off x="8945023" y="478618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[yes]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8DFE0A-B5EB-9CE8-ECB1-3ECD6B4CF82B}"/>
              </a:ext>
            </a:extLst>
          </p:cNvPr>
          <p:cNvSpPr txBox="1"/>
          <p:nvPr/>
        </p:nvSpPr>
        <p:spPr>
          <a:xfrm>
            <a:off x="9134867" y="167411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1657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 animBg="1"/>
      <p:bldP spid="12" grpId="0"/>
      <p:bldP spid="14" grpId="0" animBg="1"/>
      <p:bldP spid="16" grpId="0" animBg="1"/>
      <p:bldP spid="21" grpId="0" animBg="1"/>
      <p:bldP spid="22" grpId="0" animBg="1"/>
      <p:bldP spid="32" grpId="0" animBg="1"/>
      <p:bldP spid="35" grpId="0" animBg="1"/>
      <p:bldP spid="37" grpId="0"/>
      <p:bldP spid="38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E83-D074-484F-AB56-169A8F2F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Let’s see?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9A79-207F-2C4B-9779-B862E5E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1C353-6428-B04A-AFA7-86AF1179D4E3}"/>
              </a:ext>
            </a:extLst>
          </p:cNvPr>
          <p:cNvSpPr txBox="1"/>
          <p:nvPr/>
        </p:nvSpPr>
        <p:spPr>
          <a:xfrm>
            <a:off x="1098625" y="3601123"/>
            <a:ext cx="3364337" cy="147151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(N * (N+1)) / 2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E3C45-C605-C641-B202-C128593C364D}"/>
              </a:ext>
            </a:extLst>
          </p:cNvPr>
          <p:cNvSpPr txBox="1"/>
          <p:nvPr/>
        </p:nvSpPr>
        <p:spPr>
          <a:xfrm>
            <a:off x="5439312" y="2626962"/>
            <a:ext cx="5535729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39C4D95-6579-2241-BFB8-3F196272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90914" y="3223711"/>
            <a:ext cx="691668" cy="691668"/>
          </a:xfrm>
          <a:prstGeom prst="rect">
            <a:avLst/>
          </a:prstGeom>
        </p:spPr>
      </p:pic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B7C102F-10B1-8042-9E92-12AA92512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99931" y="2236438"/>
            <a:ext cx="844203" cy="844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E84E53-24F5-95B9-5156-880673111696}"/>
                  </a:ext>
                </a:extLst>
              </p:cNvPr>
              <p:cNvSpPr txBox="1"/>
              <p:nvPr/>
            </p:nvSpPr>
            <p:spPr>
              <a:xfrm>
                <a:off x="1756837" y="1570239"/>
                <a:ext cx="5648918" cy="817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 ⋅(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E84E53-24F5-95B9-5156-88067311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7" y="1570239"/>
                <a:ext cx="5648918" cy="817853"/>
              </a:xfrm>
              <a:prstGeom prst="rect">
                <a:avLst/>
              </a:prstGeom>
              <a:blipFill>
                <a:blip r:embed="rId6"/>
                <a:stretch>
                  <a:fillRect l="-1345" t="-7576" b="-1363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Resources: Time and Memory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Measuring Time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Cost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Frequency Count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Measuring Memory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95B1-6EFA-0143-8C86-6E3B4439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/>
              <a:t>Runtime &amp;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0BEA-1D05-1541-805E-14DFABF9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</a:rPr>
              <a:t>The two things that matters (here)</a:t>
            </a:r>
          </a:p>
        </p:txBody>
      </p:sp>
      <p:pic>
        <p:nvPicPr>
          <p:cNvPr id="14" name="Picture 13" descr="Close-up of a stopwatch">
            <a:extLst>
              <a:ext uri="{FF2B5EF4-FFF2-40B4-BE49-F238E27FC236}">
                <a16:creationId xmlns:a16="http://schemas.microsoft.com/office/drawing/2014/main" id="{2C1C82D4-974C-5F42-A5DD-7138E5866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2" name="Picture 11" descr="Programming data on computer monitor">
            <a:extLst>
              <a:ext uri="{FF2B5EF4-FFF2-40B4-BE49-F238E27FC236}">
                <a16:creationId xmlns:a16="http://schemas.microsoft.com/office/drawing/2014/main" id="{AF770C53-6548-DA44-9D7B-A87054EBE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9" r="2" b="2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289B6-579C-CB46-B437-ECB222E8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ose-up of a stopwatch">
            <a:extLst>
              <a:ext uri="{FF2B5EF4-FFF2-40B4-BE49-F238E27FC236}">
                <a16:creationId xmlns:a16="http://schemas.microsoft.com/office/drawing/2014/main" id="{99F1BD55-8986-3745-B884-E078BD68D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8313-8459-1841-B143-481BF24A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NO" sz="3600" dirty="0"/>
              <a:t>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CE6FF-D92E-384D-849B-F608C686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NO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5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4928-813C-1F4B-AF29-3199BCC6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Measuring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A354-CE33-5C41-8BEA-149AE935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 err="1"/>
              <a:t>Performance</a:t>
            </a:r>
            <a:r>
              <a:rPr lang="nb-NO" dirty="0"/>
              <a:t> testing</a:t>
            </a:r>
          </a:p>
          <a:p>
            <a:pPr lvl="1"/>
            <a:r>
              <a:rPr lang="nb-NO" dirty="0" err="1"/>
              <a:t>Many</a:t>
            </a:r>
            <a:r>
              <a:rPr lang="nb-NO" dirty="0"/>
              <a:t> runs +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executors</a:t>
            </a:r>
            <a:r>
              <a:rPr lang="nb-NO" dirty="0"/>
              <a:t>/programs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algorithms</a:t>
            </a:r>
            <a:r>
              <a:rPr lang="nb-NO" dirty="0"/>
              <a:t>!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BA1B-CC38-0341-ABBB-1108CC7E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E678C7-9A11-5E43-ADF1-63D8EF92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1050" y="4889439"/>
            <a:ext cx="691668" cy="691668"/>
          </a:xfrm>
          <a:prstGeom prst="rect">
            <a:avLst/>
          </a:prstGeom>
        </p:spPr>
      </p:pic>
      <p:pic>
        <p:nvPicPr>
          <p:cNvPr id="6" name="Picture 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E1CF8DB-A2FE-524F-B5D7-E39013047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34783" y="3468564"/>
            <a:ext cx="844203" cy="844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FC1E1-EA03-8242-BA2E-CB3FD8B1520C}"/>
              </a:ext>
            </a:extLst>
          </p:cNvPr>
          <p:cNvSpPr txBox="1"/>
          <p:nvPr/>
        </p:nvSpPr>
        <p:spPr>
          <a:xfrm>
            <a:off x="4278986" y="3429000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hare Tech Mono" panose="020B0509050000020004" pitchFamily="49" charset="77"/>
              </a:rPr>
              <a:t>$ time ./</a:t>
            </a:r>
            <a:r>
              <a:rPr lang="en-GB" b="1" dirty="0" err="1">
                <a:latin typeface="Share Tech Mono" panose="020B0509050000020004" pitchFamily="49" charset="77"/>
              </a:rPr>
              <a:t>a.out</a:t>
            </a:r>
            <a:endParaRPr lang="en-GB" b="1" dirty="0">
              <a:latin typeface="Share Tech Mono" panose="020B0509050000020004" pitchFamily="49" charset="77"/>
            </a:endParaRP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</a:t>
            </a: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./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a.out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0.00s user 0.00s system 63% 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cpu</a:t>
            </a:r>
            <a:r>
              <a:rPr lang="en-GB" b="1" dirty="0">
                <a:solidFill>
                  <a:schemeClr val="bg2">
                    <a:lumMod val="75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en-GB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0.002 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84901-2339-E246-92F0-E3E277C76A03}"/>
              </a:ext>
            </a:extLst>
          </p:cNvPr>
          <p:cNvSpPr txBox="1"/>
          <p:nvPr/>
        </p:nvSpPr>
        <p:spPr>
          <a:xfrm>
            <a:off x="4323299" y="4777417"/>
            <a:ext cx="7581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$ t</a:t>
            </a:r>
            <a:r>
              <a:rPr lang="en-GB" dirty="0" err="1">
                <a:latin typeface="Share Tech Mono" panose="020B0509050000020004" pitchFamily="49" charset="77"/>
              </a:rPr>
              <a:t>ime</a:t>
            </a:r>
            <a:r>
              <a:rPr lang="en-GB" dirty="0">
                <a:latin typeface="Share Tech Mono" panose="020B0509050000020004" pitchFamily="49" charset="77"/>
              </a:rPr>
              <a:t> python3 </a:t>
            </a:r>
            <a:r>
              <a:rPr lang="en-GB" dirty="0" err="1">
                <a:latin typeface="Share Tech Mono" panose="020B0509050000020004" pitchFamily="49" charset="77"/>
              </a:rPr>
              <a:t>sum.py</a:t>
            </a:r>
            <a:endParaRPr lang="en-GB" dirty="0"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2550.0</a:t>
            </a: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python3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sum.py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0.01s user 0.01s system 42%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cpu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0.046 total</a:t>
            </a:r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F24F7-452C-4447-9596-F8471D222101}"/>
              </a:ext>
            </a:extLst>
          </p:cNvPr>
          <p:cNvSpPr txBox="1"/>
          <p:nvPr/>
        </p:nvSpPr>
        <p:spPr>
          <a:xfrm>
            <a:off x="456645" y="3877028"/>
            <a:ext cx="242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Macbook Air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Apple M1 8 cores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MacOS 11.3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Python 3.9.5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Apple C</a:t>
            </a:r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-L</a:t>
            </a:r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ang 12.0.5</a:t>
            </a:r>
          </a:p>
        </p:txBody>
      </p:sp>
    </p:spTree>
    <p:extLst>
      <p:ext uri="{BB962C8B-B14F-4D97-AF65-F5344CB8AC3E}">
        <p14:creationId xmlns:p14="http://schemas.microsoft.com/office/powerpoint/2010/main" val="10213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18C12B-C8E3-704B-5EA6-A00A9447B02D}"/>
              </a:ext>
            </a:extLst>
          </p:cNvPr>
          <p:cNvSpPr txBox="1"/>
          <p:nvPr/>
        </p:nvSpPr>
        <p:spPr>
          <a:xfrm>
            <a:off x="7610704" y="3028960"/>
            <a:ext cx="3364337" cy="147151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(N * (N+1)) / 2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CCE83-E145-C049-9FF4-597C9B6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Counting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C29-77DC-CB42-9142-EB8F063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15FF7F-E4DE-BA41-8DD2-3FBD6962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3472" y="2626793"/>
            <a:ext cx="691668" cy="691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FF53F-FADA-5041-A5FE-4F048F91E37A}"/>
              </a:ext>
            </a:extLst>
          </p:cNvPr>
          <p:cNvSpPr txBox="1"/>
          <p:nvPr/>
        </p:nvSpPr>
        <p:spPr>
          <a:xfrm>
            <a:off x="2296475" y="2202974"/>
            <a:ext cx="2756772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5D495-1E37-A54D-AEFD-9CD893D954B2}"/>
              </a:ext>
            </a:extLst>
          </p:cNvPr>
          <p:cNvSpPr/>
          <p:nvPr/>
        </p:nvSpPr>
        <p:spPr>
          <a:xfrm>
            <a:off x="2283967" y="2663823"/>
            <a:ext cx="2760453" cy="258793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2A32-8607-164F-88DB-BC3F9A04F4AC}"/>
              </a:ext>
            </a:extLst>
          </p:cNvPr>
          <p:cNvSpPr/>
          <p:nvPr/>
        </p:nvSpPr>
        <p:spPr>
          <a:xfrm>
            <a:off x="2283966" y="4039453"/>
            <a:ext cx="2760453" cy="1381199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29EE5-0DAC-9C4E-AD43-62CE4FD9D39F}"/>
              </a:ext>
            </a:extLst>
          </p:cNvPr>
          <p:cNvSpPr/>
          <p:nvPr/>
        </p:nvSpPr>
        <p:spPr>
          <a:xfrm>
            <a:off x="2283965" y="5437438"/>
            <a:ext cx="2760453" cy="30272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C30167-77A8-E64D-AA0F-314EC846C7F8}"/>
              </a:ext>
            </a:extLst>
          </p:cNvPr>
          <p:cNvSpPr/>
          <p:nvPr/>
        </p:nvSpPr>
        <p:spPr>
          <a:xfrm>
            <a:off x="7626843" y="3207401"/>
            <a:ext cx="3286781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CE26B-5AD9-E146-8882-CDB547E199DB}"/>
              </a:ext>
            </a:extLst>
          </p:cNvPr>
          <p:cNvSpPr/>
          <p:nvPr/>
        </p:nvSpPr>
        <p:spPr>
          <a:xfrm>
            <a:off x="7610703" y="3751320"/>
            <a:ext cx="3364337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4CD57-9BFC-0149-9FB8-095A4FC77E18}"/>
              </a:ext>
            </a:extLst>
          </p:cNvPr>
          <p:cNvSpPr/>
          <p:nvPr/>
        </p:nvSpPr>
        <p:spPr>
          <a:xfrm>
            <a:off x="7610703" y="4019913"/>
            <a:ext cx="3364337" cy="30045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694CF-6C10-D74E-8FCA-3219293A840E}"/>
              </a:ext>
            </a:extLst>
          </p:cNvPr>
          <p:cNvCxnSpPr>
            <a:cxnSpLocks/>
            <a:stCxn id="23" idx="1"/>
            <a:endCxn id="9" idx="3"/>
          </p:cNvCxnSpPr>
          <p:nvPr/>
        </p:nvCxnSpPr>
        <p:spPr>
          <a:xfrm flipH="1" flipV="1">
            <a:off x="5044420" y="2793220"/>
            <a:ext cx="2582423" cy="551844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64B9B6-3878-E549-9E10-2E4BB8F0E244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flipH="1">
            <a:off x="5044419" y="3888983"/>
            <a:ext cx="2566284" cy="84107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86915C-986B-9745-AA5D-D3964F1B9ED3}"/>
              </a:ext>
            </a:extLst>
          </p:cNvPr>
          <p:cNvCxnSpPr>
            <a:cxnSpLocks/>
            <a:stCxn id="28" idx="1"/>
            <a:endCxn id="14" idx="3"/>
          </p:cNvCxnSpPr>
          <p:nvPr/>
        </p:nvCxnSpPr>
        <p:spPr>
          <a:xfrm flipH="1">
            <a:off x="5044418" y="4170139"/>
            <a:ext cx="2566285" cy="141866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A81847-300B-A143-9F2C-E98A287C08BB}"/>
              </a:ext>
            </a:extLst>
          </p:cNvPr>
          <p:cNvSpPr txBox="1"/>
          <p:nvPr/>
        </p:nvSpPr>
        <p:spPr>
          <a:xfrm>
            <a:off x="1842822" y="4623206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9F026B-91B4-9B44-83E3-E3B5347A2CBC}"/>
              </a:ext>
            </a:extLst>
          </p:cNvPr>
          <p:cNvSpPr txBox="1"/>
          <p:nvPr/>
        </p:nvSpPr>
        <p:spPr>
          <a:xfrm>
            <a:off x="1571915" y="534639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+ 1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96BED0-4476-2343-A16D-B2CD817DDA6A}"/>
              </a:ext>
            </a:extLst>
          </p:cNvPr>
          <p:cNvSpPr txBox="1"/>
          <p:nvPr/>
        </p:nvSpPr>
        <p:spPr>
          <a:xfrm>
            <a:off x="1842821" y="5682425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96527C-5209-DA49-B130-9BB86E70EB6C}"/>
              </a:ext>
            </a:extLst>
          </p:cNvPr>
          <p:cNvCxnSpPr>
            <a:cxnSpLocks/>
          </p:cNvCxnSpPr>
          <p:nvPr/>
        </p:nvCxnSpPr>
        <p:spPr>
          <a:xfrm>
            <a:off x="1448599" y="5715730"/>
            <a:ext cx="6843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2" grpId="0" animBg="1"/>
      <p:bldP spid="14" grpId="0" animBg="1"/>
      <p:bldP spid="23" grpId="0" animBg="1"/>
      <p:bldP spid="27" grpId="0" animBg="1"/>
      <p:bldP spid="28" grpId="0" animBg="1"/>
      <p:bldP spid="41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10829</TotalTime>
  <Words>1719</Words>
  <Application>Microsoft Macintosh PowerPoint</Application>
  <PresentationFormat>Widescreen</PresentationFormat>
  <Paragraphs>472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Computation Efficiency</vt:lpstr>
      <vt:lpstr>Correctness and Efficiency</vt:lpstr>
      <vt:lpstr>Which one Would you Choose?</vt:lpstr>
      <vt:lpstr>Let’s see?</vt:lpstr>
      <vt:lpstr>Agenda</vt:lpstr>
      <vt:lpstr>Runtime &amp; Memory</vt:lpstr>
      <vt:lpstr>Runtime</vt:lpstr>
      <vt:lpstr>Measuring Runtime</vt:lpstr>
      <vt:lpstr>Counting Steps</vt:lpstr>
      <vt:lpstr>Cost Model</vt:lpstr>
      <vt:lpstr>Takeaway</vt:lpstr>
      <vt:lpstr>What about Pseudocode?</vt:lpstr>
      <vt:lpstr>Runtime Comparison</vt:lpstr>
      <vt:lpstr>Memory</vt:lpstr>
      <vt:lpstr>Measuring Memory</vt:lpstr>
      <vt:lpstr>Counting Memory Cells</vt:lpstr>
      <vt:lpstr>What about Pseudocode?</vt:lpstr>
      <vt:lpstr>Memory Comparison</vt:lpstr>
      <vt:lpstr>Full Comparison (for N=100)</vt:lpstr>
      <vt:lpstr>Recap</vt:lpstr>
      <vt:lpstr>Questions, Comments, or Ideas?</vt:lpstr>
      <vt:lpstr>Lab Session</vt:lpstr>
      <vt:lpstr>Adding Three Numbers Problem 1: Java</vt:lpstr>
      <vt:lpstr>Adding Three Numbers Problem 1</vt:lpstr>
      <vt:lpstr>Maximum of Two Numbers Problem 2.1: Java</vt:lpstr>
      <vt:lpstr>Maximum of Two Numbers Problem 4: RAM ASM</vt:lpstr>
      <vt:lpstr>Multiplication Problem 5: 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Efficiency</dc:title>
  <dc:creator>Franck Chauvel</dc:creator>
  <cp:lastModifiedBy>Franck Chauvel</cp:lastModifiedBy>
  <cp:revision>59</cp:revision>
  <dcterms:created xsi:type="dcterms:W3CDTF">2021-08-07T07:21:28Z</dcterms:created>
  <dcterms:modified xsi:type="dcterms:W3CDTF">2023-08-28T09:11:27Z</dcterms:modified>
</cp:coreProperties>
</file>