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6" r:id="rId4"/>
    <p:sldId id="287" r:id="rId5"/>
    <p:sldId id="288" r:id="rId6"/>
    <p:sldId id="290" r:id="rId7"/>
    <p:sldId id="260" r:id="rId8"/>
    <p:sldId id="258" r:id="rId9"/>
    <p:sldId id="278" r:id="rId10"/>
    <p:sldId id="266" r:id="rId11"/>
    <p:sldId id="277" r:id="rId12"/>
    <p:sldId id="282" r:id="rId13"/>
    <p:sldId id="292" r:id="rId14"/>
    <p:sldId id="293" r:id="rId15"/>
    <p:sldId id="294" r:id="rId16"/>
    <p:sldId id="265" r:id="rId17"/>
    <p:sldId id="259" r:id="rId18"/>
    <p:sldId id="280" r:id="rId19"/>
    <p:sldId id="281" r:id="rId20"/>
    <p:sldId id="270" r:id="rId2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0"/>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A50A03-D337-A15C-627F-69B9AC74D8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E74ACED8-62EA-1EC7-3243-348BAC6BC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0953D52C-F913-D9A1-507D-83F8B5FC182D}"/>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5" name="Pladsholder til sidefod 4">
            <a:extLst>
              <a:ext uri="{FF2B5EF4-FFF2-40B4-BE49-F238E27FC236}">
                <a16:creationId xmlns:a16="http://schemas.microsoft.com/office/drawing/2014/main" id="{BAA0B35F-98A0-75F0-CAA6-9EC3367EA89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74E8155-86E9-5A65-D4EC-424F0F5AED51}"/>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316871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9C80F7-FB60-77CF-6EE7-797949D01945}"/>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3D7E7D9C-C6B9-F03E-2403-ECA8D15F8B8B}"/>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BBF2D7D-98E1-F214-1698-EE2C64D6C91D}"/>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5" name="Pladsholder til sidefod 4">
            <a:extLst>
              <a:ext uri="{FF2B5EF4-FFF2-40B4-BE49-F238E27FC236}">
                <a16:creationId xmlns:a16="http://schemas.microsoft.com/office/drawing/2014/main" id="{091E036C-83D1-6D24-F170-6A77BCCD546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E25CF85-5843-2B8E-FC91-7AB0E296DFFE}"/>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365445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F6FB9557-3D5A-02BE-6685-0C027910F4E6}"/>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3AF41CA-8514-AFA2-8384-6C7E74279BA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C135294-F98A-A36A-33BA-FDAFAA361F3D}"/>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5" name="Pladsholder til sidefod 4">
            <a:extLst>
              <a:ext uri="{FF2B5EF4-FFF2-40B4-BE49-F238E27FC236}">
                <a16:creationId xmlns:a16="http://schemas.microsoft.com/office/drawing/2014/main" id="{3D1D9060-CF9E-C198-5544-4E76872FA11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72F480E-230A-F3F6-52F1-F8A06A7D49A0}"/>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80959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4A095-D7D5-5CA6-3FF8-BFAB1DBF5DA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EB32F58A-6F6A-2EB4-EDC8-004289259347}"/>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36C4AE-B7CA-6B8A-1335-B4FC4AEF2F40}"/>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5" name="Pladsholder til sidefod 4">
            <a:extLst>
              <a:ext uri="{FF2B5EF4-FFF2-40B4-BE49-F238E27FC236}">
                <a16:creationId xmlns:a16="http://schemas.microsoft.com/office/drawing/2014/main" id="{0DE5FAAA-B032-A270-85DA-41CA9DBD0F3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1867165-8629-CA08-E022-5E77C3C47A48}"/>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64654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77C8C-63D5-FB9B-89FF-A5E2D0B79155}"/>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826403C-616F-7234-E9EF-B688FB736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DDF1974-ECBF-2097-0131-6D1C5412CC55}"/>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5" name="Pladsholder til sidefod 4">
            <a:extLst>
              <a:ext uri="{FF2B5EF4-FFF2-40B4-BE49-F238E27FC236}">
                <a16:creationId xmlns:a16="http://schemas.microsoft.com/office/drawing/2014/main" id="{1425ADF1-43E2-C4F7-6D4F-CD56641947B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2D615E-B91F-19BE-32B1-C85488533010}"/>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93949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1D506-10BC-1580-B44E-1D69456D0E9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F5552606-E92E-6D7D-436D-1CE8A44BA41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A494F2C9-92B7-ED6C-7833-B761B9BB9845}"/>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7B5653D3-E2FF-1721-5799-419222DD24D7}"/>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6" name="Pladsholder til sidefod 5">
            <a:extLst>
              <a:ext uri="{FF2B5EF4-FFF2-40B4-BE49-F238E27FC236}">
                <a16:creationId xmlns:a16="http://schemas.microsoft.com/office/drawing/2014/main" id="{ECCDF56E-EF73-D517-712A-81BF2943D78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01C0550D-7062-3433-98CA-3625A20FFDA4}"/>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291889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1C510-21D3-A55B-4D55-D178E5C3C954}"/>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27459105-A12E-C440-9BB0-3C8CC8FF53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5DE5D53E-5740-74EA-03A6-1E30EF4E0587}"/>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B20610BF-FEEB-AE45-0A91-06D33F171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B56F827-BB86-431D-09DC-6D85E176783D}"/>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50E14C7F-2304-0FD1-5F69-993F92C41EC8}"/>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8" name="Pladsholder til sidefod 7">
            <a:extLst>
              <a:ext uri="{FF2B5EF4-FFF2-40B4-BE49-F238E27FC236}">
                <a16:creationId xmlns:a16="http://schemas.microsoft.com/office/drawing/2014/main" id="{ECF6B26D-F484-6AC9-05BC-ACD8BE8BDBBF}"/>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A130A12A-3B3A-835D-9F13-48CA7964769A}"/>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52749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8B5780-A4C5-5D41-57A0-098EDDEB3FE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D3610C5B-35E7-943D-EC51-2BD8A130EEE8}"/>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4" name="Pladsholder til sidefod 3">
            <a:extLst>
              <a:ext uri="{FF2B5EF4-FFF2-40B4-BE49-F238E27FC236}">
                <a16:creationId xmlns:a16="http://schemas.microsoft.com/office/drawing/2014/main" id="{033E0F4A-BBFF-D9C4-2F40-9B1B0A8EAB8D}"/>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F927C75F-C6F1-D5B1-DC06-5EF63457AC76}"/>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49688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91882DA9-80AC-D7B1-4181-8A9014C94F98}"/>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3" name="Pladsholder til sidefod 2">
            <a:extLst>
              <a:ext uri="{FF2B5EF4-FFF2-40B4-BE49-F238E27FC236}">
                <a16:creationId xmlns:a16="http://schemas.microsoft.com/office/drawing/2014/main" id="{6343C4B5-F450-364A-3012-AB1432E2DBA3}"/>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C71015E-BFB6-6A1D-0AD6-ACD10E75F881}"/>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36160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D3FD-6EA7-FBEE-16C5-30A6C16E7DE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D21A60A-3ECA-4F16-4F65-536A987A1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A6F6C341-DA7B-3861-69F0-5F8B6D102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55BD7E3E-A027-480A-1009-A743DE4E9007}"/>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6" name="Pladsholder til sidefod 5">
            <a:extLst>
              <a:ext uri="{FF2B5EF4-FFF2-40B4-BE49-F238E27FC236}">
                <a16:creationId xmlns:a16="http://schemas.microsoft.com/office/drawing/2014/main" id="{3D2FE531-F72F-0827-1E7A-650C92039FC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1E0AE96-33F1-87A4-2A57-6D192726B75A}"/>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6687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77108-A71B-DBD8-D128-55C86EFE4C39}"/>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2010F0F8-F968-2361-BD23-FB13C2411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A301BA8F-AC54-3F4F-AF4C-A18377FA9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5B7E575A-8D9A-05BE-8FC4-3B9D8A01013D}"/>
              </a:ext>
            </a:extLst>
          </p:cNvPr>
          <p:cNvSpPr>
            <a:spLocks noGrp="1"/>
          </p:cNvSpPr>
          <p:nvPr>
            <p:ph type="dt" sz="half" idx="10"/>
          </p:nvPr>
        </p:nvSpPr>
        <p:spPr/>
        <p:txBody>
          <a:bodyPr/>
          <a:lstStyle/>
          <a:p>
            <a:fld id="{B38A84CD-CC13-1F4A-AD51-2B83E76361F5}" type="datetimeFigureOut">
              <a:rPr lang="da-DK" smtClean="0"/>
              <a:t>12.10.2022</a:t>
            </a:fld>
            <a:endParaRPr lang="da-DK"/>
          </a:p>
        </p:txBody>
      </p:sp>
      <p:sp>
        <p:nvSpPr>
          <p:cNvPr id="6" name="Pladsholder til sidefod 5">
            <a:extLst>
              <a:ext uri="{FF2B5EF4-FFF2-40B4-BE49-F238E27FC236}">
                <a16:creationId xmlns:a16="http://schemas.microsoft.com/office/drawing/2014/main" id="{E1107B8D-258E-3A4F-2712-F205D68A29A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79758743-7E54-CE64-4784-3BBBEDC1A64F}"/>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98610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3EFD732-ABCD-5330-A9E9-AEBA32C40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2BEC0919-2EB0-9DAF-F617-D4D955358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D968670-2E4C-D002-D3A3-33B13E9C8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84CD-CC13-1F4A-AD51-2B83E76361F5}" type="datetimeFigureOut">
              <a:rPr lang="da-DK" smtClean="0"/>
              <a:t>12.10.2022</a:t>
            </a:fld>
            <a:endParaRPr lang="da-DK"/>
          </a:p>
        </p:txBody>
      </p:sp>
      <p:sp>
        <p:nvSpPr>
          <p:cNvPr id="5" name="Pladsholder til sidefod 4">
            <a:extLst>
              <a:ext uri="{FF2B5EF4-FFF2-40B4-BE49-F238E27FC236}">
                <a16:creationId xmlns:a16="http://schemas.microsoft.com/office/drawing/2014/main" id="{74BDF3DB-A5A7-06CB-D831-BCB448DB7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6A1526E2-2FB4-EFA3-CBD3-0B158AAC8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8A96E-3A8E-5F43-B044-FA801D24FB42}" type="slidenum">
              <a:rPr lang="da-DK" smtClean="0"/>
              <a:t>‹nr.›</a:t>
            </a:fld>
            <a:endParaRPr lang="da-DK"/>
          </a:p>
        </p:txBody>
      </p:sp>
    </p:spTree>
    <p:extLst>
      <p:ext uri="{BB962C8B-B14F-4D97-AF65-F5344CB8AC3E}">
        <p14:creationId xmlns:p14="http://schemas.microsoft.com/office/powerpoint/2010/main" val="904638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didas.dk/adicolor-heritage-now-vintage-cali-t-shirt/IB3423.html" TargetMode="External"/><Relationship Id="rId2" Type="http://schemas.openxmlformats.org/officeDocument/2006/relationships/hyperlink" Target="https://www.colourbox.com/image/watercolor-texture-image-7429457" TargetMode="External"/><Relationship Id="rId1" Type="http://schemas.openxmlformats.org/officeDocument/2006/relationships/slideLayout" Target="../slideLayouts/slideLayout2.xml"/><Relationship Id="rId6" Type="http://schemas.openxmlformats.org/officeDocument/2006/relationships/hyperlink" Target="https://www.arket.com/en_dkk/men/sale.html" TargetMode="External"/><Relationship Id="rId5" Type="http://schemas.openxmlformats.org/officeDocument/2006/relationships/hyperlink" Target="https://www.uniqlo.com/dk/en/home" TargetMode="External"/><Relationship Id="rId4" Type="http://schemas.openxmlformats.org/officeDocument/2006/relationships/hyperlink" Target="https://www2.hm.com/da_dk/productpage.1094247001.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8A757-7B29-4C85-2572-A84BB48F4834}"/>
              </a:ext>
            </a:extLst>
          </p:cNvPr>
          <p:cNvSpPr>
            <a:spLocks noGrp="1"/>
          </p:cNvSpPr>
          <p:nvPr>
            <p:ph type="ctrTitle"/>
          </p:nvPr>
        </p:nvSpPr>
        <p:spPr/>
        <p:txBody>
          <a:bodyPr/>
          <a:lstStyle/>
          <a:p>
            <a:r>
              <a:rPr lang="da-DK" b="1" i="0" dirty="0">
                <a:solidFill>
                  <a:srgbClr val="333333"/>
                </a:solidFill>
                <a:effectLst/>
                <a:latin typeface="Arial" panose="020B0604020202020204" pitchFamily="34" charset="0"/>
              </a:rPr>
              <a:t>Forside</a:t>
            </a:r>
            <a:endParaRPr lang="da-DK" dirty="0"/>
          </a:p>
        </p:txBody>
      </p:sp>
      <p:sp>
        <p:nvSpPr>
          <p:cNvPr id="3" name="Undertitel 2">
            <a:extLst>
              <a:ext uri="{FF2B5EF4-FFF2-40B4-BE49-F238E27FC236}">
                <a16:creationId xmlns:a16="http://schemas.microsoft.com/office/drawing/2014/main" id="{86D45E5A-ECA2-21AB-FEC7-16C5E5956C6C}"/>
              </a:ext>
            </a:extLst>
          </p:cNvPr>
          <p:cNvSpPr>
            <a:spLocks noGrp="1"/>
          </p:cNvSpPr>
          <p:nvPr>
            <p:ph type="subTitle" idx="1"/>
          </p:nvPr>
        </p:nvSpPr>
        <p:spPr/>
        <p:txBody>
          <a:bodyPr>
            <a:normAutofit fontScale="32500" lnSpcReduction="20000"/>
          </a:bodyPr>
          <a:lstStyle/>
          <a:p>
            <a:pPr algn="l">
              <a:buFont typeface="Arial" panose="020B0604020202020204" pitchFamily="34" charset="0"/>
              <a:buChar char="•"/>
            </a:pPr>
            <a:r>
              <a:rPr lang="da-DK" b="0" i="0" dirty="0">
                <a:solidFill>
                  <a:srgbClr val="333333"/>
                </a:solidFill>
                <a:effectLst/>
                <a:latin typeface="Arial" panose="020B0604020202020204" pitchFamily="34" charset="0"/>
              </a:rPr>
              <a:t>Webshoptitel</a:t>
            </a:r>
          </a:p>
          <a:p>
            <a:pPr lvl="1" algn="l">
              <a:buFont typeface="Arial" panose="020B0604020202020204" pitchFamily="34" charset="0"/>
              <a:buChar char="•"/>
            </a:pPr>
            <a:r>
              <a:rPr lang="da-DK" dirty="0">
                <a:solidFill>
                  <a:srgbClr val="333333"/>
                </a:solidFill>
                <a:latin typeface="Arial" panose="020B0604020202020204" pitchFamily="34" charset="0"/>
              </a:rPr>
              <a:t> </a:t>
            </a:r>
            <a:r>
              <a:rPr lang="da-DK" dirty="0" err="1">
                <a:solidFill>
                  <a:srgbClr val="333333"/>
                </a:solidFill>
                <a:latin typeface="Arial" panose="020B0604020202020204" pitchFamily="34" charset="0"/>
              </a:rPr>
              <a:t>wolffgang</a:t>
            </a: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Link til prototype</a:t>
            </a:r>
          </a:p>
          <a:p>
            <a:pPr lvl="1" algn="l">
              <a:buFont typeface="Arial" panose="020B0604020202020204" pitchFamily="34" charset="0"/>
              <a:buChar char="•"/>
            </a:pP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UX-designer (dig!)</a:t>
            </a:r>
          </a:p>
          <a:p>
            <a:pPr lvl="1" algn="l">
              <a:buFont typeface="Arial" panose="020B0604020202020204" pitchFamily="34" charset="0"/>
              <a:buChar char="•"/>
            </a:pPr>
            <a:r>
              <a:rPr lang="da-DK" b="0" i="0" dirty="0" err="1">
                <a:solidFill>
                  <a:srgbClr val="333333"/>
                </a:solidFill>
                <a:effectLst/>
                <a:latin typeface="Arial" panose="020B0604020202020204" pitchFamily="34" charset="0"/>
              </a:rPr>
              <a:t>christian</a:t>
            </a: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illustration?</a:t>
            </a:r>
          </a:p>
          <a:p>
            <a:br>
              <a:rPr lang="da-DK" dirty="0"/>
            </a:br>
            <a:endParaRPr lang="da-DK" dirty="0"/>
          </a:p>
        </p:txBody>
      </p:sp>
    </p:spTree>
    <p:extLst>
      <p:ext uri="{BB962C8B-B14F-4D97-AF65-F5344CB8AC3E}">
        <p14:creationId xmlns:p14="http://schemas.microsoft.com/office/powerpoint/2010/main" val="72554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21CAEB-E2B3-4748-3596-B9839886F94E}"/>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Målgruppe</a:t>
            </a:r>
            <a:endParaRPr lang="da-DK" dirty="0"/>
          </a:p>
        </p:txBody>
      </p:sp>
      <p:sp>
        <p:nvSpPr>
          <p:cNvPr id="3" name="Pladsholder til indhold 2">
            <a:extLst>
              <a:ext uri="{FF2B5EF4-FFF2-40B4-BE49-F238E27FC236}">
                <a16:creationId xmlns:a16="http://schemas.microsoft.com/office/drawing/2014/main" id="{4FCAD0AA-3227-AD12-D21D-9911A0CEDDE6}"/>
              </a:ext>
            </a:extLst>
          </p:cNvPr>
          <p:cNvSpPr>
            <a:spLocks noGrp="1"/>
          </p:cNvSpPr>
          <p:nvPr>
            <p:ph idx="1"/>
          </p:nvPr>
        </p:nvSpPr>
        <p:spPr/>
        <p:txBody>
          <a:bodyPr/>
          <a:lstStyle/>
          <a:p>
            <a:r>
              <a:rPr lang="da-DK" dirty="0">
                <a:solidFill>
                  <a:srgbClr val="000000"/>
                </a:solidFill>
                <a:effectLst/>
                <a:latin typeface="Helvetica Neue" panose="02000503000000020004" pitchFamily="2" charset="0"/>
              </a:rPr>
              <a:t>Personer der gerne vil ud med et budskab (eventuelt humoristisk)</a:t>
            </a:r>
          </a:p>
          <a:p>
            <a:r>
              <a:rPr lang="da-DK" dirty="0">
                <a:solidFill>
                  <a:srgbClr val="000000"/>
                </a:solidFill>
                <a:effectLst/>
                <a:latin typeface="Helvetica Neue" panose="02000503000000020004" pitchFamily="2" charset="0"/>
              </a:rPr>
              <a:t>(</a:t>
            </a:r>
            <a:r>
              <a:rPr lang="da-DK" dirty="0" err="1">
                <a:solidFill>
                  <a:srgbClr val="000000"/>
                </a:solidFill>
                <a:effectLst/>
                <a:latin typeface="Helvetica Neue" panose="02000503000000020004" pitchFamily="2" charset="0"/>
              </a:rPr>
              <a:t>Orginationer</a:t>
            </a:r>
            <a:r>
              <a:rPr lang="da-DK" dirty="0">
                <a:solidFill>
                  <a:srgbClr val="000000"/>
                </a:solidFill>
                <a:effectLst/>
                <a:latin typeface="Helvetica Neue" panose="02000503000000020004" pitchFamily="2" charset="0"/>
              </a:rPr>
              <a:t>)</a:t>
            </a:r>
          </a:p>
          <a:p>
            <a:endParaRPr lang="da-DK" dirty="0"/>
          </a:p>
        </p:txBody>
      </p:sp>
    </p:spTree>
    <p:extLst>
      <p:ext uri="{BB962C8B-B14F-4D97-AF65-F5344CB8AC3E}">
        <p14:creationId xmlns:p14="http://schemas.microsoft.com/office/powerpoint/2010/main" val="154179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F7E96-FA85-591A-24F9-89A38C9A9B6B}"/>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USP/ salgsargument</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EBB5F84D-2DF4-9AB2-16CB-F867A798F449}"/>
              </a:ext>
            </a:extLst>
          </p:cNvPr>
          <p:cNvSpPr>
            <a:spLocks noGrp="1"/>
          </p:cNvSpPr>
          <p:nvPr>
            <p:ph idx="1"/>
          </p:nvPr>
        </p:nvSpPr>
        <p:spPr/>
        <p:txBody>
          <a:bodyPr/>
          <a:lstStyle/>
          <a:p>
            <a:pPr marL="0" indent="0">
              <a:buNone/>
            </a:pPr>
            <a:r>
              <a:rPr lang="da-DK" b="1" dirty="0">
                <a:solidFill>
                  <a:srgbClr val="000000"/>
                </a:solidFill>
                <a:effectLst/>
                <a:latin typeface="Helvetica Neue" panose="02000503000000020004" pitchFamily="2" charset="0"/>
              </a:rPr>
              <a:t>position på markedet</a:t>
            </a:r>
            <a:endParaRPr lang="da-DK" dirty="0">
              <a:solidFill>
                <a:srgbClr val="000000"/>
              </a:solidFill>
              <a:effectLst/>
              <a:latin typeface="Helvetica Neue" panose="02000503000000020004" pitchFamily="2" charset="0"/>
            </a:endParaRPr>
          </a:p>
          <a:p>
            <a:r>
              <a:rPr lang="da-DK" dirty="0">
                <a:solidFill>
                  <a:srgbClr val="000000"/>
                </a:solidFill>
                <a:effectLst/>
                <a:latin typeface="Arial" panose="020B0604020202020204" pitchFamily="34" charset="0"/>
              </a:rPr>
              <a:t>Bestræber os på at sælge t-shirts af god kvalitet</a:t>
            </a:r>
          </a:p>
        </p:txBody>
      </p:sp>
    </p:spTree>
    <p:extLst>
      <p:ext uri="{BB962C8B-B14F-4D97-AF65-F5344CB8AC3E}">
        <p14:creationId xmlns:p14="http://schemas.microsoft.com/office/powerpoint/2010/main" val="264896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B01761-D59A-5414-8C1D-9FDE23B6CB2F}"/>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Produktegenskaber og fordele for kunder</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BB0AF3D1-56B5-484A-A996-8CBA5E5F61E4}"/>
              </a:ext>
            </a:extLst>
          </p:cNvPr>
          <p:cNvSpPr>
            <a:spLocks noGrp="1"/>
          </p:cNvSpPr>
          <p:nvPr>
            <p:ph idx="1"/>
          </p:nvPr>
        </p:nvSpPr>
        <p:spPr/>
        <p:txBody>
          <a:bodyPr/>
          <a:lstStyle/>
          <a:p>
            <a:r>
              <a:rPr lang="da-DK" b="0" i="0" dirty="0">
                <a:solidFill>
                  <a:srgbClr val="333333"/>
                </a:solidFill>
                <a:effectLst/>
                <a:latin typeface="Arial" panose="020B0604020202020204" pitchFamily="34" charset="0"/>
              </a:rPr>
              <a:t>Produktegenskaber</a:t>
            </a:r>
          </a:p>
          <a:p>
            <a:pPr lvl="1"/>
            <a:r>
              <a:rPr lang="da-DK" dirty="0"/>
              <a:t>Bomuld</a:t>
            </a:r>
          </a:p>
          <a:p>
            <a:pPr lvl="1"/>
            <a:r>
              <a:rPr lang="da-DK" dirty="0"/>
              <a:t>Økologisk</a:t>
            </a:r>
          </a:p>
          <a:p>
            <a:pPr lvl="1"/>
            <a:r>
              <a:rPr lang="da-DK" dirty="0"/>
              <a:t>Bæredygtig</a:t>
            </a:r>
          </a:p>
          <a:p>
            <a:pPr lvl="1"/>
            <a:endParaRPr lang="da-DK" dirty="0"/>
          </a:p>
          <a:p>
            <a:r>
              <a:rPr lang="da-DK" b="0" i="0" dirty="0">
                <a:solidFill>
                  <a:srgbClr val="333333"/>
                </a:solidFill>
                <a:effectLst/>
                <a:latin typeface="Arial" panose="020B0604020202020204" pitchFamily="34" charset="0"/>
              </a:rPr>
              <a:t>fordele for kunder</a:t>
            </a:r>
          </a:p>
          <a:p>
            <a:pPr lvl="1"/>
            <a:r>
              <a:rPr lang="da-DK" dirty="0">
                <a:solidFill>
                  <a:srgbClr val="333333"/>
                </a:solidFill>
                <a:latin typeface="Arial" panose="020B0604020202020204" pitchFamily="34" charset="0"/>
              </a:rPr>
              <a:t>Støtter bæredygtighed</a:t>
            </a:r>
          </a:p>
          <a:p>
            <a:pPr lvl="1"/>
            <a:endParaRPr lang="da-DK" dirty="0"/>
          </a:p>
          <a:p>
            <a:pPr marL="457200" lvl="1" indent="0">
              <a:buNone/>
            </a:pPr>
            <a:endParaRPr lang="da-DK" dirty="0"/>
          </a:p>
        </p:txBody>
      </p:sp>
    </p:spTree>
    <p:extLst>
      <p:ext uri="{BB962C8B-B14F-4D97-AF65-F5344CB8AC3E}">
        <p14:creationId xmlns:p14="http://schemas.microsoft.com/office/powerpoint/2010/main" val="127583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5">
            <a:extLst>
              <a:ext uri="{FF2B5EF4-FFF2-40B4-BE49-F238E27FC236}">
                <a16:creationId xmlns:a16="http://schemas.microsoft.com/office/drawing/2014/main" id="{9A42C7B2-7BD6-433A-95AB-5AA4F44B5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ladsholder til indhold 3">
            <a:extLst>
              <a:ext uri="{FF2B5EF4-FFF2-40B4-BE49-F238E27FC236}">
                <a16:creationId xmlns:a16="http://schemas.microsoft.com/office/drawing/2014/main" id="{A53D2451-49CE-3F64-DCD8-D8F08FAF70B9}"/>
              </a:ext>
            </a:extLst>
          </p:cNvPr>
          <p:cNvPicPr>
            <a:picLocks noChangeAspect="1"/>
          </p:cNvPicPr>
          <p:nvPr/>
        </p:nvPicPr>
        <p:blipFill rotWithShape="1">
          <a:blip r:embed="rId2"/>
          <a:srcRect r="37313"/>
          <a:stretch/>
        </p:blipFill>
        <p:spPr>
          <a:xfrm>
            <a:off x="-6" y="10"/>
            <a:ext cx="7642746" cy="6857990"/>
          </a:xfrm>
          <a:prstGeom prst="rect">
            <a:avLst/>
          </a:prstGeom>
        </p:spPr>
      </p:pic>
      <p:sp>
        <p:nvSpPr>
          <p:cNvPr id="43"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986129"/>
            <a:ext cx="6288261" cy="2253231"/>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75C5F833-B87E-8627-D1C9-BF9A2AED89F1}"/>
              </a:ext>
            </a:extLst>
          </p:cNvPr>
          <p:cNvSpPr>
            <a:spLocks noGrp="1"/>
          </p:cNvSpPr>
          <p:nvPr>
            <p:ph type="title"/>
          </p:nvPr>
        </p:nvSpPr>
        <p:spPr>
          <a:xfrm>
            <a:off x="841248" y="4152624"/>
            <a:ext cx="2112264" cy="1920240"/>
          </a:xfrm>
        </p:spPr>
        <p:txBody>
          <a:bodyPr>
            <a:normAutofit/>
          </a:bodyPr>
          <a:lstStyle/>
          <a:p>
            <a:endParaRPr lang="da-DK" sz="2400"/>
          </a:p>
        </p:txBody>
      </p:sp>
      <p:pic>
        <p:nvPicPr>
          <p:cNvPr id="5" name="Pladsholder til indhold 3">
            <a:extLst>
              <a:ext uri="{FF2B5EF4-FFF2-40B4-BE49-F238E27FC236}">
                <a16:creationId xmlns:a16="http://schemas.microsoft.com/office/drawing/2014/main" id="{383A127E-3A41-9E18-262E-B2FC5E556488}"/>
              </a:ext>
            </a:extLst>
          </p:cNvPr>
          <p:cNvPicPr>
            <a:picLocks noChangeAspect="1"/>
          </p:cNvPicPr>
          <p:nvPr/>
        </p:nvPicPr>
        <p:blipFill rotWithShape="1">
          <a:blip r:embed="rId3"/>
          <a:srcRect l="10693" r="11696" b="3"/>
          <a:stretch/>
        </p:blipFill>
        <p:spPr>
          <a:xfrm>
            <a:off x="7809454" y="1"/>
            <a:ext cx="4382546" cy="3345645"/>
          </a:xfrm>
          <a:prstGeom prst="rect">
            <a:avLst/>
          </a:prstGeom>
        </p:spPr>
      </p:pic>
      <p:sp>
        <p:nvSpPr>
          <p:cNvPr id="44" name="Rectangle 1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535" y="47845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4346" y="5103601"/>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14DFF09B-4733-9C78-7013-B68F1A997BB5}"/>
              </a:ext>
            </a:extLst>
          </p:cNvPr>
          <p:cNvSpPr>
            <a:spLocks noGrp="1"/>
          </p:cNvSpPr>
          <p:nvPr>
            <p:ph idx="1"/>
          </p:nvPr>
        </p:nvSpPr>
        <p:spPr>
          <a:xfrm>
            <a:off x="3364992" y="4151376"/>
            <a:ext cx="3319272" cy="1920240"/>
          </a:xfrm>
        </p:spPr>
        <p:txBody>
          <a:bodyPr anchor="ctr">
            <a:normAutofit/>
          </a:bodyPr>
          <a:lstStyle/>
          <a:p>
            <a:endParaRPr lang="en-US" sz="1700"/>
          </a:p>
        </p:txBody>
      </p:sp>
      <p:pic>
        <p:nvPicPr>
          <p:cNvPr id="4" name="Pladsholder til indhold 3">
            <a:extLst>
              <a:ext uri="{FF2B5EF4-FFF2-40B4-BE49-F238E27FC236}">
                <a16:creationId xmlns:a16="http://schemas.microsoft.com/office/drawing/2014/main" id="{861E597D-56C6-23B9-87F4-78FD79BA4FEE}"/>
              </a:ext>
            </a:extLst>
          </p:cNvPr>
          <p:cNvPicPr>
            <a:picLocks noChangeAspect="1"/>
          </p:cNvPicPr>
          <p:nvPr/>
        </p:nvPicPr>
        <p:blipFill rotWithShape="1">
          <a:blip r:embed="rId4"/>
          <a:srcRect r="26319" b="3"/>
          <a:stretch/>
        </p:blipFill>
        <p:spPr>
          <a:xfrm>
            <a:off x="7809462" y="3512354"/>
            <a:ext cx="4382545" cy="3345646"/>
          </a:xfrm>
          <a:prstGeom prst="rect">
            <a:avLst/>
          </a:prstGeom>
        </p:spPr>
      </p:pic>
    </p:spTree>
    <p:extLst>
      <p:ext uri="{BB962C8B-B14F-4D97-AF65-F5344CB8AC3E}">
        <p14:creationId xmlns:p14="http://schemas.microsoft.com/office/powerpoint/2010/main" val="361329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5B2936-4566-436D-9540-D1CBE94D757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endParaRPr lang="en-US" sz="5400">
              <a:solidFill>
                <a:srgbClr val="FFFFFF"/>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ladsholder til indhold 6">
            <a:extLst>
              <a:ext uri="{FF2B5EF4-FFF2-40B4-BE49-F238E27FC236}">
                <a16:creationId xmlns:a16="http://schemas.microsoft.com/office/drawing/2014/main" id="{AE42C15E-842B-820D-87B3-16354866BC20}"/>
              </a:ext>
            </a:extLst>
          </p:cNvPr>
          <p:cNvPicPr>
            <a:picLocks noGrp="1" noChangeAspect="1"/>
          </p:cNvPicPr>
          <p:nvPr>
            <p:ph idx="1"/>
          </p:nvPr>
        </p:nvPicPr>
        <p:blipFill>
          <a:blip r:embed="rId2"/>
          <a:stretch>
            <a:fillRect/>
          </a:stretch>
        </p:blipFill>
        <p:spPr>
          <a:xfrm>
            <a:off x="331567" y="2891160"/>
            <a:ext cx="5455917" cy="3068953"/>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ladsholder til indhold 3">
            <a:extLst>
              <a:ext uri="{FF2B5EF4-FFF2-40B4-BE49-F238E27FC236}">
                <a16:creationId xmlns:a16="http://schemas.microsoft.com/office/drawing/2014/main" id="{204F0508-B1F8-EC31-F5E4-65285B5F9001}"/>
              </a:ext>
            </a:extLst>
          </p:cNvPr>
          <p:cNvPicPr>
            <a:picLocks noChangeAspect="1"/>
          </p:cNvPicPr>
          <p:nvPr/>
        </p:nvPicPr>
        <p:blipFill>
          <a:blip r:embed="rId3"/>
          <a:stretch>
            <a:fillRect/>
          </a:stretch>
        </p:blipFill>
        <p:spPr>
          <a:xfrm>
            <a:off x="6445073" y="2891160"/>
            <a:ext cx="5455917" cy="3068953"/>
          </a:xfrm>
          <a:prstGeom prst="rect">
            <a:avLst/>
          </a:prstGeom>
        </p:spPr>
      </p:pic>
    </p:spTree>
    <p:extLst>
      <p:ext uri="{BB962C8B-B14F-4D97-AF65-F5344CB8AC3E}">
        <p14:creationId xmlns:p14="http://schemas.microsoft.com/office/powerpoint/2010/main" val="144681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2553CDA-98B4-7EBC-BE9A-140F08AC0B61}"/>
              </a:ext>
            </a:extLst>
          </p:cNvPr>
          <p:cNvSpPr>
            <a:spLocks noGrp="1"/>
          </p:cNvSpPr>
          <p:nvPr>
            <p:ph type="title"/>
          </p:nvPr>
        </p:nvSpPr>
        <p:spPr>
          <a:xfrm>
            <a:off x="1116498" y="655128"/>
            <a:ext cx="4613919" cy="1499616"/>
          </a:xfrm>
        </p:spPr>
        <p:txBody>
          <a:bodyPr vert="horz" lIns="91440" tIns="45720" rIns="91440" bIns="45720" rtlCol="0" anchor="b">
            <a:normAutofit/>
          </a:bodyPr>
          <a:lstStyle/>
          <a:p>
            <a:endParaRPr lang="en-US" sz="4200"/>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Billede 5">
            <a:extLst>
              <a:ext uri="{FF2B5EF4-FFF2-40B4-BE49-F238E27FC236}">
                <a16:creationId xmlns:a16="http://schemas.microsoft.com/office/drawing/2014/main" id="{2B06A9D6-A3C4-C754-6A6F-FC5F02A23589}"/>
              </a:ext>
            </a:extLst>
          </p:cNvPr>
          <p:cNvPicPr>
            <a:picLocks noChangeAspect="1"/>
          </p:cNvPicPr>
          <p:nvPr/>
        </p:nvPicPr>
        <p:blipFill>
          <a:blip r:embed="rId2"/>
          <a:stretch>
            <a:fillRect/>
          </a:stretch>
        </p:blipFill>
        <p:spPr>
          <a:xfrm>
            <a:off x="6529914" y="95044"/>
            <a:ext cx="5486788" cy="3086319"/>
          </a:xfrm>
          <a:prstGeom prst="rect">
            <a:avLst/>
          </a:prstGeom>
        </p:spPr>
      </p:pic>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ladsholder til indhold 3">
            <a:extLst>
              <a:ext uri="{FF2B5EF4-FFF2-40B4-BE49-F238E27FC236}">
                <a16:creationId xmlns:a16="http://schemas.microsoft.com/office/drawing/2014/main" id="{E8BF648E-6E1A-43A8-D9E0-42761A79DAD5}"/>
              </a:ext>
            </a:extLst>
          </p:cNvPr>
          <p:cNvPicPr>
            <a:picLocks noGrp="1" noChangeAspect="1"/>
          </p:cNvPicPr>
          <p:nvPr>
            <p:ph idx="1"/>
          </p:nvPr>
        </p:nvPicPr>
        <p:blipFill>
          <a:blip r:embed="rId3"/>
          <a:stretch>
            <a:fillRect/>
          </a:stretch>
        </p:blipFill>
        <p:spPr>
          <a:xfrm>
            <a:off x="749204" y="3472332"/>
            <a:ext cx="5586942" cy="3142655"/>
          </a:xfrm>
          <a:prstGeom prst="rect">
            <a:avLst/>
          </a:prstGeom>
        </p:spPr>
      </p:pic>
      <p:pic>
        <p:nvPicPr>
          <p:cNvPr id="5" name="Pladsholder til indhold 3">
            <a:extLst>
              <a:ext uri="{FF2B5EF4-FFF2-40B4-BE49-F238E27FC236}">
                <a16:creationId xmlns:a16="http://schemas.microsoft.com/office/drawing/2014/main" id="{9FA23612-454C-D6ED-3552-E3490F64993C}"/>
              </a:ext>
            </a:extLst>
          </p:cNvPr>
          <p:cNvPicPr>
            <a:picLocks noChangeAspect="1"/>
          </p:cNvPicPr>
          <p:nvPr/>
        </p:nvPicPr>
        <p:blipFill>
          <a:blip r:embed="rId4"/>
          <a:stretch>
            <a:fillRect/>
          </a:stretch>
        </p:blipFill>
        <p:spPr>
          <a:xfrm>
            <a:off x="6479838" y="3472332"/>
            <a:ext cx="5586942" cy="3142655"/>
          </a:xfrm>
          <a:prstGeom prst="rect">
            <a:avLst/>
          </a:prstGeom>
        </p:spPr>
      </p:pic>
    </p:spTree>
    <p:extLst>
      <p:ext uri="{BB962C8B-B14F-4D97-AF65-F5344CB8AC3E}">
        <p14:creationId xmlns:p14="http://schemas.microsoft.com/office/powerpoint/2010/main" val="366822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8C7B1-9505-9C89-81F7-DAFD5A8CD104}"/>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Uddybning af visuelt indhold og </a:t>
            </a:r>
            <a:r>
              <a:rPr lang="da-DK" b="0" i="0" dirty="0" err="1">
                <a:solidFill>
                  <a:srgbClr val="333333"/>
                </a:solidFill>
                <a:effectLst/>
                <a:latin typeface="Arial" panose="020B0604020202020204" pitchFamily="34" charset="0"/>
              </a:rPr>
              <a:t>copy</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D580F979-24E7-3C27-E212-D693CD5EF57F}"/>
              </a:ext>
            </a:extLst>
          </p:cNvPr>
          <p:cNvSpPr>
            <a:spLocks noGrp="1"/>
          </p:cNvSpPr>
          <p:nvPr>
            <p:ph idx="1"/>
          </p:nvPr>
        </p:nvSpPr>
        <p:spPr/>
        <p:txBody>
          <a:bodyPr/>
          <a:lstStyle/>
          <a:p>
            <a:r>
              <a:rPr lang="da-DK" dirty="0"/>
              <a:t> jeg har valgt at designe siden efter et dyr der hedder </a:t>
            </a:r>
            <a:r>
              <a:rPr lang="da-DK" dirty="0" err="1"/>
              <a:t>axolotl</a:t>
            </a:r>
            <a:endParaRPr lang="da-DK" dirty="0"/>
          </a:p>
          <a:p>
            <a:r>
              <a:rPr lang="da-DK" dirty="0"/>
              <a:t>Dyret kan findes i forskellige farver så som brun, sort, albino og den mest udbredte farve  lyserød. </a:t>
            </a:r>
          </a:p>
          <a:p>
            <a:r>
              <a:rPr lang="da-DK" dirty="0"/>
              <a:t>Den kan hele sine egne lemmer og undgå </a:t>
            </a:r>
            <a:r>
              <a:rPr lang="da-DK" dirty="0" err="1"/>
              <a:t>metamorphis</a:t>
            </a:r>
            <a:endParaRPr lang="da-DK" dirty="0"/>
          </a:p>
          <a:p>
            <a:endParaRPr lang="da-DK" dirty="0"/>
          </a:p>
          <a:p>
            <a:r>
              <a:rPr lang="da-DK" dirty="0"/>
              <a:t>Velkommen til </a:t>
            </a:r>
            <a:r>
              <a:rPr lang="da-DK" dirty="0" err="1"/>
              <a:t>wolffgang</a:t>
            </a:r>
            <a:r>
              <a:rPr lang="da-DK" dirty="0"/>
              <a:t> vi bestræber os på at være bæredygtige</a:t>
            </a:r>
          </a:p>
          <a:p>
            <a:pPr lvl="1"/>
            <a:r>
              <a:rPr lang="da-DK" dirty="0"/>
              <a:t>Det gå godt hånd i hånd med </a:t>
            </a:r>
            <a:r>
              <a:rPr lang="da-DK" dirty="0" err="1"/>
              <a:t>axolotlen</a:t>
            </a:r>
            <a:r>
              <a:rPr lang="da-DK" dirty="0"/>
              <a:t>, hvis habitat er truet.</a:t>
            </a:r>
          </a:p>
          <a:p>
            <a:endParaRPr lang="da-DK" dirty="0"/>
          </a:p>
        </p:txBody>
      </p:sp>
    </p:spTree>
    <p:extLst>
      <p:ext uri="{BB962C8B-B14F-4D97-AF65-F5344CB8AC3E}">
        <p14:creationId xmlns:p14="http://schemas.microsoft.com/office/powerpoint/2010/main" val="85195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4AC199-F317-D65C-9F04-1D5EBC1B7ABB}"/>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ED8178B7-AD8E-FE33-FAA8-E2F5480ECDFD}"/>
              </a:ext>
            </a:extLst>
          </p:cNvPr>
          <p:cNvSpPr>
            <a:spLocks noGrp="1"/>
          </p:cNvSpPr>
          <p:nvPr>
            <p:ph idx="1"/>
          </p:nvPr>
        </p:nvSpPr>
        <p:spPr>
          <a:xfrm>
            <a:off x="838200" y="1837981"/>
            <a:ext cx="10515600" cy="4351338"/>
          </a:xfrm>
        </p:spPr>
        <p:txBody>
          <a:bodyPr/>
          <a:lstStyle/>
          <a:p>
            <a:pPr algn="l"/>
            <a:r>
              <a:rPr lang="da-DK" b="1" i="0" dirty="0">
                <a:solidFill>
                  <a:srgbClr val="333333"/>
                </a:solidFill>
                <a:effectLst/>
                <a:latin typeface="Arial" panose="020B0604020202020204" pitchFamily="34" charset="0"/>
              </a:rPr>
              <a:t>3.UX-test – hale:</a:t>
            </a:r>
            <a:endParaRPr lang="da-DK" b="0" i="0" dirty="0">
              <a:solidFill>
                <a:srgbClr val="333333"/>
              </a:solidFill>
              <a:effectLst/>
              <a:latin typeface="Open Sans" panose="020B0606030504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Konklusion og perspektiver</a:t>
            </a:r>
          </a:p>
          <a:p>
            <a:pPr algn="l">
              <a:buFont typeface="Arial" panose="020B0604020202020204" pitchFamily="34" charset="0"/>
              <a:buChar char="•"/>
            </a:pPr>
            <a:r>
              <a:rPr lang="da-DK" b="0" i="0" dirty="0">
                <a:solidFill>
                  <a:srgbClr val="333333"/>
                </a:solidFill>
                <a:effectLst/>
                <a:latin typeface="Arial" panose="020B0604020202020204" pitchFamily="34" charset="0"/>
              </a:rPr>
              <a:t>Test (refleksion over tænke-højt-test)</a:t>
            </a:r>
          </a:p>
          <a:p>
            <a:pPr algn="l">
              <a:buFont typeface="Arial" panose="020B0604020202020204" pitchFamily="34" charset="0"/>
              <a:buChar char="•"/>
            </a:pPr>
            <a:r>
              <a:rPr lang="da-DK" b="0" i="0" dirty="0">
                <a:solidFill>
                  <a:srgbClr val="333333"/>
                </a:solidFill>
                <a:effectLst/>
                <a:latin typeface="Arial" panose="020B0604020202020204" pitchFamily="34" charset="0"/>
              </a:rPr>
              <a:t>Fremtidsperspektiver?</a:t>
            </a:r>
          </a:p>
          <a:p>
            <a:pPr marL="0" indent="0">
              <a:buNone/>
            </a:pPr>
            <a:endParaRPr lang="da-DK" dirty="0"/>
          </a:p>
          <a:p>
            <a:pPr marL="0" indent="0">
              <a:buNone/>
            </a:pPr>
            <a:r>
              <a:rPr lang="da-DK" b="0" i="0" dirty="0">
                <a:solidFill>
                  <a:srgbClr val="333333"/>
                </a:solidFill>
                <a:effectLst/>
                <a:latin typeface="Arial" panose="020B0604020202020204" pitchFamily="34" charset="0"/>
              </a:rPr>
              <a:t>Konklusion og perspektiver</a:t>
            </a:r>
            <a:br>
              <a:rPr lang="da-DK" b="0" i="0" dirty="0">
                <a:solidFill>
                  <a:srgbClr val="333333"/>
                </a:solidFill>
                <a:effectLst/>
                <a:latin typeface="Arial" panose="020B0604020202020204" pitchFamily="34" charset="0"/>
              </a:rPr>
            </a:br>
            <a:br>
              <a:rPr lang="da-DK" dirty="0"/>
            </a:br>
            <a:r>
              <a:rPr lang="da-DK" dirty="0"/>
              <a:t>	Jeg skal blive bedre til at holde mig til min skitse</a:t>
            </a:r>
          </a:p>
          <a:p>
            <a:pPr marL="0" indent="0">
              <a:buNone/>
            </a:pPr>
            <a:endParaRPr lang="da-DK" dirty="0"/>
          </a:p>
        </p:txBody>
      </p:sp>
    </p:spTree>
    <p:extLst>
      <p:ext uri="{BB962C8B-B14F-4D97-AF65-F5344CB8AC3E}">
        <p14:creationId xmlns:p14="http://schemas.microsoft.com/office/powerpoint/2010/main" val="166084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6F732-A7DC-6FA9-D326-8EF4E3195263}"/>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Test (refleksion over tænke-højt-test)</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6B13BC60-8B97-6DAF-1DF4-72E52ABA0386}"/>
              </a:ext>
            </a:extLst>
          </p:cNvPr>
          <p:cNvSpPr>
            <a:spLocks noGrp="1"/>
          </p:cNvSpPr>
          <p:nvPr>
            <p:ph idx="1"/>
          </p:nvPr>
        </p:nvSpPr>
        <p:spPr/>
        <p:txBody>
          <a:bodyPr>
            <a:normAutofit fontScale="92500" lnSpcReduction="20000"/>
          </a:bodyPr>
          <a:lstStyle/>
          <a:p>
            <a:r>
              <a:rPr lang="da-DK" b="1" dirty="0">
                <a:solidFill>
                  <a:srgbClr val="262626"/>
                </a:solidFill>
                <a:effectLst/>
                <a:latin typeface="Arial" panose="020B0604020202020204" pitchFamily="34" charset="0"/>
              </a:rPr>
              <a:t>The </a:t>
            </a:r>
            <a:r>
              <a:rPr lang="da-DK" b="1" dirty="0" err="1">
                <a:solidFill>
                  <a:srgbClr val="262626"/>
                </a:solidFill>
                <a:effectLst/>
                <a:latin typeface="Arial" panose="020B0604020202020204" pitchFamily="34" charset="0"/>
              </a:rPr>
              <a:t>Five</a:t>
            </a:r>
            <a:r>
              <a:rPr lang="da-DK" b="1" dirty="0">
                <a:solidFill>
                  <a:srgbClr val="262626"/>
                </a:solidFill>
                <a:effectLst/>
                <a:latin typeface="Arial" panose="020B0604020202020204" pitchFamily="34" charset="0"/>
              </a:rPr>
              <a:t> </a:t>
            </a:r>
            <a:r>
              <a:rPr lang="da-DK" b="1" dirty="0" err="1">
                <a:solidFill>
                  <a:srgbClr val="262626"/>
                </a:solidFill>
                <a:effectLst/>
                <a:latin typeface="Arial" panose="020B0604020202020204" pitchFamily="34" charset="0"/>
              </a:rPr>
              <a:t>Act</a:t>
            </a:r>
            <a:r>
              <a:rPr lang="da-DK" b="1" dirty="0">
                <a:solidFill>
                  <a:srgbClr val="262626"/>
                </a:solidFill>
                <a:effectLst/>
                <a:latin typeface="Arial" panose="020B0604020202020204" pitchFamily="34" charset="0"/>
              </a:rPr>
              <a:t> interview</a:t>
            </a:r>
            <a:endParaRPr lang="da-DK" dirty="0">
              <a:solidFill>
                <a:srgbClr val="262626"/>
              </a:solidFill>
              <a:effectLst/>
              <a:latin typeface="Arial" panose="020B0604020202020204" pitchFamily="34" charset="0"/>
            </a:endParaRPr>
          </a:p>
          <a:p>
            <a:pPr>
              <a:buFont typeface="+mj-lt"/>
              <a:buAutoNum type="arabicPeriod"/>
            </a:pPr>
            <a:r>
              <a:rPr lang="da-DK" dirty="0" err="1">
                <a:solidFill>
                  <a:srgbClr val="262626"/>
                </a:solidFill>
                <a:effectLst/>
                <a:latin typeface="Arial" panose="020B0604020202020204" pitchFamily="34" charset="0"/>
              </a:rPr>
              <a:t>Friendly</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welcome</a:t>
            </a:r>
            <a:endParaRPr lang="da-DK" dirty="0">
              <a:solidFill>
                <a:srgbClr val="262626"/>
              </a:solidFill>
              <a:effectLst/>
              <a:latin typeface="Arial" panose="020B0604020202020204" pitchFamily="34" charset="0"/>
            </a:endParaRPr>
          </a:p>
          <a:p>
            <a:pPr marL="742950" lvl="1" indent="-285750">
              <a:buFont typeface="Arial" panose="020B0604020202020204" pitchFamily="34" charset="0"/>
              <a:buChar char="•"/>
            </a:pPr>
            <a:r>
              <a:rPr lang="da-DK" dirty="0">
                <a:solidFill>
                  <a:srgbClr val="262626"/>
                </a:solidFill>
                <a:effectLst/>
                <a:latin typeface="Arial" panose="020B0604020202020204" pitchFamily="34" charset="0"/>
              </a:rPr>
              <a:t>Hej </a:t>
            </a:r>
            <a:r>
              <a:rPr lang="da-DK" dirty="0" err="1">
                <a:solidFill>
                  <a:srgbClr val="262626"/>
                </a:solidFill>
                <a:effectLst/>
                <a:latin typeface="Arial" panose="020B0604020202020204" pitchFamily="34" charset="0"/>
              </a:rPr>
              <a:t>test-person</a:t>
            </a:r>
            <a:r>
              <a:rPr lang="da-DK" dirty="0">
                <a:solidFill>
                  <a:srgbClr val="262626"/>
                </a:solidFill>
                <a:effectLst/>
                <a:latin typeface="Arial" panose="020B0604020202020204" pitchFamily="34" charset="0"/>
              </a:rPr>
              <a:t>, jeg takker dig for at deltage i den her test. Du skal bare vide at jeg tester ikke dig, men mit design af hjemmeside.</a:t>
            </a:r>
          </a:p>
          <a:p>
            <a:pPr>
              <a:buFont typeface="+mj-lt"/>
              <a:buAutoNum type="arabicPeriod"/>
            </a:pPr>
            <a:r>
              <a:rPr lang="da-DK" dirty="0" err="1">
                <a:solidFill>
                  <a:srgbClr val="262626"/>
                </a:solidFill>
                <a:effectLst/>
                <a:latin typeface="Arial" panose="020B0604020202020204" pitchFamily="34" charset="0"/>
              </a:rPr>
              <a:t>Context</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questions</a:t>
            </a:r>
            <a:endParaRPr lang="da-DK" dirty="0">
              <a:solidFill>
                <a:srgbClr val="262626"/>
              </a:solidFill>
              <a:effectLst/>
              <a:latin typeface="Arial" panose="020B0604020202020204" pitchFamily="34" charset="0"/>
            </a:endParaRPr>
          </a:p>
          <a:p>
            <a:pPr>
              <a:buFont typeface="Arial" panose="020B0604020202020204" pitchFamily="34" charset="0"/>
              <a:buChar char="•"/>
            </a:pPr>
            <a:r>
              <a:rPr lang="da-DK" dirty="0">
                <a:solidFill>
                  <a:srgbClr val="262626"/>
                </a:solidFill>
                <a:effectLst/>
                <a:latin typeface="Arial" panose="020B0604020202020204" pitchFamily="34" charset="0"/>
              </a:rPr>
              <a:t>Hvor gammel er du?</a:t>
            </a:r>
          </a:p>
          <a:p>
            <a:pPr>
              <a:buFont typeface="Arial" panose="020B0604020202020204" pitchFamily="34" charset="0"/>
              <a:buChar char="•"/>
            </a:pPr>
            <a:r>
              <a:rPr lang="da-DK" dirty="0">
                <a:solidFill>
                  <a:srgbClr val="262626"/>
                </a:solidFill>
                <a:effectLst/>
                <a:latin typeface="Arial" panose="020B0604020202020204" pitchFamily="34" charset="0"/>
              </a:rPr>
              <a:t>Hvor bor du?</a:t>
            </a:r>
          </a:p>
          <a:p>
            <a:pPr>
              <a:buFont typeface="Arial" panose="020B0604020202020204" pitchFamily="34" charset="0"/>
              <a:buChar char="•"/>
            </a:pPr>
            <a:r>
              <a:rPr lang="da-DK" dirty="0">
                <a:solidFill>
                  <a:srgbClr val="262626"/>
                </a:solidFill>
                <a:effectLst/>
                <a:latin typeface="Arial" panose="020B0604020202020204" pitchFamily="34" charset="0"/>
              </a:rPr>
              <a:t>Hvad har du af interesse?</a:t>
            </a:r>
          </a:p>
          <a:p>
            <a:pPr>
              <a:buFont typeface="Arial" panose="020B0604020202020204" pitchFamily="34" charset="0"/>
              <a:buChar char="•"/>
            </a:pPr>
            <a:r>
              <a:rPr lang="da-DK" dirty="0">
                <a:solidFill>
                  <a:srgbClr val="262626"/>
                </a:solidFill>
                <a:effectLst/>
                <a:latin typeface="Arial" panose="020B0604020202020204" pitchFamily="34" charset="0"/>
              </a:rPr>
              <a:t>Hvad går du af tøj?</a:t>
            </a:r>
          </a:p>
          <a:p>
            <a:pPr>
              <a:buFont typeface="Arial" panose="020B0604020202020204" pitchFamily="34" charset="0"/>
              <a:buChar char="•"/>
            </a:pPr>
            <a:r>
              <a:rPr lang="da-DK" dirty="0">
                <a:solidFill>
                  <a:srgbClr val="262626"/>
                </a:solidFill>
                <a:effectLst/>
                <a:latin typeface="Arial" panose="020B0604020202020204" pitchFamily="34" charset="0"/>
              </a:rPr>
              <a:t>Går du op i bæredygtighed?</a:t>
            </a:r>
          </a:p>
          <a:p>
            <a:pPr>
              <a:buFont typeface="Arial" panose="020B0604020202020204" pitchFamily="34" charset="0"/>
              <a:buChar char="•"/>
            </a:pPr>
            <a:r>
              <a:rPr lang="da-DK" dirty="0">
                <a:solidFill>
                  <a:srgbClr val="262626"/>
                </a:solidFill>
                <a:effectLst/>
                <a:latin typeface="Arial" panose="020B0604020202020204" pitchFamily="34" charset="0"/>
              </a:rPr>
              <a:t>Hvordan foretrækker du at shoppe</a:t>
            </a:r>
          </a:p>
          <a:p>
            <a:endParaRPr lang="da-DK" dirty="0"/>
          </a:p>
        </p:txBody>
      </p:sp>
    </p:spTree>
    <p:extLst>
      <p:ext uri="{BB962C8B-B14F-4D97-AF65-F5344CB8AC3E}">
        <p14:creationId xmlns:p14="http://schemas.microsoft.com/office/powerpoint/2010/main" val="281745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C92F8-5E2E-0E36-9480-0A358C8C3946}"/>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Test (refleksion over tænke-højt-test)</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142DCADF-9B42-8156-1DB2-20B2D19069FE}"/>
              </a:ext>
            </a:extLst>
          </p:cNvPr>
          <p:cNvSpPr>
            <a:spLocks noGrp="1"/>
          </p:cNvSpPr>
          <p:nvPr>
            <p:ph idx="1"/>
          </p:nvPr>
        </p:nvSpPr>
        <p:spPr>
          <a:xfrm>
            <a:off x="838200" y="1825625"/>
            <a:ext cx="4462849" cy="4351338"/>
          </a:xfrm>
        </p:spPr>
        <p:txBody>
          <a:bodyPr>
            <a:normAutofit fontScale="92500" lnSpcReduction="20000"/>
          </a:bodyPr>
          <a:lstStyle/>
          <a:p>
            <a:pPr marL="0" indent="0">
              <a:buNone/>
            </a:pPr>
            <a:endParaRPr lang="da-DK" dirty="0">
              <a:effectLst/>
            </a:endParaRPr>
          </a:p>
          <a:p>
            <a:pPr marL="1143000" lvl="2" indent="-228600">
              <a:buFont typeface="+mj-lt"/>
              <a:buAutoNum type="arabicPeriod"/>
            </a:pPr>
            <a:r>
              <a:rPr lang="da-DK" dirty="0">
                <a:solidFill>
                  <a:srgbClr val="262626"/>
                </a:solidFill>
                <a:effectLst/>
                <a:latin typeface="Arial" panose="020B0604020202020204" pitchFamily="34" charset="0"/>
              </a:rPr>
              <a:t>Introducer prototype</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Da det bare er en prototype så vil der være links der ikke virker og på grund af det vil jeg gerne have at du tænker højt og fortæller mig hvad du klikker på</a:t>
            </a:r>
          </a:p>
          <a:p>
            <a:pPr marL="1143000" lvl="2" indent="-228600">
              <a:buFont typeface="Arial" panose="020B0604020202020204" pitchFamily="34" charset="0"/>
              <a:buChar char="•"/>
            </a:pPr>
            <a:endParaRPr lang="da-DK" dirty="0">
              <a:solidFill>
                <a:srgbClr val="262626"/>
              </a:solidFill>
              <a:effectLst/>
              <a:latin typeface="Arial" panose="020B0604020202020204" pitchFamily="34" charset="0"/>
            </a:endParaRPr>
          </a:p>
          <a:p>
            <a:pPr marL="742950" lvl="1" indent="-285750">
              <a:buFont typeface="+mj-lt"/>
              <a:buAutoNum type="arabicPeriod"/>
            </a:pPr>
            <a:r>
              <a:rPr lang="da-DK" dirty="0">
                <a:solidFill>
                  <a:srgbClr val="262626"/>
                </a:solidFill>
                <a:effectLst/>
                <a:latin typeface="Arial" panose="020B0604020202020204" pitchFamily="34" charset="0"/>
              </a:rPr>
              <a:t>Tasks</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Hvad tror det her betyder?</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Forstår du budskabet</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Hvilken t-shirt ville du vælge</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Hvilen øvrige informationer ville have hjulpet</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Har du noget på sindet når du kigger på sinde</a:t>
            </a:r>
          </a:p>
          <a:p>
            <a:endParaRPr lang="da-DK" dirty="0"/>
          </a:p>
        </p:txBody>
      </p:sp>
      <p:sp>
        <p:nvSpPr>
          <p:cNvPr id="5" name="Tekstfelt 4">
            <a:extLst>
              <a:ext uri="{FF2B5EF4-FFF2-40B4-BE49-F238E27FC236}">
                <a16:creationId xmlns:a16="http://schemas.microsoft.com/office/drawing/2014/main" id="{4BF67FD1-A858-2691-B550-AE3CB9926B11}"/>
              </a:ext>
            </a:extLst>
          </p:cNvPr>
          <p:cNvSpPr txBox="1"/>
          <p:nvPr/>
        </p:nvSpPr>
        <p:spPr>
          <a:xfrm>
            <a:off x="5965224" y="2165683"/>
            <a:ext cx="6098058" cy="3416320"/>
          </a:xfrm>
          <a:prstGeom prst="rect">
            <a:avLst/>
          </a:prstGeom>
          <a:noFill/>
        </p:spPr>
        <p:txBody>
          <a:bodyPr wrap="square">
            <a:spAutoFit/>
          </a:bodyPr>
          <a:lstStyle/>
          <a:p>
            <a:pPr>
              <a:buFont typeface="+mj-lt"/>
              <a:buAutoNum type="arabicPeriod"/>
            </a:pPr>
            <a:r>
              <a:rPr lang="da-DK" dirty="0" err="1">
                <a:solidFill>
                  <a:srgbClr val="262626"/>
                </a:solidFill>
                <a:effectLst/>
                <a:latin typeface="Arial" panose="020B0604020202020204" pitchFamily="34" charset="0"/>
              </a:rPr>
              <a:t>Debrief</a:t>
            </a:r>
            <a:endParaRPr lang="da-DK" dirty="0">
              <a:solidFill>
                <a:srgbClr val="262626"/>
              </a:solidFill>
              <a:effectLst/>
              <a:latin typeface="Arial" panose="020B0604020202020204" pitchFamily="34" charset="0"/>
            </a:endParaRPr>
          </a:p>
          <a:p>
            <a:pPr marL="742950" lvl="1" indent="-285750">
              <a:buFont typeface="+mj-lt"/>
              <a:buAutoNum type="arabicPeriod"/>
            </a:pPr>
            <a:r>
              <a:rPr lang="da-DK" dirty="0">
                <a:solidFill>
                  <a:srgbClr val="262626"/>
                </a:solidFill>
                <a:effectLst/>
                <a:latin typeface="Arial" panose="020B0604020202020204" pitchFamily="34" charset="0"/>
              </a:rPr>
              <a:t>Hvad kunne du lide/ikke lide?</a:t>
            </a:r>
          </a:p>
          <a:p>
            <a:pPr marL="742950" lvl="1" indent="-285750">
              <a:buFont typeface="+mj-lt"/>
              <a:buAutoNum type="arabicPeriod"/>
            </a:pPr>
            <a:r>
              <a:rPr lang="da-DK" dirty="0">
                <a:solidFill>
                  <a:srgbClr val="262626"/>
                </a:solidFill>
                <a:effectLst/>
                <a:latin typeface="Arial" panose="020B0604020202020204" pitchFamily="34" charset="0"/>
              </a:rPr>
              <a:t>Er der noget du ville have ændret på?</a:t>
            </a:r>
          </a:p>
          <a:p>
            <a:pPr marL="742950" lvl="1" indent="-285750">
              <a:buFont typeface="+mj-lt"/>
              <a:buAutoNum type="arabicPeriod"/>
            </a:pPr>
            <a:r>
              <a:rPr lang="da-DK" dirty="0">
                <a:solidFill>
                  <a:srgbClr val="262626"/>
                </a:solidFill>
                <a:effectLst/>
                <a:latin typeface="Arial" panose="020B0604020202020204" pitchFamily="34" charset="0"/>
              </a:rPr>
              <a:t>Hvad synes du?</a:t>
            </a:r>
          </a:p>
          <a:p>
            <a:br>
              <a:rPr lang="da-DK" dirty="0">
                <a:solidFill>
                  <a:srgbClr val="262626"/>
                </a:solidFill>
                <a:effectLst/>
                <a:latin typeface="Helvetica" pitchFamily="2" charset="0"/>
              </a:rPr>
            </a:br>
            <a:r>
              <a:rPr lang="da-DK" dirty="0">
                <a:solidFill>
                  <a:srgbClr val="262626"/>
                </a:solidFill>
                <a:effectLst/>
                <a:latin typeface="Helvetica" pitchFamily="2" charset="0"/>
              </a:rPr>
              <a:t>Learn fase</a:t>
            </a:r>
          </a:p>
          <a:p>
            <a:pPr lvl="1"/>
            <a:r>
              <a:rPr lang="da-DK" dirty="0">
                <a:solidFill>
                  <a:srgbClr val="262626"/>
                </a:solidFill>
                <a:effectLst/>
                <a:latin typeface="Arial" panose="020B0604020202020204" pitchFamily="34" charset="0"/>
              </a:rPr>
              <a:t>Mere forklaring tekst </a:t>
            </a:r>
            <a:r>
              <a:rPr lang="da-DK" dirty="0" err="1">
                <a:solidFill>
                  <a:srgbClr val="262626"/>
                </a:solidFill>
                <a:effectLst/>
                <a:latin typeface="Arial" panose="020B0604020202020204" pitchFamily="34" charset="0"/>
              </a:rPr>
              <a:t>mæssigt</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Klarer budskab</a:t>
            </a:r>
          </a:p>
          <a:p>
            <a:pPr lvl="1"/>
            <a:r>
              <a:rPr lang="da-DK" dirty="0">
                <a:solidFill>
                  <a:srgbClr val="262626"/>
                </a:solidFill>
                <a:effectLst/>
                <a:latin typeface="Arial" panose="020B0604020202020204" pitchFamily="34" charset="0"/>
              </a:rPr>
              <a:t>God skrift type</a:t>
            </a:r>
          </a:p>
          <a:p>
            <a:pPr lvl="1"/>
            <a:r>
              <a:rPr lang="da-DK" dirty="0">
                <a:solidFill>
                  <a:srgbClr val="262626"/>
                </a:solidFill>
                <a:effectLst/>
                <a:latin typeface="Arial" panose="020B0604020202020204" pitchFamily="34" charset="0"/>
              </a:rPr>
              <a:t>Hvad betyder mit logo</a:t>
            </a:r>
          </a:p>
          <a:p>
            <a:pPr lvl="1"/>
            <a:r>
              <a:rPr lang="da-DK" dirty="0">
                <a:solidFill>
                  <a:srgbClr val="262626"/>
                </a:solidFill>
                <a:effectLst/>
                <a:latin typeface="Arial" panose="020B0604020202020204" pitchFamily="34" charset="0"/>
              </a:rPr>
              <a:t>Rodet indhold på en af </a:t>
            </a:r>
            <a:r>
              <a:rPr lang="da-DK" dirty="0" err="1">
                <a:solidFill>
                  <a:srgbClr val="262626"/>
                </a:solidFill>
                <a:effectLst/>
                <a:latin typeface="Arial" panose="020B0604020202020204" pitchFamily="34" charset="0"/>
              </a:rPr>
              <a:t>slidene</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Mangel på links</a:t>
            </a:r>
          </a:p>
        </p:txBody>
      </p:sp>
    </p:spTree>
    <p:extLst>
      <p:ext uri="{BB962C8B-B14F-4D97-AF65-F5344CB8AC3E}">
        <p14:creationId xmlns:p14="http://schemas.microsoft.com/office/powerpoint/2010/main" val="62846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E1D032-24AE-8FB9-F3E0-0737C623D472}"/>
              </a:ext>
            </a:extLst>
          </p:cNvPr>
          <p:cNvSpPr>
            <a:spLocks noGrp="1"/>
          </p:cNvSpPr>
          <p:nvPr>
            <p:ph type="title"/>
          </p:nvPr>
        </p:nvSpPr>
        <p:spPr/>
        <p:txBody>
          <a:bodyPr/>
          <a:lstStyle/>
          <a:p>
            <a:r>
              <a:rPr lang="da-DK" b="1" i="0" dirty="0">
                <a:solidFill>
                  <a:srgbClr val="333333"/>
                </a:solidFill>
                <a:effectLst/>
                <a:latin typeface="Arial" panose="020B0604020202020204" pitchFamily="34" charset="0"/>
              </a:rPr>
              <a:t>UX-research – hoved:</a:t>
            </a:r>
            <a:br>
              <a:rPr lang="da-DK" b="0" i="0" dirty="0">
                <a:solidFill>
                  <a:srgbClr val="333333"/>
                </a:solidFill>
                <a:effectLst/>
                <a:latin typeface="Open Sans" panose="020B0606030504020204" pitchFamily="34" charset="0"/>
              </a:rPr>
            </a:br>
            <a:endParaRPr lang="da-DK" dirty="0"/>
          </a:p>
        </p:txBody>
      </p:sp>
      <p:sp>
        <p:nvSpPr>
          <p:cNvPr id="3" name="Pladsholder til indhold 2">
            <a:extLst>
              <a:ext uri="{FF2B5EF4-FFF2-40B4-BE49-F238E27FC236}">
                <a16:creationId xmlns:a16="http://schemas.microsoft.com/office/drawing/2014/main" id="{9C917B0E-A760-052B-EB14-D0BED1995EB5}"/>
              </a:ext>
            </a:extLst>
          </p:cNvPr>
          <p:cNvSpPr>
            <a:spLocks noGrp="1"/>
          </p:cNvSpPr>
          <p:nvPr>
            <p:ph idx="1"/>
          </p:nvPr>
        </p:nvSpPr>
        <p:spPr/>
        <p:txBody>
          <a:bodyPr>
            <a:normAutofit fontScale="70000" lnSpcReduction="20000"/>
          </a:bodyPr>
          <a:lstStyle/>
          <a:p>
            <a:pPr algn="l"/>
            <a:r>
              <a:rPr lang="da-DK" b="1" i="0" dirty="0">
                <a:solidFill>
                  <a:srgbClr val="333333"/>
                </a:solidFill>
                <a:effectLst/>
                <a:latin typeface="Arial" panose="020B0604020202020204" pitchFamily="34" charset="0"/>
              </a:rPr>
              <a:t>UX-research – hoved:</a:t>
            </a:r>
            <a:endParaRPr lang="da-DK" b="0" i="0" dirty="0">
              <a:solidFill>
                <a:srgbClr val="333333"/>
              </a:solidFill>
              <a:effectLst/>
              <a:latin typeface="Open Sans" panose="020B0606030504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Anslag</a:t>
            </a:r>
          </a:p>
          <a:p>
            <a:pPr lvl="1"/>
            <a:r>
              <a:rPr lang="da-DK" dirty="0"/>
              <a:t>En hjemmeside med bæredygtige t-shirt</a:t>
            </a:r>
          </a:p>
          <a:p>
            <a:pPr lvl="1"/>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Status</a:t>
            </a:r>
          </a:p>
          <a:p>
            <a:pPr lvl="1"/>
            <a:r>
              <a:rPr lang="da-DK" dirty="0"/>
              <a:t>Mangler info omkring tøjet</a:t>
            </a:r>
          </a:p>
          <a:p>
            <a:pPr lvl="1"/>
            <a:r>
              <a:rPr lang="da-DK" dirty="0"/>
              <a:t>Den er mere organiseret</a:t>
            </a:r>
          </a:p>
          <a:p>
            <a:pPr lvl="1"/>
            <a:r>
              <a:rPr lang="da-DK" dirty="0"/>
              <a:t>Der er en mere fokuseret stil</a:t>
            </a:r>
          </a:p>
          <a:p>
            <a:pPr lvl="1"/>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Udfordring</a:t>
            </a:r>
          </a:p>
          <a:p>
            <a:pPr lvl="1"/>
            <a:r>
              <a:rPr lang="da-DK" dirty="0"/>
              <a:t>At hjemmeside prototypen lever op til den skitserede. </a:t>
            </a:r>
          </a:p>
          <a:p>
            <a:pPr marL="0" indent="0" algn="l">
              <a:buNone/>
            </a:pP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Informationer og indsigter fra researchen</a:t>
            </a:r>
          </a:p>
          <a:p>
            <a:pPr marL="0" indent="0">
              <a:buNone/>
            </a:pPr>
            <a:br>
              <a:rPr lang="da-DK" dirty="0"/>
            </a:br>
            <a:endParaRPr lang="da-DK" dirty="0"/>
          </a:p>
        </p:txBody>
      </p:sp>
    </p:spTree>
    <p:extLst>
      <p:ext uri="{BB962C8B-B14F-4D97-AF65-F5344CB8AC3E}">
        <p14:creationId xmlns:p14="http://schemas.microsoft.com/office/powerpoint/2010/main" val="256594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B2048-6803-2B86-B733-88EDE30CBE2F}"/>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Fremtidsperspektiver?</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2ED3E40E-EF6F-6CF6-9B18-5063BC5D19F2}"/>
              </a:ext>
            </a:extLst>
          </p:cNvPr>
          <p:cNvSpPr>
            <a:spLocks noGrp="1"/>
          </p:cNvSpPr>
          <p:nvPr>
            <p:ph idx="1"/>
          </p:nvPr>
        </p:nvSpPr>
        <p:spPr/>
        <p:txBody>
          <a:bodyPr/>
          <a:lstStyle/>
          <a:p>
            <a:pPr algn="ctr"/>
            <a:r>
              <a:rPr lang="da-DK" dirty="0"/>
              <a:t>Få inkorporeret dyrets egenskaber og </a:t>
            </a:r>
            <a:r>
              <a:rPr lang="da-DK" dirty="0" err="1"/>
              <a:t>usdseende</a:t>
            </a:r>
            <a:r>
              <a:rPr lang="da-DK" dirty="0"/>
              <a:t> i selve produktet</a:t>
            </a:r>
          </a:p>
        </p:txBody>
      </p:sp>
    </p:spTree>
    <p:extLst>
      <p:ext uri="{BB962C8B-B14F-4D97-AF65-F5344CB8AC3E}">
        <p14:creationId xmlns:p14="http://schemas.microsoft.com/office/powerpoint/2010/main" val="332455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BDFAF8-366D-1A00-6B94-6E055B632E2B}"/>
              </a:ext>
            </a:extLst>
          </p:cNvPr>
          <p:cNvSpPr>
            <a:spLocks noGrp="1"/>
          </p:cNvSpPr>
          <p:nvPr>
            <p:ph type="title"/>
          </p:nvPr>
        </p:nvSpPr>
        <p:spPr/>
        <p:txBody>
          <a:bodyPr>
            <a:normAutofit/>
          </a:bodyPr>
          <a:lstStyle/>
          <a:p>
            <a:r>
              <a:rPr lang="da-DK" b="0" i="0" dirty="0">
                <a:solidFill>
                  <a:srgbClr val="333333"/>
                </a:solidFill>
                <a:effectLst/>
                <a:latin typeface="Arial" panose="020B0604020202020204" pitchFamily="34" charset="0"/>
              </a:rPr>
              <a:t>Informationer og indsigter fra researchen</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FD2F9F96-D45D-C995-753E-B96B224485A1}"/>
              </a:ext>
            </a:extLst>
          </p:cNvPr>
          <p:cNvSpPr>
            <a:spLocks noGrp="1"/>
          </p:cNvSpPr>
          <p:nvPr>
            <p:ph idx="1"/>
          </p:nvPr>
        </p:nvSpPr>
        <p:spPr/>
        <p:txBody>
          <a:bodyPr>
            <a:normAutofit/>
          </a:bodyPr>
          <a:lstStyle/>
          <a:p>
            <a:pPr marL="0" indent="0">
              <a:buNone/>
            </a:pPr>
            <a:r>
              <a:rPr lang="da-DK" b="1" dirty="0" err="1">
                <a:solidFill>
                  <a:srgbClr val="000000"/>
                </a:solidFill>
                <a:effectLst/>
                <a:latin typeface="Helvetica Neue" panose="02000503000000020004" pitchFamily="2" charset="0"/>
              </a:rPr>
              <a:t>Desk</a:t>
            </a:r>
            <a:r>
              <a:rPr lang="da-DK" b="1" dirty="0">
                <a:solidFill>
                  <a:srgbClr val="000000"/>
                </a:solidFill>
                <a:effectLst/>
                <a:latin typeface="Helvetica Neue" panose="02000503000000020004" pitchFamily="2" charset="0"/>
              </a:rPr>
              <a:t> research</a:t>
            </a:r>
            <a:endParaRPr lang="da-DK" b="1" dirty="0">
              <a:solidFill>
                <a:srgbClr val="262626"/>
              </a:solidFill>
              <a:effectLst/>
              <a:latin typeface="Helvetica" pitchFamily="2" charset="0"/>
            </a:endParaRPr>
          </a:p>
          <a:p>
            <a:pPr marL="0" indent="0">
              <a:buNone/>
            </a:pPr>
            <a:r>
              <a:rPr lang="da-DK" b="1" dirty="0">
                <a:solidFill>
                  <a:srgbClr val="262626"/>
                </a:solidFill>
                <a:effectLst/>
                <a:latin typeface="Helvetica" pitchFamily="2" charset="0"/>
              </a:rPr>
              <a:t>researchemne: t-shirt med bæredygtighed</a:t>
            </a:r>
            <a:endParaRPr lang="da-DK" dirty="0">
              <a:solidFill>
                <a:srgbClr val="262626"/>
              </a:solidFill>
              <a:effectLst/>
              <a:latin typeface="Helvetica" pitchFamily="2" charset="0"/>
            </a:endParaRPr>
          </a:p>
          <a:p>
            <a:pPr marL="0" indent="0">
              <a:buNone/>
            </a:pPr>
            <a:r>
              <a:rPr lang="da-DK" dirty="0">
                <a:solidFill>
                  <a:srgbClr val="262626"/>
                </a:solidFill>
                <a:effectLst/>
                <a:latin typeface="Helvetica" pitchFamily="2" charset="0"/>
              </a:rPr>
              <a:t>Det ekstraordinært store udvalg af størrelser garanterer den perfekte pasform til både store og små</a:t>
            </a:r>
          </a:p>
          <a:p>
            <a:pPr marL="0" indent="0">
              <a:buNone/>
            </a:pPr>
            <a:r>
              <a:rPr lang="da-DK" dirty="0">
                <a:solidFill>
                  <a:srgbClr val="262626"/>
                </a:solidFill>
                <a:effectLst/>
                <a:latin typeface="Arial" panose="020B0604020202020204" pitchFamily="34" charset="0"/>
              </a:rPr>
              <a:t>Observation</a:t>
            </a:r>
            <a:endParaRPr lang="da-DK" dirty="0">
              <a:solidFill>
                <a:srgbClr val="262626"/>
              </a:solidFill>
              <a:latin typeface="Helvetica" pitchFamily="2" charset="0"/>
            </a:endParaRPr>
          </a:p>
          <a:p>
            <a:r>
              <a:rPr lang="da-DK" b="1" dirty="0">
                <a:solidFill>
                  <a:srgbClr val="262626"/>
                </a:solidFill>
                <a:effectLst/>
                <a:latin typeface="Arial" panose="020B0604020202020204" pitchFamily="34" charset="0"/>
              </a:rPr>
              <a:t>Emne valg</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ONLINE T-SHIRT SHOPPING.</a:t>
            </a:r>
          </a:p>
          <a:p>
            <a:pPr marL="0" indent="0">
              <a:buNone/>
            </a:pPr>
            <a:r>
              <a:rPr lang="da-DK" dirty="0">
                <a:solidFill>
                  <a:srgbClr val="262626"/>
                </a:solidFill>
                <a:effectLst/>
                <a:latin typeface="Arial" panose="020B0604020202020204" pitchFamily="34" charset="0"/>
              </a:rPr>
              <a:t>Bruger tit t-shirts i bomuld</a:t>
            </a:r>
          </a:p>
          <a:p>
            <a:pPr marL="0" indent="0">
              <a:buNone/>
            </a:pPr>
            <a:r>
              <a:rPr lang="da-DK" dirty="0">
                <a:solidFill>
                  <a:srgbClr val="262626"/>
                </a:solidFill>
                <a:effectLst/>
                <a:latin typeface="Arial" panose="020B0604020202020204" pitchFamily="34" charset="0"/>
              </a:rPr>
              <a:t>Interview</a:t>
            </a:r>
          </a:p>
          <a:p>
            <a:pPr marL="0" indent="0">
              <a:buNone/>
            </a:pPr>
            <a:endParaRPr lang="da-DK" dirty="0">
              <a:solidFill>
                <a:srgbClr val="262626"/>
              </a:solidFill>
              <a:effectLst/>
              <a:latin typeface="Helvetica" pitchFamily="2" charset="0"/>
            </a:endParaRPr>
          </a:p>
          <a:p>
            <a:pPr lvl="1"/>
            <a:endParaRPr lang="da-DK" dirty="0"/>
          </a:p>
        </p:txBody>
      </p:sp>
    </p:spTree>
    <p:extLst>
      <p:ext uri="{BB962C8B-B14F-4D97-AF65-F5344CB8AC3E}">
        <p14:creationId xmlns:p14="http://schemas.microsoft.com/office/powerpoint/2010/main" val="263095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05921-740D-10ED-E1DE-3445B6131591}"/>
              </a:ext>
            </a:extLst>
          </p:cNvPr>
          <p:cNvSpPr>
            <a:spLocks noGrp="1"/>
          </p:cNvSpPr>
          <p:nvPr>
            <p:ph type="title"/>
          </p:nvPr>
        </p:nvSpPr>
        <p:spPr/>
        <p:txBody>
          <a:bodyPr/>
          <a:lstStyle/>
          <a:p>
            <a:r>
              <a:rPr lang="da-DK" dirty="0">
                <a:solidFill>
                  <a:srgbClr val="262626"/>
                </a:solidFill>
                <a:effectLst/>
                <a:latin typeface="Arial" panose="020B0604020202020204" pitchFamily="34" charset="0"/>
              </a:rPr>
              <a:t>Observation</a:t>
            </a:r>
            <a:endParaRPr lang="da-DK" dirty="0"/>
          </a:p>
        </p:txBody>
      </p:sp>
      <p:sp>
        <p:nvSpPr>
          <p:cNvPr id="3" name="Pladsholder til indhold 2">
            <a:extLst>
              <a:ext uri="{FF2B5EF4-FFF2-40B4-BE49-F238E27FC236}">
                <a16:creationId xmlns:a16="http://schemas.microsoft.com/office/drawing/2014/main" id="{77F5B3D0-4B0A-0FF9-4846-5BADFCB52CA2}"/>
              </a:ext>
            </a:extLst>
          </p:cNvPr>
          <p:cNvSpPr>
            <a:spLocks noGrp="1"/>
          </p:cNvSpPr>
          <p:nvPr>
            <p:ph idx="1"/>
          </p:nvPr>
        </p:nvSpPr>
        <p:spPr/>
        <p:txBody>
          <a:bodyPr>
            <a:normAutofit fontScale="77500" lnSpcReduction="20000"/>
          </a:bodyPr>
          <a:lstStyle/>
          <a:p>
            <a:r>
              <a:rPr lang="da-DK" b="1" dirty="0">
                <a:solidFill>
                  <a:srgbClr val="262626"/>
                </a:solidFill>
                <a:effectLst/>
                <a:latin typeface="Arial" panose="020B0604020202020204" pitchFamily="34" charset="0"/>
              </a:rPr>
              <a:t>Emne valg</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ONLINE T-SHIRT SHOPPING.</a:t>
            </a:r>
          </a:p>
          <a:p>
            <a:pPr marL="0" indent="0">
              <a:buNone/>
            </a:pPr>
            <a:endParaRPr lang="da-DK" dirty="0">
              <a:solidFill>
                <a:srgbClr val="262626"/>
              </a:solidFill>
              <a:effectLst/>
              <a:latin typeface="Arial" panose="020B0604020202020204" pitchFamily="34" charset="0"/>
            </a:endParaRPr>
          </a:p>
          <a:p>
            <a:r>
              <a:rPr lang="da-DK" dirty="0">
                <a:solidFill>
                  <a:srgbClr val="262626"/>
                </a:solidFill>
                <a:effectLst/>
                <a:latin typeface="Arial" panose="020B0604020202020204" pitchFamily="34" charset="0"/>
              </a:rPr>
              <a:t>Shopper efter t-shirt</a:t>
            </a:r>
          </a:p>
          <a:p>
            <a:r>
              <a:rPr lang="da-DK" dirty="0">
                <a:solidFill>
                  <a:srgbClr val="262626"/>
                </a:solidFill>
                <a:effectLst/>
                <a:latin typeface="Arial" panose="020B0604020202020204" pitchFamily="34" charset="0"/>
              </a:rPr>
              <a:t>En grøn</a:t>
            </a:r>
          </a:p>
          <a:p>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h&amp;m</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member</a:t>
            </a:r>
            <a:r>
              <a:rPr lang="da-DK" dirty="0">
                <a:solidFill>
                  <a:srgbClr val="262626"/>
                </a:solidFill>
                <a:effectLst/>
                <a:latin typeface="Arial" panose="020B0604020202020204" pitchFamily="34" charset="0"/>
              </a:rPr>
              <a:t> fri fragt</a:t>
            </a:r>
          </a:p>
          <a:p>
            <a:r>
              <a:rPr lang="da-DK" dirty="0">
                <a:solidFill>
                  <a:srgbClr val="262626"/>
                </a:solidFill>
                <a:effectLst/>
                <a:latin typeface="Arial" panose="020B0604020202020204" pitchFamily="34" charset="0"/>
              </a:rPr>
              <a:t>Gratis </a:t>
            </a:r>
            <a:r>
              <a:rPr lang="da-DK" dirty="0" err="1">
                <a:solidFill>
                  <a:srgbClr val="262626"/>
                </a:solidFill>
                <a:effectLst/>
                <a:latin typeface="Arial" panose="020B0604020202020204" pitchFamily="34" charset="0"/>
              </a:rPr>
              <a:t>medlemsskab</a:t>
            </a:r>
            <a:endParaRPr lang="da-DK" dirty="0">
              <a:solidFill>
                <a:srgbClr val="262626"/>
              </a:solidFill>
              <a:effectLst/>
              <a:latin typeface="Arial" panose="020B0604020202020204" pitchFamily="34" charset="0"/>
            </a:endParaRPr>
          </a:p>
          <a:p>
            <a:r>
              <a:rPr lang="da-DK" dirty="0">
                <a:solidFill>
                  <a:srgbClr val="262626"/>
                </a:solidFill>
                <a:effectLst/>
                <a:latin typeface="Arial" panose="020B0604020202020204" pitchFamily="34" charset="0"/>
              </a:rPr>
              <a:t>Kan godt lide tilbud</a:t>
            </a:r>
          </a:p>
          <a:p>
            <a:r>
              <a:rPr lang="da-DK" dirty="0">
                <a:solidFill>
                  <a:srgbClr val="262626"/>
                </a:solidFill>
                <a:effectLst/>
                <a:latin typeface="Arial" panose="020B0604020202020204" pitchFamily="34" charset="0"/>
              </a:rPr>
              <a:t>Søger efter dametøj</a:t>
            </a:r>
          </a:p>
          <a:p>
            <a:r>
              <a:rPr lang="da-DK" dirty="0">
                <a:solidFill>
                  <a:srgbClr val="262626"/>
                </a:solidFill>
                <a:effectLst/>
                <a:latin typeface="Arial" panose="020B0604020202020204" pitchFamily="34" charset="0"/>
              </a:rPr>
              <a:t>Foretrækker fysisk butik</a:t>
            </a:r>
          </a:p>
          <a:p>
            <a:r>
              <a:rPr lang="da-DK" dirty="0">
                <a:solidFill>
                  <a:srgbClr val="262626"/>
                </a:solidFill>
                <a:effectLst/>
                <a:latin typeface="Arial" panose="020B0604020202020204" pitchFamily="34" charset="0"/>
              </a:rPr>
              <a:t>Er til lange ærmer</a:t>
            </a:r>
          </a:p>
          <a:p>
            <a:r>
              <a:rPr lang="da-DK" dirty="0">
                <a:solidFill>
                  <a:srgbClr val="262626"/>
                </a:solidFill>
                <a:effectLst/>
                <a:latin typeface="Arial" panose="020B0604020202020204" pitchFamily="34" charset="0"/>
              </a:rPr>
              <a:t>Bruger tit t-shirts i bomuld</a:t>
            </a:r>
          </a:p>
          <a:p>
            <a:pPr lvl="2"/>
            <a:endParaRPr lang="da-DK" dirty="0">
              <a:solidFill>
                <a:srgbClr val="262626"/>
              </a:solidFill>
              <a:effectLst/>
              <a:latin typeface="Arial" panose="020B0604020202020204" pitchFamily="34" charset="0"/>
            </a:endParaRPr>
          </a:p>
        </p:txBody>
      </p:sp>
    </p:spTree>
    <p:extLst>
      <p:ext uri="{BB962C8B-B14F-4D97-AF65-F5344CB8AC3E}">
        <p14:creationId xmlns:p14="http://schemas.microsoft.com/office/powerpoint/2010/main" val="60727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04619F-D66C-4C80-CE1D-E6F230862D27}"/>
              </a:ext>
            </a:extLst>
          </p:cNvPr>
          <p:cNvSpPr>
            <a:spLocks noGrp="1"/>
          </p:cNvSpPr>
          <p:nvPr>
            <p:ph type="title"/>
          </p:nvPr>
        </p:nvSpPr>
        <p:spPr/>
        <p:txBody>
          <a:bodyPr/>
          <a:lstStyle/>
          <a:p>
            <a:r>
              <a:rPr lang="da-DK" dirty="0">
                <a:solidFill>
                  <a:srgbClr val="262626"/>
                </a:solidFill>
                <a:effectLst/>
                <a:latin typeface="Arial" panose="020B0604020202020204" pitchFamily="34" charset="0"/>
              </a:rPr>
              <a:t>Interview</a:t>
            </a:r>
            <a:br>
              <a:rPr lang="da-DK" dirty="0">
                <a:solidFill>
                  <a:srgbClr val="262626"/>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9B3B6F1E-4461-39C1-E38F-2B17D83068EB}"/>
              </a:ext>
            </a:extLst>
          </p:cNvPr>
          <p:cNvSpPr>
            <a:spLocks noGrp="1"/>
          </p:cNvSpPr>
          <p:nvPr>
            <p:ph idx="1"/>
          </p:nvPr>
        </p:nvSpPr>
        <p:spPr/>
        <p:txBody>
          <a:bodyPr>
            <a:normAutofit fontScale="92500" lnSpcReduction="20000"/>
          </a:bodyPr>
          <a:lstStyle/>
          <a:p>
            <a:r>
              <a:rPr lang="da-DK" b="1" dirty="0">
                <a:solidFill>
                  <a:srgbClr val="262626"/>
                </a:solidFill>
                <a:effectLst/>
                <a:latin typeface="Helvetica" pitchFamily="2" charset="0"/>
              </a:rPr>
              <a:t>interviewguide</a:t>
            </a:r>
            <a:endParaRPr lang="da-DK" dirty="0">
              <a:solidFill>
                <a:srgbClr val="262626"/>
              </a:solidFill>
              <a:effectLst/>
              <a:latin typeface="Helvetica" pitchFamily="2" charset="0"/>
            </a:endParaRPr>
          </a:p>
          <a:p>
            <a:r>
              <a:rPr lang="da-DK" dirty="0">
                <a:solidFill>
                  <a:srgbClr val="262626"/>
                </a:solidFill>
                <a:effectLst/>
                <a:latin typeface="Helvetica" pitchFamily="2" charset="0"/>
              </a:rPr>
              <a:t>Hvilke mærke bruger personen</a:t>
            </a:r>
          </a:p>
          <a:p>
            <a:r>
              <a:rPr lang="da-DK" dirty="0">
                <a:solidFill>
                  <a:srgbClr val="262626"/>
                </a:solidFill>
                <a:effectLst/>
                <a:latin typeface="Helvetica" pitchFamily="2" charset="0"/>
              </a:rPr>
              <a:t>Hvor shopper personen mest</a:t>
            </a:r>
          </a:p>
          <a:p>
            <a:r>
              <a:rPr lang="da-DK" dirty="0">
                <a:solidFill>
                  <a:srgbClr val="262626"/>
                </a:solidFill>
                <a:effectLst/>
                <a:latin typeface="Helvetica" pitchFamily="2" charset="0"/>
              </a:rPr>
              <a:t>Har personen et favorit tøj mærke</a:t>
            </a:r>
          </a:p>
          <a:p>
            <a:r>
              <a:rPr lang="da-DK" dirty="0">
                <a:solidFill>
                  <a:srgbClr val="262626"/>
                </a:solidFill>
                <a:effectLst/>
                <a:latin typeface="Helvetica" pitchFamily="2" charset="0"/>
              </a:rPr>
              <a:t>Shopper du efter moden</a:t>
            </a:r>
          </a:p>
          <a:p>
            <a:r>
              <a:rPr lang="da-DK" dirty="0">
                <a:solidFill>
                  <a:srgbClr val="262626"/>
                </a:solidFill>
                <a:effectLst/>
                <a:latin typeface="Helvetica" pitchFamily="2" charset="0"/>
              </a:rPr>
              <a:t>Køber du kun være på tilbud</a:t>
            </a:r>
          </a:p>
          <a:p>
            <a:br>
              <a:rPr lang="da-DK" dirty="0">
                <a:solidFill>
                  <a:srgbClr val="262626"/>
                </a:solidFill>
                <a:effectLst/>
                <a:latin typeface="Helvetica" pitchFamily="2" charset="0"/>
              </a:rPr>
            </a:br>
            <a:r>
              <a:rPr lang="da-DK" dirty="0">
                <a:solidFill>
                  <a:srgbClr val="262626"/>
                </a:solidFill>
                <a:effectLst/>
                <a:latin typeface="Arial" panose="020B0604020202020204" pitchFamily="34" charset="0"/>
              </a:rPr>
              <a:t>Indsigt </a:t>
            </a:r>
          </a:p>
          <a:p>
            <a:r>
              <a:rPr lang="da-DK" dirty="0">
                <a:solidFill>
                  <a:srgbClr val="262626"/>
                </a:solidFill>
                <a:effectLst/>
                <a:latin typeface="Arial" panose="020B0604020202020204" pitchFamily="34" charset="0"/>
              </a:rPr>
              <a:t>Hun er mål bevidst</a:t>
            </a:r>
          </a:p>
          <a:p>
            <a:r>
              <a:rPr lang="da-DK" dirty="0">
                <a:solidFill>
                  <a:srgbClr val="262626"/>
                </a:solidFill>
                <a:effectLst/>
                <a:latin typeface="Arial" panose="020B0604020202020204" pitchFamily="34" charset="0"/>
              </a:rPr>
              <a:t>Indsigt </a:t>
            </a:r>
          </a:p>
          <a:p>
            <a:r>
              <a:rPr lang="da-DK" dirty="0">
                <a:solidFill>
                  <a:srgbClr val="262626"/>
                </a:solidFill>
                <a:effectLst/>
                <a:latin typeface="Arial" panose="020B0604020202020204" pitchFamily="34" charset="0"/>
              </a:rPr>
              <a:t>Hun har </a:t>
            </a:r>
            <a:r>
              <a:rPr lang="da-DK" dirty="0" err="1">
                <a:solidFill>
                  <a:srgbClr val="262626"/>
                </a:solidFill>
                <a:effectLst/>
                <a:latin typeface="Arial" panose="020B0604020202020204" pitchFamily="34" charset="0"/>
              </a:rPr>
              <a:t>h&amp;m</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medlemsskab</a:t>
            </a:r>
            <a:endParaRPr lang="da-DK" dirty="0">
              <a:solidFill>
                <a:srgbClr val="262626"/>
              </a:solidFill>
              <a:effectLst/>
              <a:latin typeface="Arial" panose="020B0604020202020204" pitchFamily="34" charset="0"/>
            </a:endParaRPr>
          </a:p>
          <a:p>
            <a:endParaRPr lang="da-DK" dirty="0">
              <a:solidFill>
                <a:srgbClr val="262626"/>
              </a:solidFill>
              <a:effectLst/>
              <a:latin typeface="Helvetica" pitchFamily="2" charset="0"/>
            </a:endParaRPr>
          </a:p>
          <a:p>
            <a:pPr marL="0" indent="0">
              <a:buNone/>
            </a:pPr>
            <a:endParaRPr lang="da-DK" dirty="0"/>
          </a:p>
        </p:txBody>
      </p:sp>
    </p:spTree>
    <p:extLst>
      <p:ext uri="{BB962C8B-B14F-4D97-AF65-F5344CB8AC3E}">
        <p14:creationId xmlns:p14="http://schemas.microsoft.com/office/powerpoint/2010/main" val="343742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109F6-3143-E2CB-A10C-B728D53D703E}"/>
              </a:ext>
            </a:extLst>
          </p:cNvPr>
          <p:cNvSpPr>
            <a:spLocks noGrp="1"/>
          </p:cNvSpPr>
          <p:nvPr>
            <p:ph type="title"/>
          </p:nvPr>
        </p:nvSpPr>
        <p:spPr/>
        <p:txBody>
          <a:bodyPr/>
          <a:lstStyle/>
          <a:p>
            <a:r>
              <a:rPr lang="da-DK" dirty="0" err="1">
                <a:solidFill>
                  <a:srgbClr val="262626"/>
                </a:solidFill>
                <a:effectLst/>
                <a:latin typeface="Arial" panose="020B0604020202020204" pitchFamily="34" charset="0"/>
              </a:rPr>
              <a:t>Survey</a:t>
            </a:r>
            <a:br>
              <a:rPr lang="da-DK" dirty="0">
                <a:solidFill>
                  <a:srgbClr val="262626"/>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373FF32F-CA07-DD85-DED7-C751D99686DD}"/>
              </a:ext>
            </a:extLst>
          </p:cNvPr>
          <p:cNvSpPr>
            <a:spLocks noGrp="1"/>
          </p:cNvSpPr>
          <p:nvPr>
            <p:ph idx="1"/>
          </p:nvPr>
        </p:nvSpPr>
        <p:spPr/>
        <p:txBody>
          <a:bodyPr/>
          <a:lstStyle/>
          <a:p>
            <a:r>
              <a:rPr lang="da-DK" dirty="0">
                <a:solidFill>
                  <a:srgbClr val="262626"/>
                </a:solidFill>
                <a:effectLst/>
                <a:latin typeface="Arial" panose="020B0604020202020204" pitchFamily="34" charset="0"/>
              </a:rPr>
              <a:t>Det er en måde at få samlet en masse information på på engang</a:t>
            </a:r>
          </a:p>
          <a:p>
            <a:endParaRPr lang="da-DK" dirty="0"/>
          </a:p>
        </p:txBody>
      </p:sp>
    </p:spTree>
    <p:extLst>
      <p:ext uri="{BB962C8B-B14F-4D97-AF65-F5344CB8AC3E}">
        <p14:creationId xmlns:p14="http://schemas.microsoft.com/office/powerpoint/2010/main" val="141845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E543F-9A5E-34EF-7176-968FA662872B}"/>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Informationer og indsigter fra researchen</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AFF62D5F-635F-FDF5-6DAB-46F84D9B5BFA}"/>
              </a:ext>
            </a:extLst>
          </p:cNvPr>
          <p:cNvSpPr>
            <a:spLocks noGrp="1"/>
          </p:cNvSpPr>
          <p:nvPr>
            <p:ph idx="1"/>
          </p:nvPr>
        </p:nvSpPr>
        <p:spPr/>
        <p:txBody>
          <a:bodyPr/>
          <a:lstStyle/>
          <a:p>
            <a:r>
              <a:rPr lang="da-DK" dirty="0">
                <a:hlinkClick r:id="rId2"/>
              </a:rPr>
              <a:t>https://www.colourbox.com/image/watercolor-texture-image-7429457</a:t>
            </a:r>
            <a:endParaRPr lang="da-DK" dirty="0"/>
          </a:p>
          <a:p>
            <a:r>
              <a:rPr lang="da-DK" dirty="0">
                <a:hlinkClick r:id="rId3"/>
              </a:rPr>
              <a:t>https://www.adidas.dk/adicolor-heritage-now-vintage-cali-t-shirt/IB3423.html</a:t>
            </a:r>
            <a:endParaRPr lang="da-DK" dirty="0"/>
          </a:p>
          <a:p>
            <a:r>
              <a:rPr lang="da-DK" dirty="0">
                <a:hlinkClick r:id="rId4"/>
              </a:rPr>
              <a:t>https://www2.hm.com/da_dk/productpage.1094247001.html</a:t>
            </a:r>
            <a:endParaRPr lang="da-DK" dirty="0"/>
          </a:p>
          <a:p>
            <a:r>
              <a:rPr lang="da-DK" dirty="0">
                <a:hlinkClick r:id="rId5"/>
              </a:rPr>
              <a:t>https://www.uniqlo.com/dk/en/home</a:t>
            </a:r>
            <a:endParaRPr lang="da-DK" dirty="0"/>
          </a:p>
          <a:p>
            <a:r>
              <a:rPr lang="da-DK" dirty="0">
                <a:hlinkClick r:id="rId6"/>
              </a:rPr>
              <a:t>https://www.arket.com/en_dkk/men/sale.html</a:t>
            </a:r>
            <a:endParaRPr lang="da-DK" dirty="0"/>
          </a:p>
          <a:p>
            <a:r>
              <a:rPr lang="da-DK" dirty="0" err="1"/>
              <a:t>https</a:t>
            </a:r>
            <a:r>
              <a:rPr lang="da-DK" dirty="0"/>
              <a:t>://</a:t>
            </a:r>
            <a:r>
              <a:rPr lang="da-DK" dirty="0" err="1"/>
              <a:t>teebyslater.dk</a:t>
            </a:r>
            <a:r>
              <a:rPr lang="da-DK" dirty="0"/>
              <a:t>/blogs/nyheder/hvad-</a:t>
            </a:r>
            <a:r>
              <a:rPr lang="da-DK" dirty="0" err="1"/>
              <a:t>gor</a:t>
            </a:r>
            <a:r>
              <a:rPr lang="da-DK" dirty="0"/>
              <a:t>-en-kvalitets-t-shirt-god</a:t>
            </a:r>
          </a:p>
        </p:txBody>
      </p:sp>
    </p:spTree>
    <p:extLst>
      <p:ext uri="{BB962C8B-B14F-4D97-AF65-F5344CB8AC3E}">
        <p14:creationId xmlns:p14="http://schemas.microsoft.com/office/powerpoint/2010/main" val="408913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5AC2F-6786-A6AF-9B1F-5802FABC6061}"/>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3D7CDEE0-D206-F27F-03CE-8D7F98416F8F}"/>
              </a:ext>
            </a:extLst>
          </p:cNvPr>
          <p:cNvSpPr>
            <a:spLocks noGrp="1"/>
          </p:cNvSpPr>
          <p:nvPr>
            <p:ph idx="1"/>
          </p:nvPr>
        </p:nvSpPr>
        <p:spPr/>
        <p:txBody>
          <a:bodyPr>
            <a:normAutofit fontScale="92500" lnSpcReduction="20000"/>
          </a:bodyPr>
          <a:lstStyle/>
          <a:p>
            <a:pPr algn="l"/>
            <a:r>
              <a:rPr lang="da-DK" b="1" i="0" dirty="0">
                <a:solidFill>
                  <a:srgbClr val="333333"/>
                </a:solidFill>
                <a:effectLst/>
                <a:latin typeface="Arial" panose="020B0604020202020204" pitchFamily="34" charset="0"/>
              </a:rPr>
              <a:t>UX/UI-design – krop:</a:t>
            </a:r>
            <a:r>
              <a:rPr lang="da-DK" b="0" i="0" dirty="0">
                <a:solidFill>
                  <a:srgbClr val="333333"/>
                </a:solidFill>
                <a:effectLst/>
                <a:latin typeface="Arial" panose="020B0604020202020204" pitchFamily="34" charset="0"/>
              </a:rPr>
              <a:t> løsning - ide (koncept og kreativ idé) og XD-prototype</a:t>
            </a:r>
            <a:endParaRPr lang="da-DK" b="0" i="0" dirty="0">
              <a:solidFill>
                <a:srgbClr val="333333"/>
              </a:solidFill>
              <a:effectLst/>
              <a:latin typeface="Open Sans" panose="020B0606030504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Webshop og produkter</a:t>
            </a:r>
          </a:p>
          <a:p>
            <a:pPr algn="l">
              <a:buFont typeface="Arial" panose="020B0604020202020204" pitchFamily="34" charset="0"/>
              <a:buChar char="•"/>
            </a:pPr>
            <a:r>
              <a:rPr lang="da-DK" b="0" i="0" dirty="0">
                <a:solidFill>
                  <a:srgbClr val="333333"/>
                </a:solidFill>
                <a:effectLst/>
                <a:latin typeface="Arial" panose="020B0604020202020204" pitchFamily="34" charset="0"/>
              </a:rPr>
              <a:t>Målgruppe</a:t>
            </a:r>
          </a:p>
          <a:p>
            <a:pPr algn="l">
              <a:buFont typeface="Arial" panose="020B0604020202020204" pitchFamily="34" charset="0"/>
              <a:buChar char="•"/>
            </a:pPr>
            <a:r>
              <a:rPr lang="da-DK" b="0" i="0" dirty="0">
                <a:solidFill>
                  <a:srgbClr val="333333"/>
                </a:solidFill>
                <a:effectLst/>
                <a:latin typeface="Arial" panose="020B0604020202020204" pitchFamily="34" charset="0"/>
              </a:rPr>
              <a:t>USP/ salgsargument</a:t>
            </a:r>
          </a:p>
          <a:p>
            <a:pPr algn="l">
              <a:buFont typeface="Arial" panose="020B0604020202020204" pitchFamily="34" charset="0"/>
              <a:buChar char="•"/>
            </a:pPr>
            <a:r>
              <a:rPr lang="da-DK" b="0" i="0" dirty="0">
                <a:solidFill>
                  <a:srgbClr val="333333"/>
                </a:solidFill>
                <a:effectLst/>
                <a:latin typeface="Arial" panose="020B0604020202020204" pitchFamily="34" charset="0"/>
              </a:rPr>
              <a:t>Produktegenskaber og fordele for kunder</a:t>
            </a:r>
          </a:p>
          <a:p>
            <a:pPr algn="l">
              <a:buFont typeface="Arial" panose="020B0604020202020204" pitchFamily="34" charset="0"/>
              <a:buChar char="•"/>
            </a:pPr>
            <a:r>
              <a:rPr lang="da-DK" b="0" i="0" dirty="0">
                <a:solidFill>
                  <a:srgbClr val="333333"/>
                </a:solidFill>
                <a:effectLst/>
                <a:latin typeface="Arial" panose="020B0604020202020204" pitchFamily="34" charset="0"/>
              </a:rPr>
              <a:t>Designproces: skitse, </a:t>
            </a:r>
            <a:r>
              <a:rPr lang="da-DK" b="0" i="0" dirty="0" err="1">
                <a:solidFill>
                  <a:srgbClr val="333333"/>
                </a:solidFill>
                <a:effectLst/>
                <a:latin typeface="Arial" panose="020B0604020202020204" pitchFamily="34" charset="0"/>
              </a:rPr>
              <a:t>moodboard</a:t>
            </a:r>
            <a:r>
              <a:rPr lang="da-DK" b="0" i="0" dirty="0">
                <a:solidFill>
                  <a:srgbClr val="333333"/>
                </a:solidFill>
                <a:effectLst/>
                <a:latin typeface="Arial" panose="020B0604020202020204" pitchFamily="34" charset="0"/>
              </a:rPr>
              <a:t>, stile </a:t>
            </a:r>
            <a:r>
              <a:rPr lang="da-DK" b="0" i="0" dirty="0" err="1">
                <a:solidFill>
                  <a:srgbClr val="333333"/>
                </a:solidFill>
                <a:effectLst/>
                <a:latin typeface="Arial" panose="020B0604020202020204" pitchFamily="34" charset="0"/>
              </a:rPr>
              <a:t>tile</a:t>
            </a: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Gennemgang af XD-prototypen</a:t>
            </a:r>
          </a:p>
          <a:p>
            <a:pPr algn="l">
              <a:buFont typeface="Arial" panose="020B0604020202020204" pitchFamily="34" charset="0"/>
              <a:buChar char="•"/>
            </a:pPr>
            <a:r>
              <a:rPr lang="da-DK" b="0" i="0" dirty="0">
                <a:solidFill>
                  <a:srgbClr val="333333"/>
                </a:solidFill>
                <a:effectLst/>
                <a:latin typeface="Arial" panose="020B0604020202020204" pitchFamily="34" charset="0"/>
              </a:rPr>
              <a:t>Uddybning af visuelt indhold og </a:t>
            </a:r>
            <a:r>
              <a:rPr lang="da-DK" b="0" i="0" dirty="0" err="1">
                <a:solidFill>
                  <a:srgbClr val="333333"/>
                </a:solidFill>
                <a:effectLst/>
                <a:latin typeface="Arial" panose="020B0604020202020204" pitchFamily="34" charset="0"/>
              </a:rPr>
              <a:t>copy</a:t>
            </a:r>
            <a:endParaRPr lang="da-DK" b="0" i="0" dirty="0">
              <a:solidFill>
                <a:srgbClr val="333333"/>
              </a:solidFill>
              <a:effectLst/>
              <a:latin typeface="Arial" panose="020B0604020202020204" pitchFamily="34" charset="0"/>
            </a:endParaRPr>
          </a:p>
          <a:p>
            <a:br>
              <a:rPr lang="da-DK" dirty="0"/>
            </a:br>
            <a:endParaRPr lang="da-DK" dirty="0"/>
          </a:p>
        </p:txBody>
      </p:sp>
    </p:spTree>
    <p:extLst>
      <p:ext uri="{BB962C8B-B14F-4D97-AF65-F5344CB8AC3E}">
        <p14:creationId xmlns:p14="http://schemas.microsoft.com/office/powerpoint/2010/main" val="20962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AF319E-D338-157C-9ABD-5548071DE7F1}"/>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Webshop og produkter</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978ADE87-3ECE-8212-A548-EC38017B6ACB}"/>
              </a:ext>
            </a:extLst>
          </p:cNvPr>
          <p:cNvSpPr>
            <a:spLocks noGrp="1"/>
          </p:cNvSpPr>
          <p:nvPr>
            <p:ph idx="1"/>
          </p:nvPr>
        </p:nvSpPr>
        <p:spPr>
          <a:xfrm>
            <a:off x="1060622" y="1837982"/>
            <a:ext cx="10515600" cy="4351338"/>
          </a:xfrm>
        </p:spPr>
        <p:txBody>
          <a:bodyPr/>
          <a:lstStyle/>
          <a:p>
            <a:r>
              <a:rPr lang="da-DK" b="1" dirty="0">
                <a:solidFill>
                  <a:srgbClr val="000000"/>
                </a:solidFill>
                <a:effectLst/>
                <a:latin typeface="Helvetica Neue" panose="02000503000000020004" pitchFamily="2" charset="0"/>
              </a:rPr>
              <a:t>webshoppen</a:t>
            </a:r>
            <a:endParaRPr lang="da-DK" dirty="0">
              <a:solidFill>
                <a:srgbClr val="000000"/>
              </a:solidFill>
              <a:effectLst/>
              <a:latin typeface="Helvetica Neue" panose="02000503000000020004" pitchFamily="2" charset="0"/>
            </a:endParaRPr>
          </a:p>
          <a:p>
            <a:pPr algn="ctr"/>
            <a:r>
              <a:rPr lang="da-DK" dirty="0">
                <a:solidFill>
                  <a:srgbClr val="000000"/>
                </a:solidFill>
                <a:effectLst/>
                <a:latin typeface="Helvetica Neue" panose="02000503000000020004" pitchFamily="2" charset="0"/>
              </a:rPr>
              <a:t>Afsender er en gruppe der vil sælge genbrugs t-shirts man kan sende ind </a:t>
            </a:r>
          </a:p>
          <a:p>
            <a:r>
              <a:rPr lang="da-DK" dirty="0">
                <a:solidFill>
                  <a:srgbClr val="000000"/>
                </a:solidFill>
                <a:effectLst/>
                <a:latin typeface="Helvetica Neue" panose="02000503000000020004" pitchFamily="2" charset="0"/>
              </a:rPr>
              <a:t>Det er for at støtte, pengemæssigt et dyr der hedder </a:t>
            </a:r>
            <a:r>
              <a:rPr lang="da-DK" dirty="0" err="1">
                <a:solidFill>
                  <a:srgbClr val="000000"/>
                </a:solidFill>
                <a:effectLst/>
                <a:latin typeface="Helvetica Neue" panose="02000503000000020004" pitchFamily="2" charset="0"/>
              </a:rPr>
              <a:t>axolotl</a:t>
            </a:r>
            <a:r>
              <a:rPr lang="da-DK" dirty="0">
                <a:solidFill>
                  <a:srgbClr val="000000"/>
                </a:solidFill>
                <a:effectLst/>
                <a:latin typeface="Helvetica Neue" panose="02000503000000020004" pitchFamily="2" charset="0"/>
              </a:rPr>
              <a:t>.</a:t>
            </a:r>
          </a:p>
          <a:p>
            <a:endParaRPr lang="da-DK" dirty="0">
              <a:solidFill>
                <a:srgbClr val="000000"/>
              </a:solidFill>
              <a:latin typeface="Helvetica Neue" panose="02000503000000020004" pitchFamily="2" charset="0"/>
            </a:endParaRPr>
          </a:p>
          <a:p>
            <a:r>
              <a:rPr lang="da-DK" b="1" dirty="0">
                <a:solidFill>
                  <a:srgbClr val="000000"/>
                </a:solidFill>
                <a:effectLst/>
                <a:latin typeface="Helvetica Neue" panose="02000503000000020004" pitchFamily="2" charset="0"/>
              </a:rPr>
              <a:t>Produkter</a:t>
            </a:r>
            <a:endParaRPr lang="da-DK" dirty="0">
              <a:solidFill>
                <a:srgbClr val="000000"/>
              </a:solidFill>
              <a:effectLst/>
              <a:latin typeface="Helvetica Neue" panose="02000503000000020004" pitchFamily="2" charset="0"/>
            </a:endParaRPr>
          </a:p>
          <a:p>
            <a:r>
              <a:rPr lang="da-DK" dirty="0">
                <a:solidFill>
                  <a:srgbClr val="000000"/>
                </a:solidFill>
                <a:effectLst/>
                <a:latin typeface="Helvetica Neue" panose="02000503000000020004" pitchFamily="2" charset="0"/>
              </a:rPr>
              <a:t>T-shirts</a:t>
            </a:r>
          </a:p>
          <a:p>
            <a:r>
              <a:rPr lang="da-DK" dirty="0">
                <a:solidFill>
                  <a:srgbClr val="000000"/>
                </a:solidFill>
                <a:latin typeface="Helvetica Neue" panose="02000503000000020004" pitchFamily="2" charset="0"/>
              </a:rPr>
              <a:t>Cowboy bukser</a:t>
            </a:r>
            <a:endParaRPr lang="da-DK" dirty="0">
              <a:solidFill>
                <a:srgbClr val="000000"/>
              </a:solidFill>
              <a:effectLst/>
              <a:latin typeface="Helvetica Neue" panose="02000503000000020004" pitchFamily="2" charset="0"/>
            </a:endParaRPr>
          </a:p>
          <a:p>
            <a:endParaRPr lang="da-DK" dirty="0">
              <a:solidFill>
                <a:srgbClr val="000000"/>
              </a:solidFill>
              <a:effectLst/>
              <a:latin typeface="Helvetica Neue" panose="02000503000000020004" pitchFamily="2" charset="0"/>
            </a:endParaRPr>
          </a:p>
          <a:p>
            <a:endParaRPr lang="da-DK" dirty="0"/>
          </a:p>
        </p:txBody>
      </p:sp>
    </p:spTree>
    <p:extLst>
      <p:ext uri="{BB962C8B-B14F-4D97-AF65-F5344CB8AC3E}">
        <p14:creationId xmlns:p14="http://schemas.microsoft.com/office/powerpoint/2010/main" val="40945687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731</Words>
  <Application>Microsoft Macintosh PowerPoint</Application>
  <PresentationFormat>Widescreen</PresentationFormat>
  <Paragraphs>145</Paragraphs>
  <Slides>20</Slides>
  <Notes>0</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20</vt:i4>
      </vt:variant>
    </vt:vector>
  </HeadingPairs>
  <TitlesOfParts>
    <vt:vector size="27" baseType="lpstr">
      <vt:lpstr>Arial</vt:lpstr>
      <vt:lpstr>Calibri</vt:lpstr>
      <vt:lpstr>Calibri Light</vt:lpstr>
      <vt:lpstr>Helvetica</vt:lpstr>
      <vt:lpstr>Helvetica Neue</vt:lpstr>
      <vt:lpstr>Open Sans</vt:lpstr>
      <vt:lpstr>Office-tema</vt:lpstr>
      <vt:lpstr>Forside</vt:lpstr>
      <vt:lpstr>UX-research – hoved: </vt:lpstr>
      <vt:lpstr>Informationer og indsigter fra researchen </vt:lpstr>
      <vt:lpstr>Observation</vt:lpstr>
      <vt:lpstr>Interview </vt:lpstr>
      <vt:lpstr>Survey </vt:lpstr>
      <vt:lpstr>Informationer og indsigter fra researchen </vt:lpstr>
      <vt:lpstr>PowerPoint-præsentation</vt:lpstr>
      <vt:lpstr>Webshop og produkter </vt:lpstr>
      <vt:lpstr>Målgruppe</vt:lpstr>
      <vt:lpstr>USP/ salgsargument </vt:lpstr>
      <vt:lpstr>Produktegenskaber og fordele for kunder </vt:lpstr>
      <vt:lpstr>PowerPoint-præsentation</vt:lpstr>
      <vt:lpstr>PowerPoint-præsentation</vt:lpstr>
      <vt:lpstr>PowerPoint-præsentation</vt:lpstr>
      <vt:lpstr>Uddybning af visuelt indhold og copy </vt:lpstr>
      <vt:lpstr>PowerPoint-præsentation</vt:lpstr>
      <vt:lpstr>Test (refleksion over tænke-højt-test) </vt:lpstr>
      <vt:lpstr>Test (refleksion over tænke-højt-test) </vt:lpstr>
      <vt:lpstr>Fremtidsperspektiver?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Christian Cato Malle Wolff</dc:creator>
  <cp:lastModifiedBy>Christian Cato Malle Wolff</cp:lastModifiedBy>
  <cp:revision>7</cp:revision>
  <dcterms:created xsi:type="dcterms:W3CDTF">2022-10-12T11:35:37Z</dcterms:created>
  <dcterms:modified xsi:type="dcterms:W3CDTF">2022-10-13T02:50:59Z</dcterms:modified>
</cp:coreProperties>
</file>