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41513ddcc9_1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41513ddcc9_1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403f985ad5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403f985ad5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403f985ad5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403f985ad5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413eec85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413eec85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413eec858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413eec858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413eec858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413eec858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03f985ad5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03f985ad5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403f985ad5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403f985ad5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403f985ad5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403f985ad5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413eec858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413eec858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403f985ad5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403f985ad5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403f985ad5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403f985ad5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403f985ad5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403f985ad5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41513ddc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41513ddc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1" type="subTitle"/>
          </p:nvPr>
        </p:nvSpPr>
        <p:spPr>
          <a:xfrm>
            <a:off x="824000" y="3422375"/>
            <a:ext cx="4365900" cy="12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540">
                <a:solidFill>
                  <a:srgbClr val="000000"/>
                </a:solidFill>
              </a:rPr>
              <a:t>Created by: </a:t>
            </a:r>
            <a:r>
              <a:rPr b="1" lang="en" sz="1540"/>
              <a:t> </a:t>
            </a:r>
            <a:endParaRPr b="1" sz="15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5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40"/>
              <a:t>Ndiaye, Bachir</a:t>
            </a:r>
            <a:endParaRPr sz="15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40"/>
              <a:t>Lester, Shantal</a:t>
            </a:r>
            <a:endParaRPr sz="15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540"/>
              <a:t>Sierra Perez, Christian</a:t>
            </a:r>
            <a:endParaRPr sz="15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540"/>
          </a:p>
        </p:txBody>
      </p:sp>
      <p:pic>
        <p:nvPicPr>
          <p:cNvPr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200" y="485350"/>
            <a:ext cx="2648625" cy="20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22"/>
          <p:cNvGrpSpPr/>
          <p:nvPr/>
        </p:nvGrpSpPr>
        <p:grpSpPr>
          <a:xfrm>
            <a:off x="5600678" y="269026"/>
            <a:ext cx="3028352" cy="4757865"/>
            <a:chOff x="5872979" y="232313"/>
            <a:chExt cx="3305700" cy="4605425"/>
          </a:xfrm>
        </p:grpSpPr>
        <p:sp>
          <p:nvSpPr>
            <p:cNvPr id="343" name="Google Shape;343;p22"/>
            <p:cNvSpPr/>
            <p:nvPr/>
          </p:nvSpPr>
          <p:spPr>
            <a:xfrm>
              <a:off x="5872979" y="232313"/>
              <a:ext cx="3305700" cy="6441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Communication Management</a:t>
              </a:r>
              <a:endPara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4" name="Google Shape;344;p22"/>
            <p:cNvSpPr txBox="1"/>
            <p:nvPr/>
          </p:nvSpPr>
          <p:spPr>
            <a:xfrm>
              <a:off x="6199663" y="1005838"/>
              <a:ext cx="2533500" cy="38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eorgia"/>
                  <a:ea typeface="Georgia"/>
                  <a:cs typeface="Georgia"/>
                  <a:sym typeface="Georgia"/>
                </a:rPr>
                <a:t>Ensure that project material is generated, collected, stored, and disposed of promptly and suitably.</a:t>
              </a:r>
              <a:endParaRPr b="1"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45" name="Google Shape;345;p22"/>
          <p:cNvGrpSpPr/>
          <p:nvPr/>
        </p:nvGrpSpPr>
        <p:grpSpPr>
          <a:xfrm>
            <a:off x="391325" y="269166"/>
            <a:ext cx="2941799" cy="4573508"/>
            <a:chOff x="-68634" y="1189984"/>
            <a:chExt cx="3546900" cy="4370707"/>
          </a:xfrm>
        </p:grpSpPr>
        <p:sp>
          <p:nvSpPr>
            <p:cNvPr id="346" name="Google Shape;346;p22"/>
            <p:cNvSpPr/>
            <p:nvPr/>
          </p:nvSpPr>
          <p:spPr>
            <a:xfrm>
              <a:off x="-68634" y="1189984"/>
              <a:ext cx="3546900" cy="5862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Risk </a:t>
              </a:r>
              <a:r>
                <a:rPr b="1" lang="en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Management</a:t>
              </a:r>
              <a:endParaRPr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7" name="Google Shape;347;p22"/>
            <p:cNvSpPr txBox="1"/>
            <p:nvPr/>
          </p:nvSpPr>
          <p:spPr>
            <a:xfrm>
              <a:off x="172112" y="1902192"/>
              <a:ext cx="2885100" cy="365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eorgia"/>
                  <a:ea typeface="Georgia"/>
                  <a:cs typeface="Georgia"/>
                  <a:sym typeface="Georgia"/>
                </a:rPr>
                <a:t>the </a:t>
              </a:r>
              <a:r>
                <a:rPr b="1" lang="en">
                  <a:latin typeface="Georgia"/>
                  <a:ea typeface="Georgia"/>
                  <a:cs typeface="Georgia"/>
                  <a:sym typeface="Georgia"/>
                </a:rPr>
                <a:t>ongoing process of identifying, analyzing, evaluating, and treating loss exposures, as well as monitoring risk control and financial resources to limit the negative consequences of loss.</a:t>
              </a:r>
              <a:endParaRPr b="1"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48" name="Google Shape;348;p22"/>
          <p:cNvGrpSpPr/>
          <p:nvPr/>
        </p:nvGrpSpPr>
        <p:grpSpPr>
          <a:xfrm>
            <a:off x="2950000" y="269175"/>
            <a:ext cx="3028352" cy="4641598"/>
            <a:chOff x="3223100" y="772718"/>
            <a:chExt cx="3305700" cy="3647335"/>
          </a:xfrm>
        </p:grpSpPr>
        <p:sp>
          <p:nvSpPr>
            <p:cNvPr id="349" name="Google Shape;349;p22"/>
            <p:cNvSpPr/>
            <p:nvPr/>
          </p:nvSpPr>
          <p:spPr>
            <a:xfrm>
              <a:off x="3223100" y="772718"/>
              <a:ext cx="3305700" cy="5139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Stakeholder Management</a:t>
              </a:r>
              <a:endPara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0" name="Google Shape;350;p22"/>
            <p:cNvSpPr txBox="1"/>
            <p:nvPr/>
          </p:nvSpPr>
          <p:spPr>
            <a:xfrm>
              <a:off x="3457190" y="1442253"/>
              <a:ext cx="2775000" cy="29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eorgia"/>
                  <a:ea typeface="Georgia"/>
                  <a:cs typeface="Georgia"/>
                  <a:sym typeface="Georgia"/>
                </a:rPr>
                <a:t>Stakeholders must be communicated with on a regular basis. Stakeholders' needs and expectations must be understood</a:t>
              </a:r>
              <a:r>
                <a:rPr lang="en">
                  <a:latin typeface="Georgia"/>
                  <a:ea typeface="Georgia"/>
                  <a:cs typeface="Georgia"/>
                  <a:sym typeface="Georgia"/>
                </a:rPr>
                <a:t>.</a:t>
              </a:r>
              <a:endParaRPr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"/>
          <p:cNvSpPr txBox="1"/>
          <p:nvPr>
            <p:ph idx="1" type="body"/>
          </p:nvPr>
        </p:nvSpPr>
        <p:spPr>
          <a:xfrm>
            <a:off x="1388550" y="224275"/>
            <a:ext cx="63669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Methodology Used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6" name="Google Shape;356;p23"/>
          <p:cNvSpPr txBox="1"/>
          <p:nvPr/>
        </p:nvSpPr>
        <p:spPr>
          <a:xfrm>
            <a:off x="365308" y="1396493"/>
            <a:ext cx="3642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➔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We choose Scrum as our methodology b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ecause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it allows us to focus on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delivering the highest business value in the shortest time.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7" name="Google Shape;3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550" y="1001025"/>
            <a:ext cx="2208901" cy="21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3"/>
          <p:cNvSpPr txBox="1"/>
          <p:nvPr/>
        </p:nvSpPr>
        <p:spPr>
          <a:xfrm>
            <a:off x="1158650" y="3297575"/>
            <a:ext cx="6344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➔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Repeatedly inspect working software (every two weeks - month) using series of sprints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➔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Team self organized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➔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Continue to enhance software every sprint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"/>
          <p:cNvSpPr txBox="1"/>
          <p:nvPr/>
        </p:nvSpPr>
        <p:spPr>
          <a:xfrm>
            <a:off x="1084250" y="367125"/>
            <a:ext cx="672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7F7F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4" name="Google Shape;364;p24"/>
          <p:cNvSpPr txBox="1"/>
          <p:nvPr/>
        </p:nvSpPr>
        <p:spPr>
          <a:xfrm>
            <a:off x="5308325" y="2121275"/>
            <a:ext cx="307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➔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Meeting with stakeholder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➔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Team meetings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5" name="Google Shape;365;p24"/>
          <p:cNvSpPr txBox="1"/>
          <p:nvPr/>
        </p:nvSpPr>
        <p:spPr>
          <a:xfrm>
            <a:off x="862500" y="2121275"/>
            <a:ext cx="37095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Understanding the roles of the: </a:t>
            </a:r>
            <a:endParaRPr b="1" sz="15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➔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Customers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➔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Companies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➔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Providers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➔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Central Bank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66" name="Google Shape;366;p24"/>
          <p:cNvPicPr preferRelativeResize="0"/>
          <p:nvPr/>
        </p:nvPicPr>
        <p:blipFill rotWithShape="1">
          <a:blip r:embed="rId3">
            <a:alphaModFix/>
          </a:blip>
          <a:srcRect b="0" l="0" r="0" t="32800"/>
          <a:stretch/>
        </p:blipFill>
        <p:spPr>
          <a:xfrm>
            <a:off x="862488" y="367121"/>
            <a:ext cx="6715125" cy="11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600" y="2039700"/>
            <a:ext cx="7698802" cy="298652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5"/>
          <p:cNvSpPr txBox="1"/>
          <p:nvPr/>
        </p:nvSpPr>
        <p:spPr>
          <a:xfrm>
            <a:off x="2067750" y="524300"/>
            <a:ext cx="500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Story Mapping</a:t>
            </a:r>
            <a:endParaRPr sz="3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3" name="Google Shape;373;p25"/>
          <p:cNvSpPr txBox="1"/>
          <p:nvPr/>
        </p:nvSpPr>
        <p:spPr>
          <a:xfrm>
            <a:off x="722600" y="1405150"/>
            <a:ext cx="637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Maps out the Business Process from the user perspective. Visual representation of the information we gathered.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6"/>
          <p:cNvSpPr txBox="1"/>
          <p:nvPr>
            <p:ph idx="1" type="body"/>
          </p:nvPr>
        </p:nvSpPr>
        <p:spPr>
          <a:xfrm>
            <a:off x="1388550" y="619300"/>
            <a:ext cx="63669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Use Case Diagram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79" name="Google Shape;3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25" y="1345000"/>
            <a:ext cx="4330879" cy="34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6"/>
          <p:cNvSpPr txBox="1"/>
          <p:nvPr/>
        </p:nvSpPr>
        <p:spPr>
          <a:xfrm>
            <a:off x="4881375" y="1568375"/>
            <a:ext cx="35112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 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display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 of how the Banks/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Financial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 institutions will use the system.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We also have: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➔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 customer System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➔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Company System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➔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Provider/Bank System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➔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Central Bank System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➔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And a system for on-boarding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7"/>
          <p:cNvSpPr txBox="1"/>
          <p:nvPr>
            <p:ph idx="1" type="body"/>
          </p:nvPr>
        </p:nvSpPr>
        <p:spPr>
          <a:xfrm>
            <a:off x="1388550" y="414675"/>
            <a:ext cx="63669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6" name="Google Shape;386;p27"/>
          <p:cNvSpPr txBox="1"/>
          <p:nvPr/>
        </p:nvSpPr>
        <p:spPr>
          <a:xfrm>
            <a:off x="331600" y="1391973"/>
            <a:ext cx="8317200" cy="3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➔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CRS 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is an exchange rate monitoring software designed for the Central Bank of the Caribbean. As a team we will implement a process of designing, developing, testing, and maintaining the software.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We created other diagrams such as: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➔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Class Diagram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➔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State Diagram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➔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Activity Diagram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➔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Sequence DIagram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88550" y="400500"/>
            <a:ext cx="63669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What is CRS ? 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371100" y="1476300"/>
            <a:ext cx="840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Caribbean Rate Software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755400" y="2017650"/>
            <a:ext cx="763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CRS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is an exchange rate monitoring software system that will be the main platform that is accessible to customers, all banks and financial institutions, and the Central Bank in the country.</a:t>
            </a:r>
            <a:endParaRPr sz="2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0" y="0"/>
            <a:ext cx="3000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➔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As a team we came to the conclusion that this project would take 4 - 6 months complete.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88550" y="400500"/>
            <a:ext cx="63669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Features of CRS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719390" y="1442803"/>
            <a:ext cx="2763300" cy="29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➔"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Efficiency in monitoring rates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➔"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Allow users to request rates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➔"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Ranks transactions into “Tiers”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➔"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Can be utilized by many different types of user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2560650" y="311350"/>
            <a:ext cx="40227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3012">
                <a:latin typeface="Georgia"/>
                <a:ea typeface="Georgia"/>
                <a:cs typeface="Georgia"/>
                <a:sym typeface="Georgia"/>
              </a:rPr>
              <a:t>CRS System </a:t>
            </a:r>
            <a:endParaRPr sz="1512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512"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9650" y="1366925"/>
            <a:ext cx="2956525" cy="295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6"/>
          <p:cNvSpPr txBox="1"/>
          <p:nvPr/>
        </p:nvSpPr>
        <p:spPr>
          <a:xfrm>
            <a:off x="806225" y="1791138"/>
            <a:ext cx="3150000" cy="21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12">
                <a:latin typeface="Georgia"/>
                <a:ea typeface="Georgia"/>
                <a:cs typeface="Georgia"/>
                <a:sym typeface="Georgia"/>
              </a:rPr>
              <a:t>Benefits:</a:t>
            </a:r>
            <a:endParaRPr b="1" sz="1512">
              <a:latin typeface="Georgia"/>
              <a:ea typeface="Georgia"/>
              <a:cs typeface="Georgia"/>
              <a:sym typeface="Georgia"/>
            </a:endParaRPr>
          </a:p>
          <a:p>
            <a:pPr indent="-32464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13"/>
              <a:buFont typeface="Georgia"/>
              <a:buChar char="➔"/>
            </a:pPr>
            <a:r>
              <a:rPr lang="en" sz="1512">
                <a:latin typeface="Georgia"/>
                <a:ea typeface="Georgia"/>
                <a:cs typeface="Georgia"/>
                <a:sym typeface="Georgia"/>
              </a:rPr>
              <a:t>Accessible</a:t>
            </a:r>
            <a:endParaRPr sz="1512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12">
              <a:latin typeface="Georgia"/>
              <a:ea typeface="Georgia"/>
              <a:cs typeface="Georgia"/>
              <a:sym typeface="Georgia"/>
            </a:endParaRPr>
          </a:p>
          <a:p>
            <a:pPr indent="-3246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3"/>
              <a:buFont typeface="Georgia"/>
              <a:buChar char="➔"/>
            </a:pPr>
            <a:r>
              <a:rPr lang="en" sz="1512">
                <a:latin typeface="Georgia"/>
                <a:ea typeface="Georgia"/>
                <a:cs typeface="Georgia"/>
                <a:sym typeface="Georgia"/>
              </a:rPr>
              <a:t>Versatile</a:t>
            </a:r>
            <a:endParaRPr sz="1512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12">
              <a:latin typeface="Georgia"/>
              <a:ea typeface="Georgia"/>
              <a:cs typeface="Georgia"/>
              <a:sym typeface="Georgia"/>
            </a:endParaRPr>
          </a:p>
          <a:p>
            <a:pPr indent="-3246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3"/>
              <a:buFont typeface="Georgia"/>
              <a:buChar char="➔"/>
            </a:pPr>
            <a:r>
              <a:rPr lang="en" sz="1512">
                <a:latin typeface="Georgia"/>
                <a:ea typeface="Georgia"/>
                <a:cs typeface="Georgia"/>
                <a:sym typeface="Georgia"/>
              </a:rPr>
              <a:t>Secure</a:t>
            </a:r>
            <a:endParaRPr sz="1512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12">
              <a:latin typeface="Georgia"/>
              <a:ea typeface="Georgia"/>
              <a:cs typeface="Georgia"/>
              <a:sym typeface="Georgia"/>
            </a:endParaRPr>
          </a:p>
          <a:p>
            <a:pPr indent="-3246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3"/>
              <a:buFont typeface="Georgia"/>
              <a:buChar char="➔"/>
            </a:pPr>
            <a:r>
              <a:rPr lang="en" sz="1512">
                <a:latin typeface="Georgia"/>
                <a:ea typeface="Georgia"/>
                <a:cs typeface="Georgia"/>
                <a:sym typeface="Georgia"/>
              </a:rPr>
              <a:t>Easy to maintain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679350" y="1343450"/>
            <a:ext cx="6558900" cy="26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22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cost </a:t>
            </a:r>
            <a:r>
              <a:rPr b="1" lang="en" sz="1522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can vary. </a:t>
            </a:r>
            <a:r>
              <a:rPr b="1" lang="en" sz="1522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It depends on: </a:t>
            </a:r>
            <a:endParaRPr b="1" sz="1522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22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527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3"/>
              <a:buFont typeface="Georgia"/>
              <a:buChar char="➔"/>
            </a:pPr>
            <a:r>
              <a:rPr lang="en" sz="1522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lang="en" sz="1522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he complexity of the project</a:t>
            </a:r>
            <a:endParaRPr sz="1522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22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527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3"/>
              <a:buFont typeface="Georgia"/>
              <a:buChar char="➔"/>
            </a:pPr>
            <a:r>
              <a:rPr lang="en" sz="1522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number of features and functionality </a:t>
            </a:r>
            <a:r>
              <a:rPr lang="en" sz="1522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requires</a:t>
            </a:r>
            <a:endParaRPr sz="1522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22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527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3"/>
              <a:buFont typeface="Georgia"/>
              <a:buChar char="➔"/>
            </a:pPr>
            <a:r>
              <a:rPr lang="en" sz="1522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" sz="1522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latform use to develop and deploy software</a:t>
            </a:r>
            <a:endParaRPr sz="1522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22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527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3"/>
              <a:buFont typeface="Georgia"/>
              <a:buChar char="➔"/>
            </a:pPr>
            <a:r>
              <a:rPr lang="en" sz="1522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Expertise of each team members</a:t>
            </a:r>
            <a:endParaRPr sz="1522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22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527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3"/>
              <a:buFont typeface="Georgia"/>
              <a:buChar char="➔"/>
            </a:pPr>
            <a:r>
              <a:rPr lang="en" sz="1522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Region (New York)</a:t>
            </a:r>
            <a:endParaRPr sz="1522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88550" y="400500"/>
            <a:ext cx="63669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latin typeface="Georgia"/>
                <a:ea typeface="Georgia"/>
                <a:cs typeface="Georgia"/>
                <a:sym typeface="Georgia"/>
              </a:rPr>
              <a:t>Costs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608" y="2962325"/>
            <a:ext cx="3219741" cy="181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/>
        </p:nvSpPr>
        <p:spPr>
          <a:xfrm>
            <a:off x="739625" y="1203250"/>
            <a:ext cx="844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Project cost is approximately $400,000 - 600,000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2" name="Google Shape;312;p18"/>
          <p:cNvSpPr txBox="1"/>
          <p:nvPr/>
        </p:nvSpPr>
        <p:spPr>
          <a:xfrm>
            <a:off x="712100" y="1829000"/>
            <a:ext cx="8312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➔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Developers salary (3) - $180,000 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693650" y="2220825"/>
            <a:ext cx="834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➔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Using an in-house database and software cost approximately - $30,000 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712100" y="2597200"/>
            <a:ext cx="757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➔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Training employees - ($40 per person)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5" name="Google Shape;315;p18"/>
          <p:cNvSpPr txBox="1"/>
          <p:nvPr/>
        </p:nvSpPr>
        <p:spPr>
          <a:xfrm>
            <a:off x="682500" y="2997400"/>
            <a:ext cx="7779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➔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Communication cost - $1,900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693650" y="3365400"/>
            <a:ext cx="750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➔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Transportation, etc.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2777100" y="1989850"/>
            <a:ext cx="6366900" cy="32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Tangible benefits:</a:t>
            </a:r>
            <a:endParaRPr b="1"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➔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Increase in revenue for the central bank as more institutions will participate in the system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➔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Increase in productivity as more banks will be able to transfer currency 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➔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Increased information on transaction history of other banks and customers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Intangible benefits:</a:t>
            </a:r>
            <a:endParaRPr b="1"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➔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Having a system up to regulation will enhance the reputation of the central bank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➔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Additionally customer satisfaction will increase by providing a streamlined system</a:t>
            </a:r>
            <a:r>
              <a:rPr b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1"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75" y="113125"/>
            <a:ext cx="3076600" cy="18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9"/>
          <p:cNvSpPr txBox="1"/>
          <p:nvPr/>
        </p:nvSpPr>
        <p:spPr>
          <a:xfrm>
            <a:off x="972594" y="507941"/>
            <a:ext cx="719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/>
        </p:nvSpPr>
        <p:spPr>
          <a:xfrm>
            <a:off x="2844316" y="1185875"/>
            <a:ext cx="57306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eorgia"/>
                <a:ea typeface="Georgia"/>
                <a:cs typeface="Georgia"/>
                <a:sym typeface="Georgia"/>
              </a:rPr>
              <a:t>Risks:</a:t>
            </a:r>
            <a:endParaRPr b="1" sz="1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Security Risk-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It is most important that when creating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 system like CRS, it is essential to ensure the software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is built to prevent theft, fraud and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unauthorized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access.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Operations Risk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- A system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handling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currency for financial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institutions must be reliable. Any downtime or operational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issues could lead to loss of revenue.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Low Productivity -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Integrating a new system like CRS across multiple banks can hinder productivity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29" name="Google Shape;3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50" y="1185863"/>
            <a:ext cx="2568600" cy="2771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4460250" y="642150"/>
            <a:ext cx="3597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Jefferson Bien-Aime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 Bank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Banks and Financial Institutions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Trade Analyst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Officer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 of Foreign Exchange Officer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Foreign Exchange Officer  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21"/>
          <p:cNvSpPr txBox="1"/>
          <p:nvPr/>
        </p:nvSpPr>
        <p:spPr>
          <a:xfrm>
            <a:off x="4625450" y="3390400"/>
            <a:ext cx="409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 person or group that has an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interest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in the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development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of the CRS System and can either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affect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or be affected by the outcome/business.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6" name="Google Shape;3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23" y="1110257"/>
            <a:ext cx="4147276" cy="2803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1"/>
          <p:cNvSpPr txBox="1"/>
          <p:nvPr/>
        </p:nvSpPr>
        <p:spPr>
          <a:xfrm>
            <a:off x="424722" y="245846"/>
            <a:ext cx="719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Stakeholders </a:t>
            </a:r>
            <a:endParaRPr sz="3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