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76aa8e87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76aa8e87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76aa8e872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76aa8e872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76aa8e872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76aa8e872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76aa8e872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76aa8e872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76aa8e87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76aa8e87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gif"/><Relationship Id="rId4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25" y="646875"/>
            <a:ext cx="6951676" cy="208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525" y="2797175"/>
            <a:ext cx="6594114" cy="17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750" y="1483175"/>
            <a:ext cx="5963049" cy="26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attention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25" y="1231375"/>
            <a:ext cx="5309950" cy="23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25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vi" sz="1500"/>
              <a:t>Look at the set of encoder hidden states it received – each encoder hidden state is most associated with a certain word in the input sentence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vi" sz="1500"/>
              <a:t>Give each hidden state a score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vi" sz="1500"/>
              <a:t>Multiply each hidden state by its softmaxed score, thus amplifying hidden states with high scores,</a:t>
            </a:r>
            <a:endParaRPr sz="15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000" y="1290425"/>
            <a:ext cx="5396774" cy="29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253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282178" lvl="0" marL="457200" rtl="0" algn="l">
              <a:spcBef>
                <a:spcPts val="2200"/>
              </a:spcBef>
              <a:spcAft>
                <a:spcPts val="0"/>
              </a:spcAft>
              <a:buClr>
                <a:srgbClr val="222222"/>
              </a:buClr>
              <a:buSzPct val="100000"/>
              <a:buAutoNum type="arabicPeriod"/>
            </a:pPr>
            <a:r>
              <a:rPr lang="vi" sz="1350">
                <a:solidFill>
                  <a:srgbClr val="222222"/>
                </a:solidFill>
                <a:highlight>
                  <a:srgbClr val="FFFFFF"/>
                </a:highlight>
              </a:rPr>
              <a:t>The attention decoder RNN takes in the embedding of the </a:t>
            </a:r>
            <a:r>
              <a:rPr lang="vi" sz="1350">
                <a:solidFill>
                  <a:srgbClr val="00882B"/>
                </a:solidFill>
                <a:highlight>
                  <a:srgbClr val="FFFFFF"/>
                </a:highlight>
              </a:rPr>
              <a:t>&lt;END&gt;</a:t>
            </a:r>
            <a:r>
              <a:rPr lang="vi" sz="1350">
                <a:solidFill>
                  <a:srgbClr val="222222"/>
                </a:solidFill>
                <a:highlight>
                  <a:srgbClr val="FFFFFF"/>
                </a:highlight>
              </a:rPr>
              <a:t> token, and an </a:t>
            </a:r>
            <a:r>
              <a:rPr lang="vi" sz="1350">
                <a:solidFill>
                  <a:srgbClr val="B36AE2"/>
                </a:solidFill>
                <a:highlight>
                  <a:srgbClr val="FFFFFF"/>
                </a:highlight>
              </a:rPr>
              <a:t>initial decoder hidden state</a:t>
            </a:r>
            <a:r>
              <a:rPr lang="vi" sz="13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82178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AutoNum type="arabicPeriod"/>
            </a:pPr>
            <a:r>
              <a:rPr lang="vi" sz="1350">
                <a:solidFill>
                  <a:srgbClr val="222222"/>
                </a:solidFill>
                <a:highlight>
                  <a:srgbClr val="FFFFFF"/>
                </a:highlight>
              </a:rPr>
              <a:t>The RNN processes its inputs, producing an output and a </a:t>
            </a:r>
            <a:r>
              <a:rPr lang="vi" sz="1350">
                <a:solidFill>
                  <a:srgbClr val="B36AE2"/>
                </a:solidFill>
                <a:highlight>
                  <a:srgbClr val="FFFFFF"/>
                </a:highlight>
              </a:rPr>
              <a:t>new hidden state</a:t>
            </a:r>
            <a:r>
              <a:rPr lang="vi" sz="1350">
                <a:solidFill>
                  <a:srgbClr val="222222"/>
                </a:solidFill>
                <a:highlight>
                  <a:srgbClr val="FFFFFF"/>
                </a:highlight>
              </a:rPr>
              <a:t> vector (</a:t>
            </a:r>
            <a:r>
              <a:rPr lang="vi" sz="1350">
                <a:solidFill>
                  <a:srgbClr val="B36AE2"/>
                </a:solidFill>
                <a:highlight>
                  <a:srgbClr val="FFFFFF"/>
                </a:highlight>
              </a:rPr>
              <a:t>h</a:t>
            </a:r>
            <a:r>
              <a:rPr lang="vi" sz="1350">
                <a:solidFill>
                  <a:srgbClr val="5CBCE9"/>
                </a:solidFill>
                <a:highlight>
                  <a:srgbClr val="FFFFFF"/>
                </a:highlight>
              </a:rPr>
              <a:t>4</a:t>
            </a:r>
            <a:r>
              <a:rPr lang="vi" sz="1350">
                <a:solidFill>
                  <a:srgbClr val="222222"/>
                </a:solidFill>
                <a:highlight>
                  <a:srgbClr val="FFFFFF"/>
                </a:highlight>
              </a:rPr>
              <a:t>). The output is discarded.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82178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AutoNum type="arabicPeriod"/>
            </a:pPr>
            <a:r>
              <a:rPr lang="vi" sz="1350">
                <a:solidFill>
                  <a:srgbClr val="222222"/>
                </a:solidFill>
                <a:highlight>
                  <a:srgbClr val="FFFFFF"/>
                </a:highlight>
              </a:rPr>
              <a:t>Attention Step: We use the </a:t>
            </a:r>
            <a:r>
              <a:rPr lang="vi" sz="1350">
                <a:solidFill>
                  <a:srgbClr val="F39019"/>
                </a:solidFill>
                <a:highlight>
                  <a:srgbClr val="FFFFFF"/>
                </a:highlight>
              </a:rPr>
              <a:t>encoder hidden states</a:t>
            </a:r>
            <a:r>
              <a:rPr lang="vi" sz="1350">
                <a:solidFill>
                  <a:srgbClr val="222222"/>
                </a:solidFill>
                <a:highlight>
                  <a:srgbClr val="FFFFFF"/>
                </a:highlight>
              </a:rPr>
              <a:t> and the </a:t>
            </a:r>
            <a:r>
              <a:rPr lang="vi" sz="1350">
                <a:solidFill>
                  <a:srgbClr val="B36AE2"/>
                </a:solidFill>
                <a:highlight>
                  <a:srgbClr val="FFFFFF"/>
                </a:highlight>
              </a:rPr>
              <a:t>h</a:t>
            </a:r>
            <a:r>
              <a:rPr lang="vi" sz="1350">
                <a:solidFill>
                  <a:srgbClr val="5CBCE9"/>
                </a:solidFill>
                <a:highlight>
                  <a:srgbClr val="FFFFFF"/>
                </a:highlight>
              </a:rPr>
              <a:t>4</a:t>
            </a:r>
            <a:r>
              <a:rPr lang="vi" sz="1350">
                <a:solidFill>
                  <a:srgbClr val="222222"/>
                </a:solidFill>
                <a:highlight>
                  <a:srgbClr val="FFFFFF"/>
                </a:highlight>
              </a:rPr>
              <a:t> vector to calculate a context vector (</a:t>
            </a:r>
            <a:r>
              <a:rPr lang="vi" sz="1350">
                <a:solidFill>
                  <a:srgbClr val="5CBCE9"/>
                </a:solidFill>
                <a:highlight>
                  <a:srgbClr val="FFFFFF"/>
                </a:highlight>
              </a:rPr>
              <a:t>C</a:t>
            </a:r>
            <a:r>
              <a:rPr lang="vi" sz="1350">
                <a:solidFill>
                  <a:srgbClr val="B36AE2"/>
                </a:solidFill>
                <a:highlight>
                  <a:srgbClr val="FFFFFF"/>
                </a:highlight>
              </a:rPr>
              <a:t>4</a:t>
            </a:r>
            <a:r>
              <a:rPr lang="vi" sz="1350">
                <a:solidFill>
                  <a:srgbClr val="222222"/>
                </a:solidFill>
                <a:highlight>
                  <a:srgbClr val="FFFFFF"/>
                </a:highlight>
              </a:rPr>
              <a:t>) for this time step.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82178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AutoNum type="arabicPeriod"/>
            </a:pPr>
            <a:r>
              <a:rPr lang="vi" sz="1350">
                <a:solidFill>
                  <a:srgbClr val="222222"/>
                </a:solidFill>
                <a:highlight>
                  <a:srgbClr val="FFFFFF"/>
                </a:highlight>
              </a:rPr>
              <a:t>We concatenate </a:t>
            </a:r>
            <a:r>
              <a:rPr lang="vi" sz="1350">
                <a:solidFill>
                  <a:srgbClr val="B36AE2"/>
                </a:solidFill>
                <a:highlight>
                  <a:srgbClr val="FFFFFF"/>
                </a:highlight>
              </a:rPr>
              <a:t>h</a:t>
            </a:r>
            <a:r>
              <a:rPr lang="vi" sz="1350">
                <a:solidFill>
                  <a:srgbClr val="5CBCE9"/>
                </a:solidFill>
                <a:highlight>
                  <a:srgbClr val="FFFFFF"/>
                </a:highlight>
              </a:rPr>
              <a:t>4</a:t>
            </a:r>
            <a:r>
              <a:rPr lang="vi" sz="1350">
                <a:solidFill>
                  <a:srgbClr val="222222"/>
                </a:solidFill>
                <a:highlight>
                  <a:srgbClr val="FFFFFF"/>
                </a:highlight>
              </a:rPr>
              <a:t> and </a:t>
            </a:r>
            <a:r>
              <a:rPr lang="vi" sz="1350">
                <a:solidFill>
                  <a:srgbClr val="5CBCE9"/>
                </a:solidFill>
                <a:highlight>
                  <a:srgbClr val="FFFFFF"/>
                </a:highlight>
              </a:rPr>
              <a:t>C</a:t>
            </a:r>
            <a:r>
              <a:rPr lang="vi" sz="1350">
                <a:solidFill>
                  <a:srgbClr val="B36AE2"/>
                </a:solidFill>
                <a:highlight>
                  <a:srgbClr val="FFFFFF"/>
                </a:highlight>
              </a:rPr>
              <a:t>4</a:t>
            </a:r>
            <a:r>
              <a:rPr lang="vi" sz="1350">
                <a:solidFill>
                  <a:srgbClr val="222222"/>
                </a:solidFill>
                <a:highlight>
                  <a:srgbClr val="FFFFFF"/>
                </a:highlight>
              </a:rPr>
              <a:t> into one vector.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82178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AutoNum type="arabicPeriod"/>
            </a:pPr>
            <a:r>
              <a:rPr lang="vi" sz="1350">
                <a:solidFill>
                  <a:srgbClr val="222222"/>
                </a:solidFill>
                <a:highlight>
                  <a:srgbClr val="FFFFFF"/>
                </a:highlight>
              </a:rPr>
              <a:t>We pass this vector through a </a:t>
            </a:r>
            <a:r>
              <a:rPr lang="vi" sz="1350">
                <a:solidFill>
                  <a:srgbClr val="EC5D57"/>
                </a:solidFill>
                <a:highlight>
                  <a:srgbClr val="FFFFFF"/>
                </a:highlight>
              </a:rPr>
              <a:t>feedforward neural network</a:t>
            </a:r>
            <a:r>
              <a:rPr lang="vi" sz="1350">
                <a:solidFill>
                  <a:srgbClr val="222222"/>
                </a:solidFill>
                <a:highlight>
                  <a:srgbClr val="FFFFFF"/>
                </a:highlight>
              </a:rPr>
              <a:t> (one trained jointly with the model).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82178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AutoNum type="arabicPeriod"/>
            </a:pPr>
            <a:r>
              <a:rPr lang="vi" sz="1350">
                <a:solidFill>
                  <a:srgbClr val="222222"/>
                </a:solidFill>
                <a:highlight>
                  <a:srgbClr val="FFFFFF"/>
                </a:highlight>
              </a:rPr>
              <a:t>The </a:t>
            </a:r>
            <a:r>
              <a:rPr lang="vi" sz="1350">
                <a:solidFill>
                  <a:srgbClr val="DF5F91"/>
                </a:solidFill>
                <a:highlight>
                  <a:srgbClr val="FFFFFF"/>
                </a:highlight>
              </a:rPr>
              <a:t>output</a:t>
            </a:r>
            <a:r>
              <a:rPr lang="vi" sz="1350">
                <a:solidFill>
                  <a:srgbClr val="222222"/>
                </a:solidFill>
                <a:highlight>
                  <a:srgbClr val="FFFFFF"/>
                </a:highlight>
              </a:rPr>
              <a:t> of the feedforward neural networks indicates the output word of this time step.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82178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AutoNum type="arabicPeriod"/>
            </a:pPr>
            <a:r>
              <a:rPr lang="vi" sz="1350">
                <a:solidFill>
                  <a:srgbClr val="222222"/>
                </a:solidFill>
                <a:highlight>
                  <a:srgbClr val="FFFFFF"/>
                </a:highlight>
              </a:rPr>
              <a:t>Repeat for the next time steps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125" y="132425"/>
            <a:ext cx="6089474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