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Roboto" panose="020B0604020202020204" charset="0"/>
      <p:regular r:id="rId32"/>
      <p:bold r:id="rId33"/>
      <p:italic r:id="rId34"/>
      <p:boldItalic r:id="rId35"/>
    </p:embeddedFont>
    <p:embeddedFont>
      <p:font typeface="Work Sans" panose="020B0604020202020204" charset="0"/>
      <p:regular r:id="rId36"/>
      <p:bold r:id="rId37"/>
      <p:italic r:id="rId38"/>
      <p:boldItalic r:id="rId39"/>
    </p:embeddedFont>
    <p:embeddedFont>
      <p:font typeface="Work Sans Regular"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b218e9c8f_0_20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b218e9c8f_0_20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Khi mà sắp xếp lịch, chúng ra sắp xếp thứ tự ưu tiên các cuộc hẹn, công việc. Chúng ra cần những khoảng thời gian trống để làm những việc quan trọng và loại bỏ đi những việc không quan trọng bằng, đó là ý tưởng ban đầu để xử lý. Hiện tại RNN không làm như vậy .</a:t>
            </a:r>
            <a:endParaRPr/>
          </a:p>
          <a:p>
            <a:pPr marL="457200" lvl="0" indent="-317500" algn="l" rtl="0">
              <a:spcBef>
                <a:spcPts val="0"/>
              </a:spcBef>
              <a:spcAft>
                <a:spcPts val="0"/>
              </a:spcAft>
              <a:buSzPts val="1400"/>
              <a:buChar char="-"/>
            </a:pPr>
            <a:endParaRPr/>
          </a:p>
        </p:txBody>
      </p:sp>
      <p:sp>
        <p:nvSpPr>
          <p:cNvPr id="151" name="Google Shape;151;g8b218e9c8f_0_20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b218e9c8f_0_20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b218e9c8f_0_20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8b218e9c8f_0_20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b82155582_0_7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b82155582_0_7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Bằng cách này, các LSTM có thể chọn lọc nhớ hoặc quên 1 số thông tin.</a:t>
            </a:r>
            <a:endParaRPr/>
          </a:p>
          <a:p>
            <a:pPr marL="0" lvl="0" indent="0" algn="l" rtl="0">
              <a:spcBef>
                <a:spcPts val="0"/>
              </a:spcBef>
              <a:spcAft>
                <a:spcPts val="0"/>
              </a:spcAft>
              <a:buNone/>
            </a:pPr>
            <a:r>
              <a:rPr lang="en-US"/>
              <a:t>VD: thông tin giá chứng khoán hôm nay</a:t>
            </a:r>
            <a:endParaRPr sz="900">
              <a:solidFill>
                <a:srgbClr val="777777"/>
              </a:solidFill>
              <a:highlight>
                <a:srgbClr val="FFFFFF"/>
              </a:highlight>
              <a:latin typeface="Roboto"/>
              <a:ea typeface="Roboto"/>
              <a:cs typeface="Roboto"/>
              <a:sym typeface="Roboto"/>
            </a:endParaRPr>
          </a:p>
          <a:p>
            <a:pPr marL="266700" marR="647700" lvl="0" indent="0" algn="l" rtl="0">
              <a:lnSpc>
                <a:spcPct val="175000"/>
              </a:lnSpc>
              <a:spcBef>
                <a:spcPts val="0"/>
              </a:spcBef>
              <a:spcAft>
                <a:spcPts val="0"/>
              </a:spcAft>
              <a:buClr>
                <a:schemeClr val="dk1"/>
              </a:buClr>
              <a:buSzPts val="1100"/>
              <a:buFont typeface="Arial"/>
              <a:buNone/>
            </a:pPr>
            <a:r>
              <a:rPr lang="en-US" sz="1350">
                <a:solidFill>
                  <a:srgbClr val="777777"/>
                </a:solidFill>
                <a:highlight>
                  <a:srgbClr val="F5F5F5"/>
                </a:highlight>
                <a:latin typeface="Roboto"/>
                <a:ea typeface="Roboto"/>
                <a:cs typeface="Roboto"/>
                <a:sym typeface="Roboto"/>
              </a:rPr>
              <a:t>Xu hướng mà cổ phiếu đã theo dõi trong những ngày trước, có thể là xu hướng giảm hoặc xu hướng tăng.</a:t>
            </a:r>
            <a:endParaRPr sz="1350">
              <a:solidFill>
                <a:srgbClr val="777777"/>
              </a:solidFill>
              <a:highlight>
                <a:srgbClr val="F5F5F5"/>
              </a:highlight>
              <a:latin typeface="Roboto"/>
              <a:ea typeface="Roboto"/>
              <a:cs typeface="Roboto"/>
              <a:sym typeface="Roboto"/>
            </a:endParaRPr>
          </a:p>
          <a:p>
            <a:pPr marL="266700" marR="647700" lvl="0" indent="0" algn="l" rtl="0">
              <a:lnSpc>
                <a:spcPct val="175000"/>
              </a:lnSpc>
              <a:spcBef>
                <a:spcPts val="0"/>
              </a:spcBef>
              <a:spcAft>
                <a:spcPts val="0"/>
              </a:spcAft>
              <a:buClr>
                <a:schemeClr val="dk1"/>
              </a:buClr>
              <a:buSzPts val="1100"/>
              <a:buFont typeface="Arial"/>
              <a:buNone/>
            </a:pPr>
            <a:r>
              <a:rPr lang="en-US" sz="1350">
                <a:solidFill>
                  <a:srgbClr val="777777"/>
                </a:solidFill>
                <a:highlight>
                  <a:srgbClr val="F5F5F5"/>
                </a:highlight>
                <a:latin typeface="Roboto"/>
                <a:ea typeface="Roboto"/>
                <a:cs typeface="Roboto"/>
                <a:sym typeface="Roboto"/>
              </a:rPr>
              <a:t>Giá của cổ phiếu vào ngày hôm trước, vì nhiều nhà giao dịch so sánh giá cổ phiếu trước ngày trước khi mua nó.</a:t>
            </a:r>
            <a:endParaRPr sz="1350">
              <a:solidFill>
                <a:srgbClr val="777777"/>
              </a:solidFill>
              <a:highlight>
                <a:srgbClr val="F5F5F5"/>
              </a:highlight>
              <a:latin typeface="Roboto"/>
              <a:ea typeface="Roboto"/>
              <a:cs typeface="Roboto"/>
              <a:sym typeface="Roboto"/>
            </a:endParaRPr>
          </a:p>
          <a:p>
            <a:pPr marL="266700" marR="571500" lvl="0" indent="0" algn="l" rtl="0">
              <a:lnSpc>
                <a:spcPct val="115000"/>
              </a:lnSpc>
              <a:spcBef>
                <a:spcPts val="0"/>
              </a:spcBef>
              <a:spcAft>
                <a:spcPts val="0"/>
              </a:spcAft>
              <a:buClr>
                <a:schemeClr val="dk1"/>
              </a:buClr>
              <a:buSzPts val="1100"/>
              <a:buFont typeface="Arial"/>
              <a:buNone/>
            </a:pPr>
            <a:r>
              <a:rPr lang="en-US" sz="1350">
                <a:solidFill>
                  <a:srgbClr val="777777"/>
                </a:solidFill>
                <a:highlight>
                  <a:srgbClr val="F5F5F5"/>
                </a:highlight>
                <a:latin typeface="Roboto"/>
                <a:ea typeface="Roboto"/>
                <a:cs typeface="Roboto"/>
                <a:sym typeface="Roboto"/>
              </a:rPr>
              <a:t>Các yếu tố có thể ảnh hưởng đến giá cổ phiếu cho ngày hôm nay. Đây có thể là một chính sách mới của công ty đang bị chỉ trích rộng rãi, hoặc giảm lợi nhuận của công ty, hoặc có thể là một sự thay đổi bất ngờ trong lãnh đạo cấp cao của công ty.</a:t>
            </a:r>
            <a:endParaRPr sz="1350">
              <a:solidFill>
                <a:srgbClr val="777777"/>
              </a:solidFill>
              <a:highlight>
                <a:srgbClr val="F5F5F5"/>
              </a:highlight>
              <a:latin typeface="Roboto"/>
              <a:ea typeface="Roboto"/>
              <a:cs typeface="Roboto"/>
              <a:sym typeface="Roboto"/>
            </a:endParaRPr>
          </a:p>
          <a:p>
            <a:pPr marL="0" lvl="0" indent="0" algn="l" rtl="0">
              <a:spcBef>
                <a:spcPts val="0"/>
              </a:spcBef>
              <a:spcAft>
                <a:spcPts val="0"/>
              </a:spcAft>
              <a:buNone/>
            </a:pPr>
            <a:endParaRPr/>
          </a:p>
        </p:txBody>
      </p:sp>
      <p:sp>
        <p:nvSpPr>
          <p:cNvPr id="169" name="Google Shape;169;g8b82155582_0_7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82155582_0_7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82155582_0_7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8b82155582_0_7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b82155582_0_8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b82155582_0_8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8b82155582_0_8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ba1957a6b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8ba1957a6b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b98c92d4f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8b98c92d4f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b98c92d4f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8b98c92d4f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b98c92d4f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8b98c92d4f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b98c92d4f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b98c92d4f_0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g8b98c92d4f_0_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b8215558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b8215558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8b8215558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b82155582_0_7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b82155582_0_7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8b82155582_0_7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b82155582_0_7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b82155582_0_7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8b82155582_0_7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3"/>
        <p:cNvGrpSpPr/>
        <p:nvPr/>
      </p:nvGrpSpPr>
      <p:grpSpPr>
        <a:xfrm>
          <a:off x="0" y="0"/>
          <a:ext cx="0" cy="0"/>
          <a:chOff x="0" y="0"/>
          <a:chExt cx="0" cy="0"/>
        </a:xfrm>
      </p:grpSpPr>
      <p:sp>
        <p:nvSpPr>
          <p:cNvPr id="14" name="Google Shape;14;p2"/>
          <p:cNvSpPr/>
          <p:nvPr/>
        </p:nvSpPr>
        <p:spPr>
          <a:xfrm>
            <a:off x="264800" y="264800"/>
            <a:ext cx="11662500" cy="63477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1398300" y="4078167"/>
            <a:ext cx="6552000" cy="1546500"/>
          </a:xfrm>
          <a:prstGeom prst="rect">
            <a:avLst/>
          </a:prstGeom>
        </p:spPr>
        <p:txBody>
          <a:bodyPr spcFirstLastPara="1" wrap="square" lIns="121900" tIns="121900" rIns="121900" bIns="121900" anchor="b"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reverse">
  <p:cSld name="BLANK_1">
    <p:bg>
      <p:bgPr>
        <a:solidFill>
          <a:srgbClr val="000000"/>
        </a:solidFill>
        <a:effectLst/>
      </p:bgPr>
    </p:bg>
    <p:spTree>
      <p:nvGrpSpPr>
        <p:cNvPr id="1" name="Shape 55"/>
        <p:cNvGrpSpPr/>
        <p:nvPr/>
      </p:nvGrpSpPr>
      <p:grpSpPr>
        <a:xfrm>
          <a:off x="0" y="0"/>
          <a:ext cx="0" cy="0"/>
          <a:chOff x="0" y="0"/>
          <a:chExt cx="0" cy="0"/>
        </a:xfrm>
      </p:grpSpPr>
      <p:sp>
        <p:nvSpPr>
          <p:cNvPr id="56" name="Google Shape;56;p11"/>
          <p:cNvSpPr/>
          <p:nvPr/>
        </p:nvSpPr>
        <p:spPr>
          <a:xfrm>
            <a:off x="264800" y="264800"/>
            <a:ext cx="11662500" cy="6347700"/>
          </a:xfrm>
          <a:prstGeom prst="frame">
            <a:avLst>
              <a:gd name="adj1" fmla="val 412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10879332" y="5857704"/>
            <a:ext cx="731700" cy="524700"/>
          </a:xfrm>
          <a:prstGeom prst="rect">
            <a:avLst/>
          </a:prstGeom>
        </p:spPr>
        <p:txBody>
          <a:bodyPr spcFirstLastPara="1" wrap="square" lIns="121900" tIns="121900" rIns="121900" bIns="121900"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_2">
    <p:spTree>
      <p:nvGrpSpPr>
        <p:cNvPr id="1" name="Shape 58"/>
        <p:cNvGrpSpPr/>
        <p:nvPr/>
      </p:nvGrpSpPr>
      <p:grpSpPr>
        <a:xfrm>
          <a:off x="0" y="0"/>
          <a:ext cx="0" cy="0"/>
          <a:chOff x="0" y="0"/>
          <a:chExt cx="0" cy="0"/>
        </a:xfrm>
      </p:grpSpPr>
      <p:sp>
        <p:nvSpPr>
          <p:cNvPr id="59" name="Google Shape;59;p1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5300"/>
              <a:buNone/>
              <a:defRPr/>
            </a:lvl2pPr>
            <a:lvl3pPr lvl="2" rtl="0">
              <a:spcBef>
                <a:spcPts val="0"/>
              </a:spcBef>
              <a:spcAft>
                <a:spcPts val="0"/>
              </a:spcAft>
              <a:buSzPts val="5300"/>
              <a:buNone/>
              <a:defRPr/>
            </a:lvl3pPr>
            <a:lvl4pPr lvl="3" rtl="0">
              <a:spcBef>
                <a:spcPts val="0"/>
              </a:spcBef>
              <a:spcAft>
                <a:spcPts val="0"/>
              </a:spcAft>
              <a:buSzPts val="5300"/>
              <a:buNone/>
              <a:defRPr/>
            </a:lvl4pPr>
            <a:lvl5pPr lvl="4" rtl="0">
              <a:spcBef>
                <a:spcPts val="0"/>
              </a:spcBef>
              <a:spcAft>
                <a:spcPts val="0"/>
              </a:spcAft>
              <a:buSzPts val="5300"/>
              <a:buNone/>
              <a:defRPr/>
            </a:lvl5pPr>
            <a:lvl6pPr lvl="5" rtl="0">
              <a:spcBef>
                <a:spcPts val="0"/>
              </a:spcBef>
              <a:spcAft>
                <a:spcPts val="0"/>
              </a:spcAft>
              <a:buSzPts val="5300"/>
              <a:buNone/>
              <a:defRPr/>
            </a:lvl6pPr>
            <a:lvl7pPr lvl="6" rtl="0">
              <a:spcBef>
                <a:spcPts val="0"/>
              </a:spcBef>
              <a:spcAft>
                <a:spcPts val="0"/>
              </a:spcAft>
              <a:buSzPts val="5300"/>
              <a:buNone/>
              <a:defRPr/>
            </a:lvl7pPr>
            <a:lvl8pPr lvl="7" rtl="0">
              <a:spcBef>
                <a:spcPts val="0"/>
              </a:spcBef>
              <a:spcAft>
                <a:spcPts val="0"/>
              </a:spcAft>
              <a:buSzPts val="5300"/>
              <a:buNone/>
              <a:defRPr/>
            </a:lvl8pPr>
            <a:lvl9pPr lvl="8" rtl="0">
              <a:spcBef>
                <a:spcPts val="0"/>
              </a:spcBef>
              <a:spcAft>
                <a:spcPts val="0"/>
              </a:spcAft>
              <a:buSzPts val="5300"/>
              <a:buNone/>
              <a:defRPr/>
            </a:lvl9pPr>
          </a:lstStyle>
          <a:p>
            <a:endParaRPr/>
          </a:p>
        </p:txBody>
      </p:sp>
      <p:sp>
        <p:nvSpPr>
          <p:cNvPr id="60" name="Google Shape;60;p1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61" name="Google Shape;6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p:nvPr/>
        </p:nvSpPr>
        <p:spPr>
          <a:xfrm>
            <a:off x="264800" y="264800"/>
            <a:ext cx="11662500" cy="63477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1350400" y="3330333"/>
            <a:ext cx="6600000" cy="1546500"/>
          </a:xfrm>
          <a:prstGeom prst="rect">
            <a:avLst/>
          </a:prstGeom>
        </p:spPr>
        <p:txBody>
          <a:bodyPr spcFirstLastPara="1" wrap="square" lIns="121900" tIns="121900" rIns="121900" bIns="121900" anchor="b" anchorCtr="0">
            <a:noAutofit/>
          </a:bodyPr>
          <a:lstStyle>
            <a:lvl1pPr lvl="0" rtl="0">
              <a:spcBef>
                <a:spcPts val="0"/>
              </a:spcBef>
              <a:spcAft>
                <a:spcPts val="0"/>
              </a:spcAft>
              <a:buSzPts val="5300"/>
              <a:buNone/>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19" name="Google Shape;19;p3"/>
          <p:cNvSpPr txBox="1">
            <a:spLocks noGrp="1"/>
          </p:cNvSpPr>
          <p:nvPr>
            <p:ph type="subTitle" idx="1"/>
          </p:nvPr>
        </p:nvSpPr>
        <p:spPr>
          <a:xfrm>
            <a:off x="1350400" y="4904336"/>
            <a:ext cx="6600000" cy="10464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000000"/>
              </a:buClr>
              <a:buSzPts val="2700"/>
              <a:buNone/>
              <a:defRPr>
                <a:solidFill>
                  <a:srgbClr val="000000"/>
                </a:solidFill>
              </a:defRPr>
            </a:lvl1pPr>
            <a:lvl2pPr lvl="1" rtl="0">
              <a:spcBef>
                <a:spcPts val="0"/>
              </a:spcBef>
              <a:spcAft>
                <a:spcPts val="0"/>
              </a:spcAft>
              <a:buClr>
                <a:srgbClr val="000000"/>
              </a:buClr>
              <a:buSzPts val="2700"/>
              <a:buNone/>
              <a:defRPr>
                <a:solidFill>
                  <a:srgbClr val="000000"/>
                </a:solidFill>
              </a:defRPr>
            </a:lvl2pPr>
            <a:lvl3pPr lvl="2" rtl="0">
              <a:spcBef>
                <a:spcPts val="0"/>
              </a:spcBef>
              <a:spcAft>
                <a:spcPts val="0"/>
              </a:spcAft>
              <a:buClr>
                <a:srgbClr val="000000"/>
              </a:buClr>
              <a:buSzPts val="2700"/>
              <a:buNone/>
              <a:defRPr>
                <a:solidFill>
                  <a:srgbClr val="000000"/>
                </a:solidFill>
              </a:defRPr>
            </a:lvl3pPr>
            <a:lvl4pPr lvl="3" rtl="0">
              <a:spcBef>
                <a:spcPts val="0"/>
              </a:spcBef>
              <a:spcAft>
                <a:spcPts val="0"/>
              </a:spcAft>
              <a:buClr>
                <a:srgbClr val="000000"/>
              </a:buClr>
              <a:buSzPts val="2700"/>
              <a:buNone/>
              <a:defRPr>
                <a:solidFill>
                  <a:srgbClr val="000000"/>
                </a:solidFill>
              </a:defRPr>
            </a:lvl4pPr>
            <a:lvl5pPr lvl="4" rtl="0">
              <a:spcBef>
                <a:spcPts val="0"/>
              </a:spcBef>
              <a:spcAft>
                <a:spcPts val="0"/>
              </a:spcAft>
              <a:buClr>
                <a:srgbClr val="000000"/>
              </a:buClr>
              <a:buSzPts val="2700"/>
              <a:buNone/>
              <a:defRPr>
                <a:solidFill>
                  <a:srgbClr val="000000"/>
                </a:solidFill>
              </a:defRPr>
            </a:lvl5pPr>
            <a:lvl6pPr lvl="5" rtl="0">
              <a:spcBef>
                <a:spcPts val="0"/>
              </a:spcBef>
              <a:spcAft>
                <a:spcPts val="0"/>
              </a:spcAft>
              <a:buClr>
                <a:srgbClr val="000000"/>
              </a:buClr>
              <a:buSzPts val="2700"/>
              <a:buNone/>
              <a:defRPr>
                <a:solidFill>
                  <a:srgbClr val="000000"/>
                </a:solidFill>
              </a:defRPr>
            </a:lvl6pPr>
            <a:lvl7pPr lvl="6" rtl="0">
              <a:spcBef>
                <a:spcPts val="0"/>
              </a:spcBef>
              <a:spcAft>
                <a:spcPts val="0"/>
              </a:spcAft>
              <a:buClr>
                <a:srgbClr val="000000"/>
              </a:buClr>
              <a:buSzPts val="2700"/>
              <a:buNone/>
              <a:defRPr>
                <a:solidFill>
                  <a:srgbClr val="000000"/>
                </a:solidFill>
              </a:defRPr>
            </a:lvl7pPr>
            <a:lvl8pPr lvl="7" rtl="0">
              <a:spcBef>
                <a:spcPts val="0"/>
              </a:spcBef>
              <a:spcAft>
                <a:spcPts val="0"/>
              </a:spcAft>
              <a:buClr>
                <a:srgbClr val="000000"/>
              </a:buClr>
              <a:buSzPts val="2700"/>
              <a:buNone/>
              <a:defRPr>
                <a:solidFill>
                  <a:srgbClr val="000000"/>
                </a:solidFill>
              </a:defRPr>
            </a:lvl8pPr>
            <a:lvl9pPr lvl="8" rtl="0">
              <a:spcBef>
                <a:spcPts val="0"/>
              </a:spcBef>
              <a:spcAft>
                <a:spcPts val="0"/>
              </a:spcAft>
              <a:buClr>
                <a:srgbClr val="000000"/>
              </a:buClr>
              <a:buSzPts val="27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p:nvPr/>
        </p:nvSpPr>
        <p:spPr>
          <a:xfrm>
            <a:off x="264800" y="264800"/>
            <a:ext cx="11662500" cy="63477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2406033" y="1139700"/>
            <a:ext cx="6869700" cy="4673700"/>
          </a:xfrm>
          <a:prstGeom prst="rect">
            <a:avLst/>
          </a:prstGeom>
        </p:spPr>
        <p:txBody>
          <a:bodyPr spcFirstLastPara="1" wrap="square" lIns="121900" tIns="121900" rIns="121900" bIns="121900" anchor="t" anchorCtr="0">
            <a:noAutofit/>
          </a:bodyPr>
          <a:lstStyle>
            <a:lvl1pPr marL="457200" lvl="0" indent="-501650" rtl="0">
              <a:lnSpc>
                <a:spcPct val="115000"/>
              </a:lnSpc>
              <a:spcBef>
                <a:spcPts val="800"/>
              </a:spcBef>
              <a:spcAft>
                <a:spcPts val="0"/>
              </a:spcAft>
              <a:buSzPts val="4300"/>
              <a:buChar char="▪"/>
              <a:defRPr sz="4300" i="1"/>
            </a:lvl1pPr>
            <a:lvl2pPr marL="914400" lvl="1" indent="-501650" rtl="0">
              <a:lnSpc>
                <a:spcPct val="115000"/>
              </a:lnSpc>
              <a:spcBef>
                <a:spcPts val="0"/>
              </a:spcBef>
              <a:spcAft>
                <a:spcPts val="0"/>
              </a:spcAft>
              <a:buSzPts val="4300"/>
              <a:buChar char="□"/>
              <a:defRPr sz="4300" i="1"/>
            </a:lvl2pPr>
            <a:lvl3pPr marL="1371600" lvl="2" indent="-501650" rtl="0">
              <a:lnSpc>
                <a:spcPct val="115000"/>
              </a:lnSpc>
              <a:spcBef>
                <a:spcPts val="0"/>
              </a:spcBef>
              <a:spcAft>
                <a:spcPts val="0"/>
              </a:spcAft>
              <a:buSzPts val="4300"/>
              <a:buChar char="□"/>
              <a:defRPr sz="4300" i="1"/>
            </a:lvl3pPr>
            <a:lvl4pPr marL="1828800" lvl="3" indent="-501650" rtl="0">
              <a:lnSpc>
                <a:spcPct val="115000"/>
              </a:lnSpc>
              <a:spcBef>
                <a:spcPts val="0"/>
              </a:spcBef>
              <a:spcAft>
                <a:spcPts val="0"/>
              </a:spcAft>
              <a:buSzPts val="4300"/>
              <a:buChar char="□"/>
              <a:defRPr sz="4300" i="1"/>
            </a:lvl4pPr>
            <a:lvl5pPr marL="2286000" lvl="4" indent="-501650" rtl="0">
              <a:lnSpc>
                <a:spcPct val="115000"/>
              </a:lnSpc>
              <a:spcBef>
                <a:spcPts val="0"/>
              </a:spcBef>
              <a:spcAft>
                <a:spcPts val="0"/>
              </a:spcAft>
              <a:buSzPts val="4300"/>
              <a:buChar char="○"/>
              <a:defRPr sz="4300" i="1"/>
            </a:lvl5pPr>
            <a:lvl6pPr marL="2743200" lvl="5" indent="-501650" rtl="0">
              <a:lnSpc>
                <a:spcPct val="115000"/>
              </a:lnSpc>
              <a:spcBef>
                <a:spcPts val="0"/>
              </a:spcBef>
              <a:spcAft>
                <a:spcPts val="0"/>
              </a:spcAft>
              <a:buSzPts val="4300"/>
              <a:buChar char="■"/>
              <a:defRPr sz="4300" i="1"/>
            </a:lvl6pPr>
            <a:lvl7pPr marL="3200400" lvl="6" indent="-501650" rtl="0">
              <a:lnSpc>
                <a:spcPct val="115000"/>
              </a:lnSpc>
              <a:spcBef>
                <a:spcPts val="0"/>
              </a:spcBef>
              <a:spcAft>
                <a:spcPts val="0"/>
              </a:spcAft>
              <a:buSzPts val="4300"/>
              <a:buChar char="●"/>
              <a:defRPr sz="4300" i="1"/>
            </a:lvl7pPr>
            <a:lvl8pPr marL="3657600" lvl="7" indent="-501650" rtl="0">
              <a:lnSpc>
                <a:spcPct val="115000"/>
              </a:lnSpc>
              <a:spcBef>
                <a:spcPts val="0"/>
              </a:spcBef>
              <a:spcAft>
                <a:spcPts val="0"/>
              </a:spcAft>
              <a:buSzPts val="4300"/>
              <a:buChar char="○"/>
              <a:defRPr sz="4300" i="1"/>
            </a:lvl8pPr>
            <a:lvl9pPr marL="4114800" lvl="8" indent="-501650">
              <a:lnSpc>
                <a:spcPct val="115000"/>
              </a:lnSpc>
              <a:spcBef>
                <a:spcPts val="0"/>
              </a:spcBef>
              <a:spcAft>
                <a:spcPts val="0"/>
              </a:spcAft>
              <a:buSzPts val="4300"/>
              <a:buChar char="■"/>
              <a:defRPr sz="4300" i="1"/>
            </a:lvl9pPr>
          </a:lstStyle>
          <a:p>
            <a:endParaRPr/>
          </a:p>
        </p:txBody>
      </p:sp>
      <p:sp>
        <p:nvSpPr>
          <p:cNvPr id="23" name="Google Shape;23;p4"/>
          <p:cNvSpPr/>
          <p:nvPr/>
        </p:nvSpPr>
        <p:spPr>
          <a:xfrm>
            <a:off x="823667" y="804500"/>
            <a:ext cx="1263900" cy="12639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4"/>
          <p:cNvSpPr/>
          <p:nvPr/>
        </p:nvSpPr>
        <p:spPr>
          <a:xfrm>
            <a:off x="1078928" y="1139700"/>
            <a:ext cx="753477" cy="593600"/>
          </a:xfrm>
          <a:prstGeom prst="rect">
            <a:avLst/>
          </a:prstGeom>
        </p:spPr>
        <p:txBody>
          <a:bodyPr>
            <a:prstTxWarp prst="textPlain">
              <a:avLst/>
            </a:prstTxWarp>
          </a:bodyPr>
          <a:lstStyle/>
          <a:p>
            <a:pPr lvl="0" algn="ctr"/>
            <a:r>
              <a:rPr b="1" i="0">
                <a:ln>
                  <a:noFill/>
                </a:ln>
                <a:solidFill>
                  <a:srgbClr val="FFFFFF"/>
                </a:solidFill>
                <a:latin typeface="Arial"/>
              </a:rPr>
              <a:t>“</a:t>
            </a:r>
          </a:p>
        </p:txBody>
      </p:sp>
      <p:sp>
        <p:nvSpPr>
          <p:cNvPr id="25" name="Google Shape;25;p4"/>
          <p:cNvSpPr txBox="1">
            <a:spLocks noGrp="1"/>
          </p:cNvSpPr>
          <p:nvPr>
            <p:ph type="sldNum" idx="12"/>
          </p:nvPr>
        </p:nvSpPr>
        <p:spPr>
          <a:xfrm>
            <a:off x="10879332" y="585770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a:off x="264800" y="264800"/>
            <a:ext cx="11662500" cy="63477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1158867" y="1130133"/>
            <a:ext cx="6789600" cy="1813500"/>
          </a:xfrm>
          <a:prstGeom prst="rect">
            <a:avLst/>
          </a:prstGeom>
        </p:spPr>
        <p:txBody>
          <a:bodyPr spcFirstLastPara="1" wrap="square" lIns="121900" tIns="121900" rIns="121900" bIns="121900" anchor="b"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9" name="Google Shape;29;p5"/>
          <p:cNvSpPr txBox="1">
            <a:spLocks noGrp="1"/>
          </p:cNvSpPr>
          <p:nvPr>
            <p:ph type="body" idx="1"/>
          </p:nvPr>
        </p:nvSpPr>
        <p:spPr>
          <a:xfrm>
            <a:off x="1158867" y="3083900"/>
            <a:ext cx="9874500" cy="2672100"/>
          </a:xfrm>
          <a:prstGeom prst="rect">
            <a:avLst/>
          </a:prstGeom>
        </p:spPr>
        <p:txBody>
          <a:bodyPr spcFirstLastPara="1" wrap="square" lIns="121900" tIns="121900" rIns="121900" bIns="121900" anchor="t" anchorCtr="0">
            <a:noAutofit/>
          </a:bodyPr>
          <a:lstStyle>
            <a:lvl1pPr marL="457200" lvl="0" indent="-400050">
              <a:spcBef>
                <a:spcPts val="800"/>
              </a:spcBef>
              <a:spcAft>
                <a:spcPts val="0"/>
              </a:spcAft>
              <a:buSzPts val="27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30" name="Google Shape;30;p5"/>
          <p:cNvSpPr txBox="1">
            <a:spLocks noGrp="1"/>
          </p:cNvSpPr>
          <p:nvPr>
            <p:ph type="sldNum" idx="12"/>
          </p:nvPr>
        </p:nvSpPr>
        <p:spPr>
          <a:xfrm>
            <a:off x="10879332" y="585770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p:nvPr/>
        </p:nvSpPr>
        <p:spPr>
          <a:xfrm>
            <a:off x="264800" y="264800"/>
            <a:ext cx="11662500" cy="63477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1158867" y="1130133"/>
            <a:ext cx="6789600" cy="1813500"/>
          </a:xfrm>
          <a:prstGeom prst="rect">
            <a:avLst/>
          </a:prstGeom>
        </p:spPr>
        <p:txBody>
          <a:bodyPr spcFirstLastPara="1" wrap="square" lIns="121900" tIns="121900" rIns="121900" bIns="121900" anchor="b" anchorCtr="0">
            <a:noAutofit/>
          </a:bodyPr>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a:endParaRPr/>
          </a:p>
        </p:txBody>
      </p:sp>
      <p:sp>
        <p:nvSpPr>
          <p:cNvPr id="34" name="Google Shape;34;p6"/>
          <p:cNvSpPr txBox="1">
            <a:spLocks noGrp="1"/>
          </p:cNvSpPr>
          <p:nvPr>
            <p:ph type="body" idx="1"/>
          </p:nvPr>
        </p:nvSpPr>
        <p:spPr>
          <a:xfrm>
            <a:off x="1158867" y="3083900"/>
            <a:ext cx="4792800" cy="2844300"/>
          </a:xfrm>
          <a:prstGeom prst="rect">
            <a:avLst/>
          </a:prstGeom>
        </p:spPr>
        <p:txBody>
          <a:bodyPr spcFirstLastPara="1" wrap="square" lIns="121900" tIns="121900" rIns="121900" bIns="121900" anchor="t" anchorCtr="0">
            <a:noAutofit/>
          </a:bodyPr>
          <a:lstStyle>
            <a:lvl1pPr marL="457200" lvl="0" indent="-361950">
              <a:spcBef>
                <a:spcPts val="800"/>
              </a:spcBef>
              <a:spcAft>
                <a:spcPts val="0"/>
              </a:spcAft>
              <a:buSzPts val="2100"/>
              <a:buChar char="▪"/>
              <a:defRPr sz="2100"/>
            </a:lvl1pPr>
            <a:lvl2pPr marL="914400" lvl="1" indent="-361950">
              <a:spcBef>
                <a:spcPts val="0"/>
              </a:spcBef>
              <a:spcAft>
                <a:spcPts val="0"/>
              </a:spcAft>
              <a:buSzPts val="2100"/>
              <a:buChar char="□"/>
              <a:defRPr sz="2100"/>
            </a:lvl2pPr>
            <a:lvl3pPr marL="1371600" lvl="2" indent="-361950">
              <a:spcBef>
                <a:spcPts val="0"/>
              </a:spcBef>
              <a:spcAft>
                <a:spcPts val="0"/>
              </a:spcAft>
              <a:buSzPts val="2100"/>
              <a:buChar char="□"/>
              <a:defRPr sz="2100"/>
            </a:lvl3pPr>
            <a:lvl4pPr marL="1828800" lvl="3" indent="-361950">
              <a:spcBef>
                <a:spcPts val="0"/>
              </a:spcBef>
              <a:spcAft>
                <a:spcPts val="0"/>
              </a:spcAft>
              <a:buSzPts val="2100"/>
              <a:buChar char="□"/>
              <a:defRPr sz="2100"/>
            </a:lvl4pPr>
            <a:lvl5pPr marL="2286000" lvl="4" indent="-361950">
              <a:spcBef>
                <a:spcPts val="0"/>
              </a:spcBef>
              <a:spcAft>
                <a:spcPts val="0"/>
              </a:spcAft>
              <a:buSzPts val="2100"/>
              <a:buChar char="○"/>
              <a:defRPr sz="2100"/>
            </a:lvl5pPr>
            <a:lvl6pPr marL="2743200" lvl="5" indent="-361950">
              <a:spcBef>
                <a:spcPts val="0"/>
              </a:spcBef>
              <a:spcAft>
                <a:spcPts val="0"/>
              </a:spcAft>
              <a:buSzPts val="2100"/>
              <a:buChar char="■"/>
              <a:defRPr sz="2100"/>
            </a:lvl6pPr>
            <a:lvl7pPr marL="3200400" lvl="6" indent="-361950">
              <a:spcBef>
                <a:spcPts val="0"/>
              </a:spcBef>
              <a:spcAft>
                <a:spcPts val="0"/>
              </a:spcAft>
              <a:buSzPts val="2100"/>
              <a:buChar char="●"/>
              <a:defRPr sz="2100"/>
            </a:lvl7pPr>
            <a:lvl8pPr marL="3657600" lvl="7" indent="-361950">
              <a:spcBef>
                <a:spcPts val="0"/>
              </a:spcBef>
              <a:spcAft>
                <a:spcPts val="0"/>
              </a:spcAft>
              <a:buSzPts val="2100"/>
              <a:buChar char="○"/>
              <a:defRPr sz="2100"/>
            </a:lvl8pPr>
            <a:lvl9pPr marL="4114800" lvl="8" indent="-361950">
              <a:spcBef>
                <a:spcPts val="0"/>
              </a:spcBef>
              <a:spcAft>
                <a:spcPts val="0"/>
              </a:spcAft>
              <a:buSzPts val="2100"/>
              <a:buChar char="■"/>
              <a:defRPr sz="2100"/>
            </a:lvl9pPr>
          </a:lstStyle>
          <a:p>
            <a:endParaRPr/>
          </a:p>
        </p:txBody>
      </p:sp>
      <p:sp>
        <p:nvSpPr>
          <p:cNvPr id="35" name="Google Shape;35;p6"/>
          <p:cNvSpPr txBox="1">
            <a:spLocks noGrp="1"/>
          </p:cNvSpPr>
          <p:nvPr>
            <p:ph type="body" idx="2"/>
          </p:nvPr>
        </p:nvSpPr>
        <p:spPr>
          <a:xfrm>
            <a:off x="6240305" y="3083900"/>
            <a:ext cx="4792800" cy="2844300"/>
          </a:xfrm>
          <a:prstGeom prst="rect">
            <a:avLst/>
          </a:prstGeom>
        </p:spPr>
        <p:txBody>
          <a:bodyPr spcFirstLastPara="1" wrap="square" lIns="121900" tIns="121900" rIns="121900" bIns="121900" anchor="t" anchorCtr="0">
            <a:noAutofit/>
          </a:bodyPr>
          <a:lstStyle>
            <a:lvl1pPr marL="457200" lvl="0" indent="-361950">
              <a:spcBef>
                <a:spcPts val="800"/>
              </a:spcBef>
              <a:spcAft>
                <a:spcPts val="0"/>
              </a:spcAft>
              <a:buSzPts val="2100"/>
              <a:buChar char="▪"/>
              <a:defRPr sz="2100"/>
            </a:lvl1pPr>
            <a:lvl2pPr marL="914400" lvl="1" indent="-361950">
              <a:spcBef>
                <a:spcPts val="0"/>
              </a:spcBef>
              <a:spcAft>
                <a:spcPts val="0"/>
              </a:spcAft>
              <a:buSzPts val="2100"/>
              <a:buChar char="□"/>
              <a:defRPr sz="2100"/>
            </a:lvl2pPr>
            <a:lvl3pPr marL="1371600" lvl="2" indent="-361950">
              <a:spcBef>
                <a:spcPts val="0"/>
              </a:spcBef>
              <a:spcAft>
                <a:spcPts val="0"/>
              </a:spcAft>
              <a:buSzPts val="2100"/>
              <a:buChar char="□"/>
              <a:defRPr sz="2100"/>
            </a:lvl3pPr>
            <a:lvl4pPr marL="1828800" lvl="3" indent="-361950">
              <a:spcBef>
                <a:spcPts val="0"/>
              </a:spcBef>
              <a:spcAft>
                <a:spcPts val="0"/>
              </a:spcAft>
              <a:buSzPts val="2100"/>
              <a:buChar char="□"/>
              <a:defRPr sz="2100"/>
            </a:lvl4pPr>
            <a:lvl5pPr marL="2286000" lvl="4" indent="-361950">
              <a:spcBef>
                <a:spcPts val="0"/>
              </a:spcBef>
              <a:spcAft>
                <a:spcPts val="0"/>
              </a:spcAft>
              <a:buSzPts val="2100"/>
              <a:buChar char="○"/>
              <a:defRPr sz="2100"/>
            </a:lvl5pPr>
            <a:lvl6pPr marL="2743200" lvl="5" indent="-361950">
              <a:spcBef>
                <a:spcPts val="0"/>
              </a:spcBef>
              <a:spcAft>
                <a:spcPts val="0"/>
              </a:spcAft>
              <a:buSzPts val="2100"/>
              <a:buChar char="■"/>
              <a:defRPr sz="2100"/>
            </a:lvl6pPr>
            <a:lvl7pPr marL="3200400" lvl="6" indent="-361950">
              <a:spcBef>
                <a:spcPts val="0"/>
              </a:spcBef>
              <a:spcAft>
                <a:spcPts val="0"/>
              </a:spcAft>
              <a:buSzPts val="2100"/>
              <a:buChar char="●"/>
              <a:defRPr sz="2100"/>
            </a:lvl7pPr>
            <a:lvl8pPr marL="3657600" lvl="7" indent="-361950">
              <a:spcBef>
                <a:spcPts val="0"/>
              </a:spcBef>
              <a:spcAft>
                <a:spcPts val="0"/>
              </a:spcAft>
              <a:buSzPts val="2100"/>
              <a:buChar char="○"/>
              <a:defRPr sz="2100"/>
            </a:lvl8pPr>
            <a:lvl9pPr marL="4114800" lvl="8" indent="-361950">
              <a:spcBef>
                <a:spcPts val="0"/>
              </a:spcBef>
              <a:spcAft>
                <a:spcPts val="0"/>
              </a:spcAft>
              <a:buSzPts val="2100"/>
              <a:buChar char="■"/>
              <a:defRPr sz="2100"/>
            </a:lvl9pPr>
          </a:lstStyle>
          <a:p>
            <a:endParaRPr/>
          </a:p>
        </p:txBody>
      </p:sp>
      <p:sp>
        <p:nvSpPr>
          <p:cNvPr id="36" name="Google Shape;36;p6"/>
          <p:cNvSpPr txBox="1">
            <a:spLocks noGrp="1"/>
          </p:cNvSpPr>
          <p:nvPr>
            <p:ph type="sldNum" idx="12"/>
          </p:nvPr>
        </p:nvSpPr>
        <p:spPr>
          <a:xfrm>
            <a:off x="10879332" y="585770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p:nvPr/>
        </p:nvSpPr>
        <p:spPr>
          <a:xfrm>
            <a:off x="264800" y="264800"/>
            <a:ext cx="11662500" cy="63477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1158867" y="1130133"/>
            <a:ext cx="6789600" cy="1813500"/>
          </a:xfrm>
          <a:prstGeom prst="rect">
            <a:avLst/>
          </a:prstGeom>
        </p:spPr>
        <p:txBody>
          <a:bodyPr spcFirstLastPara="1" wrap="square" lIns="121900" tIns="121900" rIns="121900" bIns="121900" anchor="b" anchorCtr="0">
            <a:noAutofit/>
          </a:bodyPr>
          <a:lstStyle>
            <a:lvl1pPr lvl="0" rtl="0">
              <a:spcBef>
                <a:spcPts val="0"/>
              </a:spcBef>
              <a:spcAft>
                <a:spcPts val="0"/>
              </a:spcAft>
              <a:buSzPts val="5300"/>
              <a:buNone/>
              <a:defRPr/>
            </a:lvl1pPr>
            <a:lvl2pPr lvl="1" rtl="0">
              <a:spcBef>
                <a:spcPts val="0"/>
              </a:spcBef>
              <a:spcAft>
                <a:spcPts val="0"/>
              </a:spcAft>
              <a:buSzPts val="5300"/>
              <a:buNone/>
              <a:defRPr/>
            </a:lvl2pPr>
            <a:lvl3pPr lvl="2" rtl="0">
              <a:spcBef>
                <a:spcPts val="0"/>
              </a:spcBef>
              <a:spcAft>
                <a:spcPts val="0"/>
              </a:spcAft>
              <a:buSzPts val="5300"/>
              <a:buNone/>
              <a:defRPr/>
            </a:lvl3pPr>
            <a:lvl4pPr lvl="3" rtl="0">
              <a:spcBef>
                <a:spcPts val="0"/>
              </a:spcBef>
              <a:spcAft>
                <a:spcPts val="0"/>
              </a:spcAft>
              <a:buSzPts val="5300"/>
              <a:buNone/>
              <a:defRPr/>
            </a:lvl4pPr>
            <a:lvl5pPr lvl="4" rtl="0">
              <a:spcBef>
                <a:spcPts val="0"/>
              </a:spcBef>
              <a:spcAft>
                <a:spcPts val="0"/>
              </a:spcAft>
              <a:buSzPts val="5300"/>
              <a:buNone/>
              <a:defRPr/>
            </a:lvl5pPr>
            <a:lvl6pPr lvl="5" rtl="0">
              <a:spcBef>
                <a:spcPts val="0"/>
              </a:spcBef>
              <a:spcAft>
                <a:spcPts val="0"/>
              </a:spcAft>
              <a:buSzPts val="5300"/>
              <a:buNone/>
              <a:defRPr/>
            </a:lvl6pPr>
            <a:lvl7pPr lvl="6" rtl="0">
              <a:spcBef>
                <a:spcPts val="0"/>
              </a:spcBef>
              <a:spcAft>
                <a:spcPts val="0"/>
              </a:spcAft>
              <a:buSzPts val="5300"/>
              <a:buNone/>
              <a:defRPr/>
            </a:lvl7pPr>
            <a:lvl8pPr lvl="7" rtl="0">
              <a:spcBef>
                <a:spcPts val="0"/>
              </a:spcBef>
              <a:spcAft>
                <a:spcPts val="0"/>
              </a:spcAft>
              <a:buSzPts val="5300"/>
              <a:buNone/>
              <a:defRPr/>
            </a:lvl8pPr>
            <a:lvl9pPr lvl="8" rtl="0">
              <a:spcBef>
                <a:spcPts val="0"/>
              </a:spcBef>
              <a:spcAft>
                <a:spcPts val="0"/>
              </a:spcAft>
              <a:buSzPts val="5300"/>
              <a:buNone/>
              <a:defRPr/>
            </a:lvl9pPr>
          </a:lstStyle>
          <a:p>
            <a:endParaRPr/>
          </a:p>
        </p:txBody>
      </p:sp>
      <p:sp>
        <p:nvSpPr>
          <p:cNvPr id="40" name="Google Shape;40;p7"/>
          <p:cNvSpPr txBox="1">
            <a:spLocks noGrp="1"/>
          </p:cNvSpPr>
          <p:nvPr>
            <p:ph type="body" idx="1"/>
          </p:nvPr>
        </p:nvSpPr>
        <p:spPr>
          <a:xfrm>
            <a:off x="1158867" y="3083900"/>
            <a:ext cx="3155100" cy="2720100"/>
          </a:xfrm>
          <a:prstGeom prst="rect">
            <a:avLst/>
          </a:prstGeom>
        </p:spPr>
        <p:txBody>
          <a:bodyPr spcFirstLastPara="1" wrap="square" lIns="121900" tIns="121900" rIns="121900" bIns="121900" anchor="t" anchorCtr="0">
            <a:noAutofit/>
          </a:bodyPr>
          <a:lstStyle>
            <a:lvl1pPr marL="457200" lvl="0" indent="-349250" rtl="0">
              <a:spcBef>
                <a:spcPts val="800"/>
              </a:spcBef>
              <a:spcAft>
                <a:spcPts val="0"/>
              </a:spcAft>
              <a:buSzPts val="1900"/>
              <a:buChar char="▪"/>
              <a:defRPr sz="1900"/>
            </a:lvl1pPr>
            <a:lvl2pPr marL="914400" lvl="1" indent="-349250" rtl="0">
              <a:spcBef>
                <a:spcPts val="0"/>
              </a:spcBef>
              <a:spcAft>
                <a:spcPts val="0"/>
              </a:spcAft>
              <a:buSzPts val="1900"/>
              <a:buChar char="□"/>
              <a:defRPr sz="1900"/>
            </a:lvl2pPr>
            <a:lvl3pPr marL="1371600" lvl="2" indent="-349250" rtl="0">
              <a:spcBef>
                <a:spcPts val="0"/>
              </a:spcBef>
              <a:spcAft>
                <a:spcPts val="0"/>
              </a:spcAft>
              <a:buSzPts val="1900"/>
              <a:buChar char="□"/>
              <a:defRPr sz="1900"/>
            </a:lvl3pPr>
            <a:lvl4pPr marL="1828800" lvl="3" indent="-349250" rtl="0">
              <a:spcBef>
                <a:spcPts val="0"/>
              </a:spcBef>
              <a:spcAft>
                <a:spcPts val="0"/>
              </a:spcAft>
              <a:buSzPts val="1900"/>
              <a:buChar char="□"/>
              <a:defRPr sz="1900"/>
            </a:lvl4pPr>
            <a:lvl5pPr marL="2286000" lvl="4" indent="-349250" rtl="0">
              <a:spcBef>
                <a:spcPts val="0"/>
              </a:spcBef>
              <a:spcAft>
                <a:spcPts val="0"/>
              </a:spcAft>
              <a:buSzPts val="1900"/>
              <a:buChar char="○"/>
              <a:defRPr sz="1900"/>
            </a:lvl5pPr>
            <a:lvl6pPr marL="2743200" lvl="5" indent="-349250" rtl="0">
              <a:spcBef>
                <a:spcPts val="0"/>
              </a:spcBef>
              <a:spcAft>
                <a:spcPts val="0"/>
              </a:spcAft>
              <a:buSzPts val="1900"/>
              <a:buChar char="■"/>
              <a:defRPr sz="1900"/>
            </a:lvl6pPr>
            <a:lvl7pPr marL="3200400" lvl="6" indent="-349250" rtl="0">
              <a:spcBef>
                <a:spcPts val="0"/>
              </a:spcBef>
              <a:spcAft>
                <a:spcPts val="0"/>
              </a:spcAft>
              <a:buSzPts val="1900"/>
              <a:buChar char="●"/>
              <a:defRPr sz="1900"/>
            </a:lvl7pPr>
            <a:lvl8pPr marL="3657600" lvl="7" indent="-349250" rtl="0">
              <a:spcBef>
                <a:spcPts val="0"/>
              </a:spcBef>
              <a:spcAft>
                <a:spcPts val="0"/>
              </a:spcAft>
              <a:buSzPts val="1900"/>
              <a:buChar char="○"/>
              <a:defRPr sz="1900"/>
            </a:lvl8pPr>
            <a:lvl9pPr marL="4114800" lvl="8" indent="-349250" rtl="0">
              <a:spcBef>
                <a:spcPts val="0"/>
              </a:spcBef>
              <a:spcAft>
                <a:spcPts val="0"/>
              </a:spcAft>
              <a:buSzPts val="1900"/>
              <a:buChar char="■"/>
              <a:defRPr sz="1900"/>
            </a:lvl9pPr>
          </a:lstStyle>
          <a:p>
            <a:endParaRPr/>
          </a:p>
        </p:txBody>
      </p:sp>
      <p:sp>
        <p:nvSpPr>
          <p:cNvPr id="41" name="Google Shape;41;p7"/>
          <p:cNvSpPr txBox="1">
            <a:spLocks noGrp="1"/>
          </p:cNvSpPr>
          <p:nvPr>
            <p:ph type="body" idx="2"/>
          </p:nvPr>
        </p:nvSpPr>
        <p:spPr>
          <a:xfrm>
            <a:off x="4475653" y="3083900"/>
            <a:ext cx="3155100" cy="2720100"/>
          </a:xfrm>
          <a:prstGeom prst="rect">
            <a:avLst/>
          </a:prstGeom>
        </p:spPr>
        <p:txBody>
          <a:bodyPr spcFirstLastPara="1" wrap="square" lIns="121900" tIns="121900" rIns="121900" bIns="121900" anchor="t" anchorCtr="0">
            <a:noAutofit/>
          </a:bodyPr>
          <a:lstStyle>
            <a:lvl1pPr marL="457200" lvl="0" indent="-349250" rtl="0">
              <a:spcBef>
                <a:spcPts val="800"/>
              </a:spcBef>
              <a:spcAft>
                <a:spcPts val="0"/>
              </a:spcAft>
              <a:buSzPts val="1900"/>
              <a:buChar char="▪"/>
              <a:defRPr sz="1900"/>
            </a:lvl1pPr>
            <a:lvl2pPr marL="914400" lvl="1" indent="-349250" rtl="0">
              <a:spcBef>
                <a:spcPts val="0"/>
              </a:spcBef>
              <a:spcAft>
                <a:spcPts val="0"/>
              </a:spcAft>
              <a:buSzPts val="1900"/>
              <a:buChar char="□"/>
              <a:defRPr sz="1900"/>
            </a:lvl2pPr>
            <a:lvl3pPr marL="1371600" lvl="2" indent="-349250" rtl="0">
              <a:spcBef>
                <a:spcPts val="0"/>
              </a:spcBef>
              <a:spcAft>
                <a:spcPts val="0"/>
              </a:spcAft>
              <a:buSzPts val="1900"/>
              <a:buChar char="□"/>
              <a:defRPr sz="1900"/>
            </a:lvl3pPr>
            <a:lvl4pPr marL="1828800" lvl="3" indent="-349250" rtl="0">
              <a:spcBef>
                <a:spcPts val="0"/>
              </a:spcBef>
              <a:spcAft>
                <a:spcPts val="0"/>
              </a:spcAft>
              <a:buSzPts val="1900"/>
              <a:buChar char="□"/>
              <a:defRPr sz="1900"/>
            </a:lvl4pPr>
            <a:lvl5pPr marL="2286000" lvl="4" indent="-349250" rtl="0">
              <a:spcBef>
                <a:spcPts val="0"/>
              </a:spcBef>
              <a:spcAft>
                <a:spcPts val="0"/>
              </a:spcAft>
              <a:buSzPts val="1900"/>
              <a:buChar char="○"/>
              <a:defRPr sz="1900"/>
            </a:lvl5pPr>
            <a:lvl6pPr marL="2743200" lvl="5" indent="-349250" rtl="0">
              <a:spcBef>
                <a:spcPts val="0"/>
              </a:spcBef>
              <a:spcAft>
                <a:spcPts val="0"/>
              </a:spcAft>
              <a:buSzPts val="1900"/>
              <a:buChar char="■"/>
              <a:defRPr sz="1900"/>
            </a:lvl6pPr>
            <a:lvl7pPr marL="3200400" lvl="6" indent="-349250" rtl="0">
              <a:spcBef>
                <a:spcPts val="0"/>
              </a:spcBef>
              <a:spcAft>
                <a:spcPts val="0"/>
              </a:spcAft>
              <a:buSzPts val="1900"/>
              <a:buChar char="●"/>
              <a:defRPr sz="1900"/>
            </a:lvl7pPr>
            <a:lvl8pPr marL="3657600" lvl="7" indent="-349250" rtl="0">
              <a:spcBef>
                <a:spcPts val="0"/>
              </a:spcBef>
              <a:spcAft>
                <a:spcPts val="0"/>
              </a:spcAft>
              <a:buSzPts val="1900"/>
              <a:buChar char="○"/>
              <a:defRPr sz="1900"/>
            </a:lvl8pPr>
            <a:lvl9pPr marL="4114800" lvl="8" indent="-349250" rtl="0">
              <a:spcBef>
                <a:spcPts val="0"/>
              </a:spcBef>
              <a:spcAft>
                <a:spcPts val="0"/>
              </a:spcAft>
              <a:buSzPts val="1900"/>
              <a:buChar char="■"/>
              <a:defRPr sz="1900"/>
            </a:lvl9pPr>
          </a:lstStyle>
          <a:p>
            <a:endParaRPr/>
          </a:p>
        </p:txBody>
      </p:sp>
      <p:sp>
        <p:nvSpPr>
          <p:cNvPr id="42" name="Google Shape;42;p7"/>
          <p:cNvSpPr txBox="1">
            <a:spLocks noGrp="1"/>
          </p:cNvSpPr>
          <p:nvPr>
            <p:ph type="body" idx="3"/>
          </p:nvPr>
        </p:nvSpPr>
        <p:spPr>
          <a:xfrm>
            <a:off x="7792439" y="3083900"/>
            <a:ext cx="3155100" cy="2720100"/>
          </a:xfrm>
          <a:prstGeom prst="rect">
            <a:avLst/>
          </a:prstGeom>
        </p:spPr>
        <p:txBody>
          <a:bodyPr spcFirstLastPara="1" wrap="square" lIns="121900" tIns="121900" rIns="121900" bIns="121900" anchor="t" anchorCtr="0">
            <a:noAutofit/>
          </a:bodyPr>
          <a:lstStyle>
            <a:lvl1pPr marL="457200" lvl="0" indent="-349250" rtl="0">
              <a:spcBef>
                <a:spcPts val="800"/>
              </a:spcBef>
              <a:spcAft>
                <a:spcPts val="0"/>
              </a:spcAft>
              <a:buSzPts val="1900"/>
              <a:buChar char="▪"/>
              <a:defRPr sz="1900"/>
            </a:lvl1pPr>
            <a:lvl2pPr marL="914400" lvl="1" indent="-349250" rtl="0">
              <a:spcBef>
                <a:spcPts val="0"/>
              </a:spcBef>
              <a:spcAft>
                <a:spcPts val="0"/>
              </a:spcAft>
              <a:buSzPts val="1900"/>
              <a:buChar char="□"/>
              <a:defRPr sz="1900"/>
            </a:lvl2pPr>
            <a:lvl3pPr marL="1371600" lvl="2" indent="-349250" rtl="0">
              <a:spcBef>
                <a:spcPts val="0"/>
              </a:spcBef>
              <a:spcAft>
                <a:spcPts val="0"/>
              </a:spcAft>
              <a:buSzPts val="1900"/>
              <a:buChar char="□"/>
              <a:defRPr sz="1900"/>
            </a:lvl3pPr>
            <a:lvl4pPr marL="1828800" lvl="3" indent="-349250" rtl="0">
              <a:spcBef>
                <a:spcPts val="0"/>
              </a:spcBef>
              <a:spcAft>
                <a:spcPts val="0"/>
              </a:spcAft>
              <a:buSzPts val="1900"/>
              <a:buChar char="□"/>
              <a:defRPr sz="1900"/>
            </a:lvl4pPr>
            <a:lvl5pPr marL="2286000" lvl="4" indent="-349250" rtl="0">
              <a:spcBef>
                <a:spcPts val="0"/>
              </a:spcBef>
              <a:spcAft>
                <a:spcPts val="0"/>
              </a:spcAft>
              <a:buSzPts val="1900"/>
              <a:buChar char="○"/>
              <a:defRPr sz="1900"/>
            </a:lvl5pPr>
            <a:lvl6pPr marL="2743200" lvl="5" indent="-349250" rtl="0">
              <a:spcBef>
                <a:spcPts val="0"/>
              </a:spcBef>
              <a:spcAft>
                <a:spcPts val="0"/>
              </a:spcAft>
              <a:buSzPts val="1900"/>
              <a:buChar char="■"/>
              <a:defRPr sz="1900"/>
            </a:lvl6pPr>
            <a:lvl7pPr marL="3200400" lvl="6" indent="-349250" rtl="0">
              <a:spcBef>
                <a:spcPts val="0"/>
              </a:spcBef>
              <a:spcAft>
                <a:spcPts val="0"/>
              </a:spcAft>
              <a:buSzPts val="1900"/>
              <a:buChar char="●"/>
              <a:defRPr sz="1900"/>
            </a:lvl7pPr>
            <a:lvl8pPr marL="3657600" lvl="7" indent="-349250" rtl="0">
              <a:spcBef>
                <a:spcPts val="0"/>
              </a:spcBef>
              <a:spcAft>
                <a:spcPts val="0"/>
              </a:spcAft>
              <a:buSzPts val="1900"/>
              <a:buChar char="○"/>
              <a:defRPr sz="1900"/>
            </a:lvl8pPr>
            <a:lvl9pPr marL="4114800" lvl="8" indent="-349250" rtl="0">
              <a:spcBef>
                <a:spcPts val="0"/>
              </a:spcBef>
              <a:spcAft>
                <a:spcPts val="0"/>
              </a:spcAft>
              <a:buSzPts val="1900"/>
              <a:buChar char="■"/>
              <a:defRPr sz="1900"/>
            </a:lvl9pPr>
          </a:lstStyle>
          <a:p>
            <a:endParaRPr/>
          </a:p>
        </p:txBody>
      </p:sp>
      <p:sp>
        <p:nvSpPr>
          <p:cNvPr id="43" name="Google Shape;43;p7"/>
          <p:cNvSpPr txBox="1">
            <a:spLocks noGrp="1"/>
          </p:cNvSpPr>
          <p:nvPr>
            <p:ph type="sldNum" idx="12"/>
          </p:nvPr>
        </p:nvSpPr>
        <p:spPr>
          <a:xfrm>
            <a:off x="10879332" y="585770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p:nvPr/>
        </p:nvSpPr>
        <p:spPr>
          <a:xfrm>
            <a:off x="264800" y="264800"/>
            <a:ext cx="11662500" cy="63477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1158867" y="1130133"/>
            <a:ext cx="6789600" cy="1813500"/>
          </a:xfrm>
          <a:prstGeom prst="rect">
            <a:avLst/>
          </a:prstGeom>
        </p:spPr>
        <p:txBody>
          <a:bodyPr spcFirstLastPara="1" wrap="square" lIns="121900" tIns="121900" rIns="121900" bIns="121900" anchor="b" anchorCtr="0">
            <a:noAutofit/>
          </a:bodyPr>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a:endParaRPr/>
          </a:p>
        </p:txBody>
      </p:sp>
      <p:sp>
        <p:nvSpPr>
          <p:cNvPr id="47" name="Google Shape;47;p8"/>
          <p:cNvSpPr txBox="1">
            <a:spLocks noGrp="1"/>
          </p:cNvSpPr>
          <p:nvPr>
            <p:ph type="sldNum" idx="12"/>
          </p:nvPr>
        </p:nvSpPr>
        <p:spPr>
          <a:xfrm>
            <a:off x="10879332" y="585770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a:off x="264800" y="264800"/>
            <a:ext cx="11662500" cy="63477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body" idx="1"/>
          </p:nvPr>
        </p:nvSpPr>
        <p:spPr>
          <a:xfrm>
            <a:off x="1120567" y="5265467"/>
            <a:ext cx="9950700" cy="692700"/>
          </a:xfrm>
          <a:prstGeom prst="rect">
            <a:avLst/>
          </a:prstGeom>
        </p:spPr>
        <p:txBody>
          <a:bodyPr spcFirstLastPara="1" wrap="square" lIns="121900" tIns="121900" rIns="121900" bIns="121900" anchor="t" anchorCtr="0">
            <a:noAutofit/>
          </a:bodyPr>
          <a:lstStyle>
            <a:lvl1pPr marL="457200" lvl="0" indent="-228600">
              <a:spcBef>
                <a:spcPts val="500"/>
              </a:spcBef>
              <a:spcAft>
                <a:spcPts val="0"/>
              </a:spcAft>
              <a:buSzPts val="2400"/>
              <a:buFont typeface="Work Sans"/>
              <a:buNone/>
              <a:defRPr sz="2400" b="1">
                <a:latin typeface="Work Sans"/>
                <a:ea typeface="Work Sans"/>
                <a:cs typeface="Work Sans"/>
                <a:sym typeface="Work Sans"/>
              </a:defRPr>
            </a:lvl1pPr>
          </a:lstStyle>
          <a:p>
            <a:endParaRPr/>
          </a:p>
        </p:txBody>
      </p:sp>
      <p:sp>
        <p:nvSpPr>
          <p:cNvPr id="51" name="Google Shape;51;p9"/>
          <p:cNvSpPr txBox="1">
            <a:spLocks noGrp="1"/>
          </p:cNvSpPr>
          <p:nvPr>
            <p:ph type="sldNum" idx="12"/>
          </p:nvPr>
        </p:nvSpPr>
        <p:spPr>
          <a:xfrm>
            <a:off x="10879332" y="5857704"/>
            <a:ext cx="731700" cy="524700"/>
          </a:xfrm>
          <a:prstGeom prst="rect">
            <a:avLst/>
          </a:prstGeom>
        </p:spPr>
        <p:txBody>
          <a:bodyPr spcFirstLastPara="1" wrap="square" lIns="121900" tIns="121900" rIns="121900" bIns="121900" anchor="ctr" anchorCtr="0">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p:nvPr/>
        </p:nvSpPr>
        <p:spPr>
          <a:xfrm>
            <a:off x="264800" y="264800"/>
            <a:ext cx="11662500" cy="63477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sldNum" idx="12"/>
          </p:nvPr>
        </p:nvSpPr>
        <p:spPr>
          <a:xfrm>
            <a:off x="10879332" y="585770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58867" y="1130133"/>
            <a:ext cx="6789600" cy="1813500"/>
          </a:xfrm>
          <a:prstGeom prst="rect">
            <a:avLst/>
          </a:prstGeom>
          <a:noFill/>
          <a:ln>
            <a:noFill/>
          </a:ln>
        </p:spPr>
        <p:txBody>
          <a:bodyPr spcFirstLastPara="1" wrap="square" lIns="121900" tIns="121900" rIns="121900" bIns="121900" anchor="b" anchorCtr="0">
            <a:noAutofit/>
          </a:bodyPr>
          <a:lstStyle>
            <a:lvl1pPr lvl="0">
              <a:spcBef>
                <a:spcPts val="0"/>
              </a:spcBef>
              <a:spcAft>
                <a:spcPts val="0"/>
              </a:spcAft>
              <a:buClr>
                <a:schemeClr val="dk1"/>
              </a:buClr>
              <a:buSzPts val="5300"/>
              <a:buFont typeface="Work Sans"/>
              <a:buNone/>
              <a:defRPr sz="5300" b="1">
                <a:solidFill>
                  <a:schemeClr val="dk1"/>
                </a:solidFill>
                <a:latin typeface="Work Sans"/>
                <a:ea typeface="Work Sans"/>
                <a:cs typeface="Work Sans"/>
                <a:sym typeface="Work Sans"/>
              </a:defRPr>
            </a:lvl1pPr>
            <a:lvl2pPr lvl="1">
              <a:spcBef>
                <a:spcPts val="0"/>
              </a:spcBef>
              <a:spcAft>
                <a:spcPts val="0"/>
              </a:spcAft>
              <a:buClr>
                <a:schemeClr val="dk1"/>
              </a:buClr>
              <a:buSzPts val="5300"/>
              <a:buFont typeface="Work Sans"/>
              <a:buNone/>
              <a:defRPr sz="5300" b="1">
                <a:solidFill>
                  <a:schemeClr val="dk1"/>
                </a:solidFill>
                <a:latin typeface="Work Sans"/>
                <a:ea typeface="Work Sans"/>
                <a:cs typeface="Work Sans"/>
                <a:sym typeface="Work Sans"/>
              </a:defRPr>
            </a:lvl2pPr>
            <a:lvl3pPr lvl="2">
              <a:spcBef>
                <a:spcPts val="0"/>
              </a:spcBef>
              <a:spcAft>
                <a:spcPts val="0"/>
              </a:spcAft>
              <a:buClr>
                <a:schemeClr val="dk1"/>
              </a:buClr>
              <a:buSzPts val="5300"/>
              <a:buFont typeface="Work Sans"/>
              <a:buNone/>
              <a:defRPr sz="5300" b="1">
                <a:solidFill>
                  <a:schemeClr val="dk1"/>
                </a:solidFill>
                <a:latin typeface="Work Sans"/>
                <a:ea typeface="Work Sans"/>
                <a:cs typeface="Work Sans"/>
                <a:sym typeface="Work Sans"/>
              </a:defRPr>
            </a:lvl3pPr>
            <a:lvl4pPr lvl="3">
              <a:spcBef>
                <a:spcPts val="0"/>
              </a:spcBef>
              <a:spcAft>
                <a:spcPts val="0"/>
              </a:spcAft>
              <a:buClr>
                <a:schemeClr val="dk1"/>
              </a:buClr>
              <a:buSzPts val="5300"/>
              <a:buFont typeface="Work Sans"/>
              <a:buNone/>
              <a:defRPr sz="5300" b="1">
                <a:solidFill>
                  <a:schemeClr val="dk1"/>
                </a:solidFill>
                <a:latin typeface="Work Sans"/>
                <a:ea typeface="Work Sans"/>
                <a:cs typeface="Work Sans"/>
                <a:sym typeface="Work Sans"/>
              </a:defRPr>
            </a:lvl4pPr>
            <a:lvl5pPr lvl="4">
              <a:spcBef>
                <a:spcPts val="0"/>
              </a:spcBef>
              <a:spcAft>
                <a:spcPts val="0"/>
              </a:spcAft>
              <a:buClr>
                <a:schemeClr val="dk1"/>
              </a:buClr>
              <a:buSzPts val="5300"/>
              <a:buFont typeface="Work Sans"/>
              <a:buNone/>
              <a:defRPr sz="5300" b="1">
                <a:solidFill>
                  <a:schemeClr val="dk1"/>
                </a:solidFill>
                <a:latin typeface="Work Sans"/>
                <a:ea typeface="Work Sans"/>
                <a:cs typeface="Work Sans"/>
                <a:sym typeface="Work Sans"/>
              </a:defRPr>
            </a:lvl5pPr>
            <a:lvl6pPr lvl="5">
              <a:spcBef>
                <a:spcPts val="0"/>
              </a:spcBef>
              <a:spcAft>
                <a:spcPts val="0"/>
              </a:spcAft>
              <a:buClr>
                <a:schemeClr val="dk1"/>
              </a:buClr>
              <a:buSzPts val="5300"/>
              <a:buFont typeface="Work Sans"/>
              <a:buNone/>
              <a:defRPr sz="5300" b="1">
                <a:solidFill>
                  <a:schemeClr val="dk1"/>
                </a:solidFill>
                <a:latin typeface="Work Sans"/>
                <a:ea typeface="Work Sans"/>
                <a:cs typeface="Work Sans"/>
                <a:sym typeface="Work Sans"/>
              </a:defRPr>
            </a:lvl6pPr>
            <a:lvl7pPr lvl="6">
              <a:spcBef>
                <a:spcPts val="0"/>
              </a:spcBef>
              <a:spcAft>
                <a:spcPts val="0"/>
              </a:spcAft>
              <a:buClr>
                <a:schemeClr val="dk1"/>
              </a:buClr>
              <a:buSzPts val="5300"/>
              <a:buFont typeface="Work Sans"/>
              <a:buNone/>
              <a:defRPr sz="5300" b="1">
                <a:solidFill>
                  <a:schemeClr val="dk1"/>
                </a:solidFill>
                <a:latin typeface="Work Sans"/>
                <a:ea typeface="Work Sans"/>
                <a:cs typeface="Work Sans"/>
                <a:sym typeface="Work Sans"/>
              </a:defRPr>
            </a:lvl7pPr>
            <a:lvl8pPr lvl="7">
              <a:spcBef>
                <a:spcPts val="0"/>
              </a:spcBef>
              <a:spcAft>
                <a:spcPts val="0"/>
              </a:spcAft>
              <a:buClr>
                <a:schemeClr val="dk1"/>
              </a:buClr>
              <a:buSzPts val="5300"/>
              <a:buFont typeface="Work Sans"/>
              <a:buNone/>
              <a:defRPr sz="5300" b="1">
                <a:solidFill>
                  <a:schemeClr val="dk1"/>
                </a:solidFill>
                <a:latin typeface="Work Sans"/>
                <a:ea typeface="Work Sans"/>
                <a:cs typeface="Work Sans"/>
                <a:sym typeface="Work Sans"/>
              </a:defRPr>
            </a:lvl8pPr>
            <a:lvl9pPr lvl="8">
              <a:spcBef>
                <a:spcPts val="0"/>
              </a:spcBef>
              <a:spcAft>
                <a:spcPts val="0"/>
              </a:spcAft>
              <a:buClr>
                <a:schemeClr val="dk1"/>
              </a:buClr>
              <a:buSzPts val="5300"/>
              <a:buFont typeface="Work Sans"/>
              <a:buNone/>
              <a:defRPr sz="5300" b="1">
                <a:solidFill>
                  <a:schemeClr val="dk1"/>
                </a:solidFill>
                <a:latin typeface="Work Sans"/>
                <a:ea typeface="Work Sans"/>
                <a:cs typeface="Work Sans"/>
                <a:sym typeface="Work Sans"/>
              </a:defRPr>
            </a:lvl9pPr>
          </a:lstStyle>
          <a:p>
            <a:endParaRPr/>
          </a:p>
        </p:txBody>
      </p:sp>
      <p:sp>
        <p:nvSpPr>
          <p:cNvPr id="11" name="Google Shape;11;p1"/>
          <p:cNvSpPr txBox="1">
            <a:spLocks noGrp="1"/>
          </p:cNvSpPr>
          <p:nvPr>
            <p:ph type="body" idx="1"/>
          </p:nvPr>
        </p:nvSpPr>
        <p:spPr>
          <a:xfrm>
            <a:off x="1158867" y="3083900"/>
            <a:ext cx="9874500" cy="2672100"/>
          </a:xfrm>
          <a:prstGeom prst="rect">
            <a:avLst/>
          </a:prstGeom>
          <a:noFill/>
          <a:ln>
            <a:noFill/>
          </a:ln>
        </p:spPr>
        <p:txBody>
          <a:bodyPr spcFirstLastPara="1" wrap="square" lIns="121900" tIns="121900" rIns="121900" bIns="121900" anchor="t" anchorCtr="0">
            <a:noAutofit/>
          </a:bodyPr>
          <a:lstStyle>
            <a:lvl1pPr marL="457200" lvl="0" indent="-400050">
              <a:spcBef>
                <a:spcPts val="800"/>
              </a:spcBef>
              <a:spcAft>
                <a:spcPts val="0"/>
              </a:spcAft>
              <a:buClr>
                <a:schemeClr val="dk1"/>
              </a:buClr>
              <a:buSzPts val="2700"/>
              <a:buFont typeface="Work Sans Regular"/>
              <a:buChar char="▪"/>
              <a:defRPr sz="2700">
                <a:solidFill>
                  <a:schemeClr val="dk1"/>
                </a:solidFill>
                <a:latin typeface="Work Sans Regular"/>
                <a:ea typeface="Work Sans Regular"/>
                <a:cs typeface="Work Sans Regular"/>
                <a:sym typeface="Work Sans Regular"/>
              </a:defRPr>
            </a:lvl1pPr>
            <a:lvl2pPr marL="914400" lvl="1" indent="-400050">
              <a:spcBef>
                <a:spcPts val="0"/>
              </a:spcBef>
              <a:spcAft>
                <a:spcPts val="0"/>
              </a:spcAft>
              <a:buClr>
                <a:schemeClr val="dk1"/>
              </a:buClr>
              <a:buSzPts val="2700"/>
              <a:buFont typeface="Work Sans Regular"/>
              <a:buChar char="□"/>
              <a:defRPr sz="2700">
                <a:solidFill>
                  <a:schemeClr val="dk1"/>
                </a:solidFill>
                <a:latin typeface="Work Sans Regular"/>
                <a:ea typeface="Work Sans Regular"/>
                <a:cs typeface="Work Sans Regular"/>
                <a:sym typeface="Work Sans Regular"/>
              </a:defRPr>
            </a:lvl2pPr>
            <a:lvl3pPr marL="1371600" lvl="2" indent="-400050">
              <a:spcBef>
                <a:spcPts val="0"/>
              </a:spcBef>
              <a:spcAft>
                <a:spcPts val="0"/>
              </a:spcAft>
              <a:buClr>
                <a:schemeClr val="dk1"/>
              </a:buClr>
              <a:buSzPts val="2700"/>
              <a:buFont typeface="Work Sans Regular"/>
              <a:buChar char="□"/>
              <a:defRPr sz="2700">
                <a:solidFill>
                  <a:schemeClr val="dk1"/>
                </a:solidFill>
                <a:latin typeface="Work Sans Regular"/>
                <a:ea typeface="Work Sans Regular"/>
                <a:cs typeface="Work Sans Regular"/>
                <a:sym typeface="Work Sans Regular"/>
              </a:defRPr>
            </a:lvl3pPr>
            <a:lvl4pPr marL="1828800" lvl="3" indent="-400050">
              <a:spcBef>
                <a:spcPts val="0"/>
              </a:spcBef>
              <a:spcAft>
                <a:spcPts val="0"/>
              </a:spcAft>
              <a:buClr>
                <a:schemeClr val="dk1"/>
              </a:buClr>
              <a:buSzPts val="2700"/>
              <a:buFont typeface="Work Sans Regular"/>
              <a:buChar char="□"/>
              <a:defRPr sz="2700">
                <a:solidFill>
                  <a:schemeClr val="dk1"/>
                </a:solidFill>
                <a:latin typeface="Work Sans Regular"/>
                <a:ea typeface="Work Sans Regular"/>
                <a:cs typeface="Work Sans Regular"/>
                <a:sym typeface="Work Sans Regular"/>
              </a:defRPr>
            </a:lvl4pPr>
            <a:lvl5pPr marL="2286000" lvl="4" indent="-400050">
              <a:spcBef>
                <a:spcPts val="0"/>
              </a:spcBef>
              <a:spcAft>
                <a:spcPts val="0"/>
              </a:spcAft>
              <a:buClr>
                <a:schemeClr val="dk1"/>
              </a:buClr>
              <a:buSzPts val="2700"/>
              <a:buFont typeface="Work Sans Regular"/>
              <a:buChar char="○"/>
              <a:defRPr sz="2700">
                <a:solidFill>
                  <a:schemeClr val="dk1"/>
                </a:solidFill>
                <a:latin typeface="Work Sans Regular"/>
                <a:ea typeface="Work Sans Regular"/>
                <a:cs typeface="Work Sans Regular"/>
                <a:sym typeface="Work Sans Regular"/>
              </a:defRPr>
            </a:lvl5pPr>
            <a:lvl6pPr marL="2743200" lvl="5" indent="-400050">
              <a:spcBef>
                <a:spcPts val="0"/>
              </a:spcBef>
              <a:spcAft>
                <a:spcPts val="0"/>
              </a:spcAft>
              <a:buClr>
                <a:schemeClr val="dk1"/>
              </a:buClr>
              <a:buSzPts val="2700"/>
              <a:buFont typeface="Work Sans Regular"/>
              <a:buChar char="■"/>
              <a:defRPr sz="2700">
                <a:solidFill>
                  <a:schemeClr val="dk1"/>
                </a:solidFill>
                <a:latin typeface="Work Sans Regular"/>
                <a:ea typeface="Work Sans Regular"/>
                <a:cs typeface="Work Sans Regular"/>
                <a:sym typeface="Work Sans Regular"/>
              </a:defRPr>
            </a:lvl6pPr>
            <a:lvl7pPr marL="3200400" lvl="6" indent="-400050">
              <a:spcBef>
                <a:spcPts val="0"/>
              </a:spcBef>
              <a:spcAft>
                <a:spcPts val="0"/>
              </a:spcAft>
              <a:buClr>
                <a:schemeClr val="dk1"/>
              </a:buClr>
              <a:buSzPts val="2700"/>
              <a:buFont typeface="Work Sans Regular"/>
              <a:buChar char="●"/>
              <a:defRPr sz="2700">
                <a:solidFill>
                  <a:schemeClr val="dk1"/>
                </a:solidFill>
                <a:latin typeface="Work Sans Regular"/>
                <a:ea typeface="Work Sans Regular"/>
                <a:cs typeface="Work Sans Regular"/>
                <a:sym typeface="Work Sans Regular"/>
              </a:defRPr>
            </a:lvl7pPr>
            <a:lvl8pPr marL="3657600" lvl="7" indent="-400050">
              <a:spcBef>
                <a:spcPts val="0"/>
              </a:spcBef>
              <a:spcAft>
                <a:spcPts val="0"/>
              </a:spcAft>
              <a:buClr>
                <a:schemeClr val="dk1"/>
              </a:buClr>
              <a:buSzPts val="2700"/>
              <a:buFont typeface="Work Sans Regular"/>
              <a:buChar char="○"/>
              <a:defRPr sz="2700">
                <a:solidFill>
                  <a:schemeClr val="dk1"/>
                </a:solidFill>
                <a:latin typeface="Work Sans Regular"/>
                <a:ea typeface="Work Sans Regular"/>
                <a:cs typeface="Work Sans Regular"/>
                <a:sym typeface="Work Sans Regular"/>
              </a:defRPr>
            </a:lvl8pPr>
            <a:lvl9pPr marL="4114800" lvl="8" indent="-400050">
              <a:spcBef>
                <a:spcPts val="0"/>
              </a:spcBef>
              <a:spcAft>
                <a:spcPts val="0"/>
              </a:spcAft>
              <a:buClr>
                <a:schemeClr val="dk1"/>
              </a:buClr>
              <a:buSzPts val="2700"/>
              <a:buFont typeface="Work Sans Regular"/>
              <a:buChar char="■"/>
              <a:defRPr sz="2700">
                <a:solidFill>
                  <a:schemeClr val="dk1"/>
                </a:solidFill>
                <a:latin typeface="Work Sans Regular"/>
                <a:ea typeface="Work Sans Regular"/>
                <a:cs typeface="Work Sans Regular"/>
                <a:sym typeface="Work Sans Regular"/>
              </a:defRPr>
            </a:lvl9pPr>
          </a:lstStyle>
          <a:p>
            <a:endParaRPr/>
          </a:p>
        </p:txBody>
      </p:sp>
      <p:sp>
        <p:nvSpPr>
          <p:cNvPr id="12" name="Google Shape;12;p1"/>
          <p:cNvSpPr txBox="1">
            <a:spLocks noGrp="1"/>
          </p:cNvSpPr>
          <p:nvPr>
            <p:ph type="sldNum" idx="12"/>
          </p:nvPr>
        </p:nvSpPr>
        <p:spPr>
          <a:xfrm>
            <a:off x="10879332" y="5857704"/>
            <a:ext cx="731700" cy="524700"/>
          </a:xfrm>
          <a:prstGeom prst="rect">
            <a:avLst/>
          </a:prstGeom>
          <a:noFill/>
          <a:ln>
            <a:noFill/>
          </a:ln>
        </p:spPr>
        <p:txBody>
          <a:bodyPr spcFirstLastPara="1" wrap="square" lIns="121900" tIns="121900" rIns="121900" bIns="121900" anchor="ctr" anchorCtr="0">
            <a:noAutofit/>
          </a:bodyPr>
          <a:lstStyle>
            <a:lvl1pPr lvl="0" algn="r">
              <a:buNone/>
              <a:defRPr sz="1700" b="1">
                <a:solidFill>
                  <a:schemeClr val="dk1"/>
                </a:solidFill>
                <a:latin typeface="Work Sans"/>
                <a:ea typeface="Work Sans"/>
                <a:cs typeface="Work Sans"/>
                <a:sym typeface="Work Sans"/>
              </a:defRPr>
            </a:lvl1pPr>
            <a:lvl2pPr lvl="1" algn="r">
              <a:buNone/>
              <a:defRPr sz="1700" b="1">
                <a:solidFill>
                  <a:schemeClr val="dk1"/>
                </a:solidFill>
                <a:latin typeface="Work Sans"/>
                <a:ea typeface="Work Sans"/>
                <a:cs typeface="Work Sans"/>
                <a:sym typeface="Work Sans"/>
              </a:defRPr>
            </a:lvl2pPr>
            <a:lvl3pPr lvl="2" algn="r">
              <a:buNone/>
              <a:defRPr sz="1700" b="1">
                <a:solidFill>
                  <a:schemeClr val="dk1"/>
                </a:solidFill>
                <a:latin typeface="Work Sans"/>
                <a:ea typeface="Work Sans"/>
                <a:cs typeface="Work Sans"/>
                <a:sym typeface="Work Sans"/>
              </a:defRPr>
            </a:lvl3pPr>
            <a:lvl4pPr lvl="3" algn="r">
              <a:buNone/>
              <a:defRPr sz="1700" b="1">
                <a:solidFill>
                  <a:schemeClr val="dk1"/>
                </a:solidFill>
                <a:latin typeface="Work Sans"/>
                <a:ea typeface="Work Sans"/>
                <a:cs typeface="Work Sans"/>
                <a:sym typeface="Work Sans"/>
              </a:defRPr>
            </a:lvl4pPr>
            <a:lvl5pPr lvl="4" algn="r">
              <a:buNone/>
              <a:defRPr sz="1700" b="1">
                <a:solidFill>
                  <a:schemeClr val="dk1"/>
                </a:solidFill>
                <a:latin typeface="Work Sans"/>
                <a:ea typeface="Work Sans"/>
                <a:cs typeface="Work Sans"/>
                <a:sym typeface="Work Sans"/>
              </a:defRPr>
            </a:lvl5pPr>
            <a:lvl6pPr lvl="5" algn="r">
              <a:buNone/>
              <a:defRPr sz="1700" b="1">
                <a:solidFill>
                  <a:schemeClr val="dk1"/>
                </a:solidFill>
                <a:latin typeface="Work Sans"/>
                <a:ea typeface="Work Sans"/>
                <a:cs typeface="Work Sans"/>
                <a:sym typeface="Work Sans"/>
              </a:defRPr>
            </a:lvl6pPr>
            <a:lvl7pPr lvl="6" algn="r">
              <a:buNone/>
              <a:defRPr sz="1700" b="1">
                <a:solidFill>
                  <a:schemeClr val="dk1"/>
                </a:solidFill>
                <a:latin typeface="Work Sans"/>
                <a:ea typeface="Work Sans"/>
                <a:cs typeface="Work Sans"/>
                <a:sym typeface="Work Sans"/>
              </a:defRPr>
            </a:lvl7pPr>
            <a:lvl8pPr lvl="7" algn="r">
              <a:buNone/>
              <a:defRPr sz="1700" b="1">
                <a:solidFill>
                  <a:schemeClr val="dk1"/>
                </a:solidFill>
                <a:latin typeface="Work Sans"/>
                <a:ea typeface="Work Sans"/>
                <a:cs typeface="Work Sans"/>
                <a:sym typeface="Work Sans"/>
              </a:defRPr>
            </a:lvl8pPr>
            <a:lvl9pPr lvl="8" algn="r">
              <a:buNone/>
              <a:defRPr sz="17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subTitle" idx="1"/>
          </p:nvPr>
        </p:nvSpPr>
        <p:spPr>
          <a:xfrm>
            <a:off x="1775790" y="861391"/>
            <a:ext cx="9144000" cy="159026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Đề tài : NHẬN DIỆN TÊN RIÊNG TRONG VĂN BẢN</a:t>
            </a:r>
            <a:endParaRPr/>
          </a:p>
          <a:p>
            <a:pPr marL="0" lvl="0" indent="0" algn="ctr" rtl="0">
              <a:lnSpc>
                <a:spcPct val="90000"/>
              </a:lnSpc>
              <a:spcBef>
                <a:spcPts val="1000"/>
              </a:spcBef>
              <a:spcAft>
                <a:spcPts val="0"/>
              </a:spcAft>
              <a:buClr>
                <a:schemeClr val="dk1"/>
              </a:buClr>
              <a:buSzPts val="2800"/>
              <a:buNone/>
            </a:pPr>
            <a:r>
              <a:rPr lang="en-US" sz="2800" b="1">
                <a:latin typeface="Times New Roman"/>
                <a:ea typeface="Times New Roman"/>
                <a:cs typeface="Times New Roman"/>
                <a:sym typeface="Times New Roman"/>
              </a:rPr>
              <a:t>(NAME ENTITY RECOGNITION) </a:t>
            </a:r>
            <a:endParaRPr/>
          </a:p>
        </p:txBody>
      </p:sp>
      <p:sp>
        <p:nvSpPr>
          <p:cNvPr id="69" name="Google Shape;69;p13"/>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70" name="Google Shape;70;p13"/>
          <p:cNvSpPr txBox="1"/>
          <p:nvPr/>
        </p:nvSpPr>
        <p:spPr>
          <a:xfrm>
            <a:off x="1437863" y="2173355"/>
            <a:ext cx="10104780" cy="3823253"/>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Giảng</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viên</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hướng</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dẫn</a:t>
            </a:r>
            <a:r>
              <a:rPr lang="en-US" sz="2400" b="1" i="0" u="none" strike="noStrike" cap="none" dirty="0">
                <a:solidFill>
                  <a:schemeClr val="dk1"/>
                </a:solidFill>
                <a:latin typeface="Times New Roman"/>
                <a:ea typeface="Times New Roman"/>
                <a:cs typeface="Times New Roman"/>
                <a:sym typeface="Times New Roman"/>
              </a:rPr>
              <a:t> : TS. Lê </a:t>
            </a:r>
            <a:r>
              <a:rPr lang="en-US" sz="2400" b="1" i="0" u="none" strike="noStrike" cap="none" dirty="0" err="1">
                <a:solidFill>
                  <a:schemeClr val="dk1"/>
                </a:solidFill>
                <a:latin typeface="Times New Roman"/>
                <a:ea typeface="Times New Roman"/>
                <a:cs typeface="Times New Roman"/>
                <a:sym typeface="Times New Roman"/>
              </a:rPr>
              <a:t>Hồng</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Phương</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400"/>
              <a:buFont typeface="Arial"/>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Nhóm</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học</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viên</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cao</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học</a:t>
            </a:r>
            <a:r>
              <a:rPr lang="en-US" sz="2400" b="1" i="0" u="none" strike="noStrike" cap="none" dirty="0">
                <a:solidFill>
                  <a:schemeClr val="dk1"/>
                </a:solidFill>
                <a:latin typeface="Times New Roman"/>
                <a:ea typeface="Times New Roman"/>
                <a:cs typeface="Times New Roman"/>
                <a:sym typeface="Times New Roman"/>
              </a:rPr>
              <a:t> KHDL 2019-2021:</a:t>
            </a:r>
            <a:endParaRPr dirty="0"/>
          </a:p>
          <a:p>
            <a:pPr marL="0" marR="0" lvl="0" indent="0" algn="just" rtl="0">
              <a:lnSpc>
                <a:spcPct val="90000"/>
              </a:lnSpc>
              <a:spcBef>
                <a:spcPts val="100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Vương</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Tuấn</a:t>
            </a:r>
            <a:r>
              <a:rPr lang="en-US" sz="2400" b="1" i="0" u="none" strike="noStrike" cap="none" dirty="0">
                <a:solidFill>
                  <a:schemeClr val="dk1"/>
                </a:solidFill>
                <a:latin typeface="Times New Roman"/>
                <a:ea typeface="Times New Roman"/>
                <a:cs typeface="Times New Roman"/>
                <a:sym typeface="Times New Roman"/>
              </a:rPr>
              <a:t> Anh		19007929</a:t>
            </a:r>
            <a:endParaRPr dirty="0"/>
          </a:p>
          <a:p>
            <a:pPr marL="0" marR="0" lvl="0" indent="0" algn="just" rtl="0">
              <a:lnSpc>
                <a:spcPct val="90000"/>
              </a:lnSpc>
              <a:spcBef>
                <a:spcPts val="100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Phùng</a:t>
            </a:r>
            <a:r>
              <a:rPr lang="en-US" sz="2400" b="1" i="0" u="none" strike="noStrike" cap="none" dirty="0">
                <a:solidFill>
                  <a:schemeClr val="dk1"/>
                </a:solidFill>
                <a:latin typeface="Times New Roman"/>
                <a:ea typeface="Times New Roman"/>
                <a:cs typeface="Times New Roman"/>
                <a:sym typeface="Times New Roman"/>
              </a:rPr>
              <a:t> Anh </a:t>
            </a:r>
            <a:r>
              <a:rPr lang="en-US" sz="2400" b="1" i="0" u="none" strike="noStrike" cap="none" dirty="0" err="1">
                <a:solidFill>
                  <a:schemeClr val="dk1"/>
                </a:solidFill>
                <a:latin typeface="Times New Roman"/>
                <a:ea typeface="Times New Roman"/>
                <a:cs typeface="Times New Roman"/>
                <a:sym typeface="Times New Roman"/>
              </a:rPr>
              <a:t>Tuấn</a:t>
            </a:r>
            <a:r>
              <a:rPr lang="en-US" sz="2400" b="1" i="0" u="none" strike="noStrike" cap="none" dirty="0">
                <a:solidFill>
                  <a:schemeClr val="dk1"/>
                </a:solidFill>
                <a:latin typeface="Times New Roman"/>
                <a:ea typeface="Times New Roman"/>
                <a:cs typeface="Times New Roman"/>
                <a:sym typeface="Times New Roman"/>
              </a:rPr>
              <a:t>		19007921</a:t>
            </a:r>
            <a:endParaRPr dirty="0"/>
          </a:p>
          <a:p>
            <a:pPr marL="0" marR="0" lvl="0" indent="0" algn="just" rtl="0">
              <a:lnSpc>
                <a:spcPct val="90000"/>
              </a:lnSpc>
              <a:spcBef>
                <a:spcPts val="100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Nguyễn</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Đức</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Trường</a:t>
            </a:r>
            <a:r>
              <a:rPr lang="en-US" sz="2400" b="1" i="0" u="none" strike="noStrike" cap="none" dirty="0">
                <a:solidFill>
                  <a:schemeClr val="dk1"/>
                </a:solidFill>
                <a:latin typeface="Times New Roman"/>
                <a:ea typeface="Times New Roman"/>
                <a:cs typeface="Times New Roman"/>
                <a:sym typeface="Times New Roman"/>
              </a:rPr>
              <a:t>		19007990</a:t>
            </a:r>
            <a:endParaRPr dirty="0"/>
          </a:p>
          <a:p>
            <a:pPr marL="0" marR="0" lvl="0" indent="0" algn="just" rtl="0">
              <a:lnSpc>
                <a:spcPct val="90000"/>
              </a:lnSpc>
              <a:spcBef>
                <a:spcPts val="100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Phạm</a:t>
            </a:r>
            <a:r>
              <a:rPr lang="en-US" sz="2400" b="1" i="0" u="none" strike="noStrike" cap="none" dirty="0">
                <a:solidFill>
                  <a:schemeClr val="dk1"/>
                </a:solidFill>
                <a:latin typeface="Times New Roman"/>
                <a:ea typeface="Times New Roman"/>
                <a:cs typeface="Times New Roman"/>
                <a:sym typeface="Times New Roman"/>
              </a:rPr>
              <a:t> Thanh </a:t>
            </a:r>
            <a:r>
              <a:rPr lang="en-US" sz="2400" b="1" i="0" u="none" strike="noStrike" cap="none" dirty="0" err="1">
                <a:solidFill>
                  <a:schemeClr val="dk1"/>
                </a:solidFill>
                <a:latin typeface="Times New Roman"/>
                <a:ea typeface="Times New Roman"/>
                <a:cs typeface="Times New Roman"/>
                <a:sym typeface="Times New Roman"/>
              </a:rPr>
              <a:t>Tùng</a:t>
            </a:r>
            <a:r>
              <a:rPr lang="en-US" sz="2400" b="1" i="0" u="none" strike="noStrike" cap="none" dirty="0">
                <a:solidFill>
                  <a:schemeClr val="dk1"/>
                </a:solidFill>
                <a:latin typeface="Times New Roman"/>
                <a:ea typeface="Times New Roman"/>
                <a:cs typeface="Times New Roman"/>
                <a:sym typeface="Times New Roman"/>
              </a:rPr>
              <a:t> 		19007920</a:t>
            </a:r>
            <a:endParaRPr dirty="0"/>
          </a:p>
        </p:txBody>
      </p:sp>
      <p:sp>
        <p:nvSpPr>
          <p:cNvPr id="71" name="Google Shape;71;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ctrTitle"/>
          </p:nvPr>
        </p:nvSpPr>
        <p:spPr>
          <a:xfrm>
            <a:off x="1460550" y="212991"/>
            <a:ext cx="9144000" cy="601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sz="2800"/>
              <a:t>RNN</a:t>
            </a:r>
            <a:endParaRPr sz="2800"/>
          </a:p>
        </p:txBody>
      </p:sp>
      <p:sp>
        <p:nvSpPr>
          <p:cNvPr id="154" name="Google Shape;154;p22"/>
          <p:cNvSpPr txBox="1">
            <a:spLocks noGrp="1"/>
          </p:cNvSpPr>
          <p:nvPr>
            <p:ph type="subTitle" idx="1"/>
          </p:nvPr>
        </p:nvSpPr>
        <p:spPr>
          <a:xfrm>
            <a:off x="1399350" y="814195"/>
            <a:ext cx="9266400" cy="4443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000">
                <a:solidFill>
                  <a:srgbClr val="000000"/>
                </a:solidFill>
                <a:latin typeface="Times New Roman"/>
                <a:ea typeface="Times New Roman"/>
                <a:cs typeface="Times New Roman"/>
                <a:sym typeface="Times New Roman"/>
              </a:rPr>
              <a:t>RNN hoạt động tốt với dữ liệu phụ thuộc gần(</a:t>
            </a:r>
            <a:r>
              <a:rPr lang="en-US" sz="2000">
                <a:solidFill>
                  <a:srgbClr val="000000"/>
                </a:solidFill>
                <a:highlight>
                  <a:srgbClr val="FFFFFF"/>
                </a:highlight>
                <a:latin typeface="Times New Roman"/>
                <a:ea typeface="Times New Roman"/>
                <a:cs typeface="Times New Roman"/>
                <a:sym typeface="Times New Roman"/>
              </a:rPr>
              <a:t>short-term dependencies)</a:t>
            </a:r>
            <a:endParaRPr sz="2000">
              <a:solidFill>
                <a:srgbClr val="000000"/>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endParaRPr sz="2300">
              <a:solidFill>
                <a:srgbClr val="000000"/>
              </a:solidFill>
              <a:highlight>
                <a:srgbClr val="FFFFFF"/>
              </a:highlight>
              <a:latin typeface="Arial"/>
              <a:ea typeface="Arial"/>
              <a:cs typeface="Arial"/>
              <a:sym typeface="Arial"/>
            </a:endParaRPr>
          </a:p>
          <a:p>
            <a:pPr marL="0" lvl="0" indent="0" algn="l" rtl="0">
              <a:spcBef>
                <a:spcPts val="1000"/>
              </a:spcBef>
              <a:spcAft>
                <a:spcPts val="0"/>
              </a:spcAft>
              <a:buNone/>
            </a:pPr>
            <a:r>
              <a:rPr lang="en-US" sz="1400" b="1" i="1" u="sng">
                <a:solidFill>
                  <a:srgbClr val="1155CC"/>
                </a:solidFill>
                <a:latin typeface="Arial"/>
                <a:ea typeface="Arial"/>
                <a:cs typeface="Arial"/>
                <a:sym typeface="Arial"/>
              </a:rPr>
              <a:t>Exp 1:</a:t>
            </a:r>
            <a:r>
              <a:rPr lang="en-US" sz="1400" b="1" i="1">
                <a:solidFill>
                  <a:srgbClr val="1155CC"/>
                </a:solidFill>
                <a:latin typeface="Arial"/>
                <a:ea typeface="Arial"/>
                <a:cs typeface="Arial"/>
                <a:sym typeface="Arial"/>
              </a:rPr>
              <a:t> 			The color of the sky is____. =&gt; The color of the sky is </a:t>
            </a:r>
            <a:r>
              <a:rPr lang="en-US" sz="1400" b="1" i="1" u="sng">
                <a:solidFill>
                  <a:srgbClr val="1155CC"/>
                </a:solidFill>
                <a:latin typeface="Arial"/>
                <a:ea typeface="Arial"/>
                <a:cs typeface="Arial"/>
                <a:sym typeface="Arial"/>
              </a:rPr>
              <a:t>blue</a:t>
            </a:r>
            <a:endParaRPr sz="1400" b="1" i="1" u="sng">
              <a:solidFill>
                <a:srgbClr val="1155CC"/>
              </a:solidFill>
              <a:latin typeface="Arial"/>
              <a:ea typeface="Arial"/>
              <a:cs typeface="Arial"/>
              <a:sym typeface="Arial"/>
            </a:endParaRPr>
          </a:p>
          <a:p>
            <a:pPr marL="0" lvl="0" indent="457200" algn="l" rtl="0">
              <a:spcBef>
                <a:spcPts val="1000"/>
              </a:spcBef>
              <a:spcAft>
                <a:spcPts val="0"/>
              </a:spcAft>
              <a:buNone/>
            </a:pPr>
            <a:endParaRPr sz="1400" i="1" u="sng">
              <a:solidFill>
                <a:srgbClr val="000000"/>
              </a:solidFill>
              <a:latin typeface="Arial"/>
              <a:ea typeface="Arial"/>
              <a:cs typeface="Arial"/>
              <a:sym typeface="Arial"/>
            </a:endParaRPr>
          </a:p>
          <a:p>
            <a:pPr marL="0" lvl="0" indent="0" algn="l" rtl="0">
              <a:spcBef>
                <a:spcPts val="1000"/>
              </a:spcBef>
              <a:spcAft>
                <a:spcPts val="0"/>
              </a:spcAft>
              <a:buNone/>
            </a:pPr>
            <a:r>
              <a:rPr lang="en-US" sz="1400" b="1" i="1" u="sng">
                <a:solidFill>
                  <a:srgbClr val="1C4587"/>
                </a:solidFill>
                <a:latin typeface="Arial"/>
                <a:ea typeface="Arial"/>
                <a:cs typeface="Arial"/>
                <a:sym typeface="Arial"/>
              </a:rPr>
              <a:t>Exp 2:</a:t>
            </a:r>
            <a:r>
              <a:rPr lang="en-US" sz="2300" b="1" i="1" u="sng">
                <a:solidFill>
                  <a:srgbClr val="1C4587"/>
                </a:solidFill>
                <a:latin typeface="Arial"/>
                <a:ea typeface="Arial"/>
                <a:cs typeface="Arial"/>
                <a:sym typeface="Arial"/>
              </a:rPr>
              <a:t> </a:t>
            </a:r>
            <a:endParaRPr sz="2300" b="1" i="1" u="sng">
              <a:solidFill>
                <a:srgbClr val="1C4587"/>
              </a:solidFill>
              <a:latin typeface="Arial"/>
              <a:ea typeface="Arial"/>
              <a:cs typeface="Arial"/>
              <a:sym typeface="Arial"/>
            </a:endParaRPr>
          </a:p>
          <a:p>
            <a:pPr marL="0" lvl="0" indent="0" algn="l" rtl="0">
              <a:spcBef>
                <a:spcPts val="1000"/>
              </a:spcBef>
              <a:spcAft>
                <a:spcPts val="0"/>
              </a:spcAft>
              <a:buNone/>
            </a:pPr>
            <a:endParaRPr sz="2300">
              <a:solidFill>
                <a:srgbClr val="000000"/>
              </a:solidFill>
              <a:latin typeface="Arial"/>
              <a:ea typeface="Arial"/>
              <a:cs typeface="Arial"/>
              <a:sym typeface="Arial"/>
            </a:endParaRPr>
          </a:p>
          <a:p>
            <a:pPr marL="0" lvl="0" indent="0" algn="l" rtl="0">
              <a:spcBef>
                <a:spcPts val="1000"/>
              </a:spcBef>
              <a:spcAft>
                <a:spcPts val="0"/>
              </a:spcAft>
              <a:buNone/>
            </a:pPr>
            <a:endParaRPr sz="2300">
              <a:solidFill>
                <a:srgbClr val="000000"/>
              </a:solidFill>
              <a:latin typeface="Arial"/>
              <a:ea typeface="Arial"/>
              <a:cs typeface="Arial"/>
              <a:sym typeface="Arial"/>
            </a:endParaRPr>
          </a:p>
          <a:p>
            <a:pPr marL="0" lvl="0" indent="0" algn="l" rtl="0">
              <a:spcBef>
                <a:spcPts val="1000"/>
              </a:spcBef>
              <a:spcAft>
                <a:spcPts val="0"/>
              </a:spcAft>
              <a:buNone/>
            </a:pPr>
            <a:endParaRPr sz="2300">
              <a:solidFill>
                <a:srgbClr val="000000"/>
              </a:solidFill>
              <a:latin typeface="Arial"/>
              <a:ea typeface="Arial"/>
              <a:cs typeface="Arial"/>
              <a:sym typeface="Arial"/>
            </a:endParaRPr>
          </a:p>
          <a:p>
            <a:pPr marL="0" lvl="0" indent="0" algn="l" rtl="0">
              <a:spcBef>
                <a:spcPts val="1000"/>
              </a:spcBef>
              <a:spcAft>
                <a:spcPts val="0"/>
              </a:spcAft>
              <a:buNone/>
            </a:pPr>
            <a:r>
              <a:rPr lang="en-US" sz="2000">
                <a:solidFill>
                  <a:srgbClr val="000000"/>
                </a:solidFill>
                <a:latin typeface="Times New Roman"/>
                <a:ea typeface="Times New Roman"/>
                <a:cs typeface="Times New Roman"/>
                <a:sym typeface="Times New Roman"/>
              </a:rPr>
              <a:t>RNN khó xử lý cho dữ liệu phụ thuộc xa,</a:t>
            </a:r>
            <a:endParaRPr sz="2000">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r>
              <a:rPr lang="en-US" sz="2000">
                <a:solidFill>
                  <a:srgbClr val="000000"/>
                </a:solidFill>
                <a:latin typeface="Times New Roman"/>
                <a:ea typeface="Times New Roman"/>
                <a:cs typeface="Times New Roman"/>
                <a:sym typeface="Times New Roman"/>
              </a:rPr>
              <a:t>Lý do: Hiện tượng vanishing và exploding gradient khi tối ưu tham số</a:t>
            </a:r>
            <a:endParaRPr sz="2000">
              <a:solidFill>
                <a:srgbClr val="000000"/>
              </a:solidFill>
              <a:latin typeface="Times New Roman"/>
              <a:ea typeface="Times New Roman"/>
              <a:cs typeface="Times New Roman"/>
              <a:sym typeface="Times New Roman"/>
            </a:endParaRPr>
          </a:p>
          <a:p>
            <a:pPr marL="457200" lvl="0" indent="-355600" algn="l" rtl="0">
              <a:spcBef>
                <a:spcPts val="100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=&gt; LSTM và GRU </a:t>
            </a:r>
            <a:endParaRPr sz="2000" i="1" u="sng">
              <a:solidFill>
                <a:srgbClr val="000000"/>
              </a:solidFill>
              <a:latin typeface="Times New Roman"/>
              <a:ea typeface="Times New Roman"/>
              <a:cs typeface="Times New Roman"/>
              <a:sym typeface="Times New Roman"/>
            </a:endParaRPr>
          </a:p>
        </p:txBody>
      </p:sp>
      <p:sp>
        <p:nvSpPr>
          <p:cNvPr id="155" name="Google Shape;155;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156" name="Google Shape;156;p22"/>
          <p:cNvPicPr preferRelativeResize="0"/>
          <p:nvPr/>
        </p:nvPicPr>
        <p:blipFill rotWithShape="1">
          <a:blip r:embed="rId3">
            <a:alphaModFix/>
          </a:blip>
          <a:srcRect l="-16180" r="16180"/>
          <a:stretch/>
        </p:blipFill>
        <p:spPr>
          <a:xfrm>
            <a:off x="2262013" y="2614600"/>
            <a:ext cx="5553075" cy="162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ctrTitle"/>
          </p:nvPr>
        </p:nvSpPr>
        <p:spPr>
          <a:xfrm>
            <a:off x="1524000" y="361040"/>
            <a:ext cx="9144000" cy="495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RNN	</a:t>
            </a:r>
            <a:endParaRPr/>
          </a:p>
        </p:txBody>
      </p:sp>
      <p:sp>
        <p:nvSpPr>
          <p:cNvPr id="163" name="Google Shape;163;p23"/>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Autofit/>
          </a:bodyPr>
          <a:lstStyle/>
          <a:p>
            <a:pPr marL="457200" lvl="0" indent="-374650" algn="l" rtl="0">
              <a:spcBef>
                <a:spcPts val="1000"/>
              </a:spcBef>
              <a:spcAft>
                <a:spcPts val="0"/>
              </a:spcAft>
              <a:buSzPts val="2300"/>
              <a:buFont typeface="Arial"/>
              <a:buChar char="-"/>
            </a:pPr>
            <a:endParaRPr sz="2300">
              <a:latin typeface="Arial"/>
              <a:ea typeface="Arial"/>
              <a:cs typeface="Arial"/>
              <a:sym typeface="Arial"/>
            </a:endParaRPr>
          </a:p>
          <a:p>
            <a:pPr marL="457200" lvl="0" indent="0" algn="l" rtl="0">
              <a:spcBef>
                <a:spcPts val="1000"/>
              </a:spcBef>
              <a:spcAft>
                <a:spcPts val="0"/>
              </a:spcAft>
              <a:buNone/>
            </a:pPr>
            <a:endParaRPr sz="2300">
              <a:latin typeface="Arial"/>
              <a:ea typeface="Arial"/>
              <a:cs typeface="Arial"/>
              <a:sym typeface="Arial"/>
            </a:endParaRPr>
          </a:p>
          <a:p>
            <a:pPr marL="0" lvl="0" indent="0" algn="l" rtl="0">
              <a:spcBef>
                <a:spcPts val="1000"/>
              </a:spcBef>
              <a:spcAft>
                <a:spcPts val="0"/>
              </a:spcAft>
              <a:buNone/>
            </a:pPr>
            <a:endParaRPr/>
          </a:p>
        </p:txBody>
      </p:sp>
      <p:sp>
        <p:nvSpPr>
          <p:cNvPr id="164" name="Google Shape;164;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165" name="Google Shape;165;p23"/>
          <p:cNvPicPr preferRelativeResize="0"/>
          <p:nvPr/>
        </p:nvPicPr>
        <p:blipFill>
          <a:blip r:embed="rId3">
            <a:alphaModFix/>
          </a:blip>
          <a:stretch>
            <a:fillRect/>
          </a:stretch>
        </p:blipFill>
        <p:spPr>
          <a:xfrm>
            <a:off x="3126075" y="1330599"/>
            <a:ext cx="6994000" cy="316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subTitle" idx="1"/>
          </p:nvPr>
        </p:nvSpPr>
        <p:spPr>
          <a:xfrm>
            <a:off x="1053800" y="1120700"/>
            <a:ext cx="10136400" cy="50349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000" b="1">
                <a:solidFill>
                  <a:srgbClr val="000000"/>
                </a:solidFill>
                <a:latin typeface="Times New Roman"/>
                <a:ea typeface="Times New Roman"/>
                <a:cs typeface="Times New Roman"/>
                <a:sym typeface="Times New Roman"/>
              </a:rPr>
              <a:t>2.   LSTM</a:t>
            </a:r>
            <a:endParaRPr sz="2000">
              <a:solidFill>
                <a:srgbClr val="000000"/>
              </a:solidFill>
              <a:latin typeface="Times New Roman"/>
              <a:ea typeface="Times New Roman"/>
              <a:cs typeface="Times New Roman"/>
              <a:sym typeface="Times New Roman"/>
            </a:endParaRPr>
          </a:p>
          <a:p>
            <a:pPr marL="457200" lvl="0" indent="0" algn="l" rtl="0">
              <a:spcBef>
                <a:spcPts val="1000"/>
              </a:spcBef>
              <a:spcAft>
                <a:spcPts val="0"/>
              </a:spcAft>
              <a:buNone/>
            </a:pPr>
            <a:endParaRPr sz="2000">
              <a:solidFill>
                <a:srgbClr val="000000"/>
              </a:solidFill>
              <a:latin typeface="Times New Roman"/>
              <a:ea typeface="Times New Roman"/>
              <a:cs typeface="Times New Roman"/>
              <a:sym typeface="Times New Roman"/>
            </a:endParaRPr>
          </a:p>
          <a:p>
            <a:pPr marL="457200" lvl="0" indent="-355600" algn="l" rtl="0">
              <a:spcBef>
                <a:spcPts val="1000"/>
              </a:spcBef>
              <a:spcAft>
                <a:spcPts val="0"/>
              </a:spcAft>
              <a:buClr>
                <a:srgbClr val="000000"/>
              </a:buClr>
              <a:buSzPts val="2000"/>
              <a:buChar char="➢"/>
            </a:pPr>
            <a:r>
              <a:rPr lang="en-US" sz="2000">
                <a:solidFill>
                  <a:srgbClr val="000000"/>
                </a:solidFill>
                <a:highlight>
                  <a:srgbClr val="FFFFFF"/>
                </a:highlight>
                <a:latin typeface="Times New Roman"/>
                <a:ea typeface="Times New Roman"/>
                <a:cs typeface="Times New Roman"/>
                <a:sym typeface="Times New Roman"/>
              </a:rPr>
              <a:t>Điểm chính trong kiến trúc mạng của LSTM chính là các </a:t>
            </a:r>
            <a:r>
              <a:rPr lang="en-US" sz="2000" b="1">
                <a:solidFill>
                  <a:srgbClr val="000000"/>
                </a:solidFill>
                <a:highlight>
                  <a:srgbClr val="FFFFFF"/>
                </a:highlight>
                <a:latin typeface="Times New Roman"/>
                <a:ea typeface="Times New Roman"/>
                <a:cs typeface="Times New Roman"/>
                <a:sym typeface="Times New Roman"/>
              </a:rPr>
              <a:t>memory cell </a:t>
            </a:r>
            <a:r>
              <a:rPr lang="en-US" sz="2000">
                <a:solidFill>
                  <a:srgbClr val="000000"/>
                </a:solidFill>
                <a:highlight>
                  <a:srgbClr val="FFFFFF"/>
                </a:highlight>
                <a:latin typeface="Times New Roman"/>
                <a:ea typeface="Times New Roman"/>
                <a:cs typeface="Times New Roman"/>
                <a:sym typeface="Times New Roman"/>
              </a:rPr>
              <a:t>với các cổng cho phép lưu trữ hoặc truy xuất thông tin. Các cổng này cho phép ghi đè (input gate), loại bỏ dư thừa (forget gate) và truy xuất (output gate) các thông tin được lưu trữ bên trong các memory cell.</a:t>
            </a:r>
            <a:endParaRPr sz="2000">
              <a:solidFill>
                <a:srgbClr val="000000"/>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Arial"/>
              <a:buChar char="➢"/>
            </a:pPr>
            <a:r>
              <a:rPr lang="en-US" sz="2000">
                <a:solidFill>
                  <a:srgbClr val="000000"/>
                </a:solidFill>
                <a:highlight>
                  <a:srgbClr val="FFFFFF"/>
                </a:highlight>
                <a:latin typeface="Times New Roman"/>
                <a:ea typeface="Times New Roman"/>
                <a:cs typeface="Times New Roman"/>
                <a:sym typeface="Times New Roman"/>
              </a:rPr>
              <a:t>Thông tin tại một </a:t>
            </a:r>
            <a:r>
              <a:rPr lang="en-US" sz="2000" b="1">
                <a:solidFill>
                  <a:srgbClr val="000000"/>
                </a:solidFill>
                <a:highlight>
                  <a:srgbClr val="FFFFFF"/>
                </a:highlight>
                <a:latin typeface="Times New Roman"/>
                <a:ea typeface="Times New Roman"/>
                <a:cs typeface="Times New Roman"/>
                <a:sym typeface="Times New Roman"/>
              </a:rPr>
              <a:t>cell</a:t>
            </a:r>
            <a:r>
              <a:rPr lang="en-US" sz="2000">
                <a:solidFill>
                  <a:srgbClr val="000000"/>
                </a:solidFill>
                <a:highlight>
                  <a:srgbClr val="FFFFFF"/>
                </a:highlight>
                <a:latin typeface="Times New Roman"/>
                <a:ea typeface="Times New Roman"/>
                <a:cs typeface="Times New Roman"/>
                <a:sym typeface="Times New Roman"/>
              </a:rPr>
              <a:t> cụ thể có ba yếu tố:</a:t>
            </a:r>
            <a:endParaRPr sz="2000">
              <a:solidFill>
                <a:srgbClr val="000000"/>
              </a:solidFill>
              <a:highlight>
                <a:srgbClr val="FFFFFF"/>
              </a:highlight>
              <a:latin typeface="Times New Roman"/>
              <a:ea typeface="Times New Roman"/>
              <a:cs typeface="Times New Roman"/>
              <a:sym typeface="Times New Roman"/>
            </a:endParaRPr>
          </a:p>
          <a:p>
            <a:pPr marL="914400" lvl="1" indent="-355600" algn="l" rtl="0">
              <a:lnSpc>
                <a:spcPct val="115000"/>
              </a:lnSpc>
              <a:spcBef>
                <a:spcPts val="0"/>
              </a:spcBef>
              <a:spcAft>
                <a:spcPts val="0"/>
              </a:spcAft>
              <a:buClr>
                <a:srgbClr val="000000"/>
              </a:buClr>
              <a:buSzPts val="2000"/>
              <a:buFont typeface="Times New Roman"/>
              <a:buChar char="○"/>
            </a:pPr>
            <a:r>
              <a:rPr lang="en-US">
                <a:solidFill>
                  <a:srgbClr val="1155CC"/>
                </a:solidFill>
                <a:highlight>
                  <a:srgbClr val="FFFFFF"/>
                </a:highlight>
                <a:latin typeface="Times New Roman"/>
                <a:ea typeface="Times New Roman"/>
                <a:cs typeface="Times New Roman"/>
                <a:sym typeface="Times New Roman"/>
              </a:rPr>
              <a:t>The previous cell state </a:t>
            </a:r>
            <a:r>
              <a:rPr lang="en-US" i="1">
                <a:solidFill>
                  <a:srgbClr val="000000"/>
                </a:solidFill>
                <a:highlight>
                  <a:srgbClr val="FFFFFF"/>
                </a:highlight>
                <a:latin typeface="Times New Roman"/>
                <a:ea typeface="Times New Roman"/>
                <a:cs typeface="Times New Roman"/>
                <a:sym typeface="Times New Roman"/>
              </a:rPr>
              <a:t>(i.e. the information that was present in the memory after the previous time step)</a:t>
            </a:r>
            <a:endParaRPr i="1">
              <a:solidFill>
                <a:srgbClr val="000000"/>
              </a:solidFill>
              <a:highlight>
                <a:srgbClr val="FFFFFF"/>
              </a:highlight>
              <a:latin typeface="Times New Roman"/>
              <a:ea typeface="Times New Roman"/>
              <a:cs typeface="Times New Roman"/>
              <a:sym typeface="Times New Roman"/>
            </a:endParaRPr>
          </a:p>
          <a:p>
            <a:pPr marL="914400" lvl="1" indent="-355600" algn="l" rtl="0">
              <a:lnSpc>
                <a:spcPct val="115000"/>
              </a:lnSpc>
              <a:spcBef>
                <a:spcPts val="0"/>
              </a:spcBef>
              <a:spcAft>
                <a:spcPts val="0"/>
              </a:spcAft>
              <a:buClr>
                <a:srgbClr val="000000"/>
              </a:buClr>
              <a:buSzPts val="2000"/>
              <a:buFont typeface="Times New Roman"/>
              <a:buChar char="○"/>
            </a:pPr>
            <a:r>
              <a:rPr lang="en-US">
                <a:solidFill>
                  <a:srgbClr val="3C78D8"/>
                </a:solidFill>
                <a:highlight>
                  <a:srgbClr val="FFFFFF"/>
                </a:highlight>
                <a:latin typeface="Times New Roman"/>
                <a:ea typeface="Times New Roman"/>
                <a:cs typeface="Times New Roman"/>
                <a:sym typeface="Times New Roman"/>
              </a:rPr>
              <a:t>The previous hidden state</a:t>
            </a:r>
            <a:r>
              <a:rPr lang="en-US">
                <a:solidFill>
                  <a:srgbClr val="000000"/>
                </a:solidFill>
                <a:highlight>
                  <a:srgbClr val="FFFFFF"/>
                </a:highlight>
                <a:latin typeface="Times New Roman"/>
                <a:ea typeface="Times New Roman"/>
                <a:cs typeface="Times New Roman"/>
                <a:sym typeface="Times New Roman"/>
              </a:rPr>
              <a:t> </a:t>
            </a:r>
            <a:r>
              <a:rPr lang="en-US" i="1">
                <a:solidFill>
                  <a:srgbClr val="000000"/>
                </a:solidFill>
                <a:highlight>
                  <a:srgbClr val="FFFFFF"/>
                </a:highlight>
                <a:latin typeface="Times New Roman"/>
                <a:ea typeface="Times New Roman"/>
                <a:cs typeface="Times New Roman"/>
                <a:sym typeface="Times New Roman"/>
              </a:rPr>
              <a:t>(i.e. this is the same as the output of the previous cell)</a:t>
            </a:r>
            <a:endParaRPr i="1">
              <a:solidFill>
                <a:srgbClr val="000000"/>
              </a:solidFill>
              <a:highlight>
                <a:srgbClr val="FFFFFF"/>
              </a:highlight>
              <a:latin typeface="Times New Roman"/>
              <a:ea typeface="Times New Roman"/>
              <a:cs typeface="Times New Roman"/>
              <a:sym typeface="Times New Roman"/>
            </a:endParaRPr>
          </a:p>
          <a:p>
            <a:pPr marL="914400" lvl="1" indent="-355600" algn="l" rtl="0">
              <a:lnSpc>
                <a:spcPct val="115000"/>
              </a:lnSpc>
              <a:spcBef>
                <a:spcPts val="0"/>
              </a:spcBef>
              <a:spcAft>
                <a:spcPts val="0"/>
              </a:spcAft>
              <a:buClr>
                <a:srgbClr val="000000"/>
              </a:buClr>
              <a:buSzPts val="2000"/>
              <a:buFont typeface="Times New Roman"/>
              <a:buChar char="○"/>
            </a:pPr>
            <a:r>
              <a:rPr lang="en-US">
                <a:solidFill>
                  <a:srgbClr val="1155CC"/>
                </a:solidFill>
                <a:highlight>
                  <a:srgbClr val="FFFFFF"/>
                </a:highlight>
                <a:latin typeface="Times New Roman"/>
                <a:ea typeface="Times New Roman"/>
                <a:cs typeface="Times New Roman"/>
                <a:sym typeface="Times New Roman"/>
              </a:rPr>
              <a:t>The input at the current time step </a:t>
            </a:r>
            <a:r>
              <a:rPr lang="en-US" i="1">
                <a:solidFill>
                  <a:srgbClr val="000000"/>
                </a:solidFill>
                <a:highlight>
                  <a:srgbClr val="FFFFFF"/>
                </a:highlight>
                <a:latin typeface="Times New Roman"/>
                <a:ea typeface="Times New Roman"/>
                <a:cs typeface="Times New Roman"/>
                <a:sym typeface="Times New Roman"/>
              </a:rPr>
              <a:t>(i.e. the new information that is being fed in at that moment)</a:t>
            </a:r>
            <a:endParaRPr i="1">
              <a:solidFill>
                <a:srgbClr val="000000"/>
              </a:solidFill>
              <a:highlight>
                <a:srgbClr val="FFFFFF"/>
              </a:highlight>
              <a:latin typeface="Times New Roman"/>
              <a:ea typeface="Times New Roman"/>
              <a:cs typeface="Times New Roman"/>
              <a:sym typeface="Times New Roman"/>
            </a:endParaRPr>
          </a:p>
          <a:p>
            <a:pPr marL="457200" lvl="0" indent="0" algn="l" rtl="0">
              <a:spcBef>
                <a:spcPts val="1600"/>
              </a:spcBef>
              <a:spcAft>
                <a:spcPts val="0"/>
              </a:spcAft>
              <a:buNone/>
            </a:pPr>
            <a:endParaRPr sz="2000">
              <a:solidFill>
                <a:srgbClr val="000000"/>
              </a:solidFill>
              <a:highlight>
                <a:srgbClr val="FFFFFF"/>
              </a:highlight>
              <a:latin typeface="Times New Roman"/>
              <a:ea typeface="Times New Roman"/>
              <a:cs typeface="Times New Roman"/>
              <a:sym typeface="Times New Roman"/>
            </a:endParaRPr>
          </a:p>
        </p:txBody>
      </p:sp>
      <p:sp>
        <p:nvSpPr>
          <p:cNvPr id="172" name="Google Shape;172;p2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173" name="Google Shape;173;p24"/>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 Mạng neural truy hồi RNN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5"/>
          <p:cNvPicPr preferRelativeResize="0"/>
          <p:nvPr/>
        </p:nvPicPr>
        <p:blipFill>
          <a:blip r:embed="rId3">
            <a:alphaModFix/>
          </a:blip>
          <a:stretch>
            <a:fillRect/>
          </a:stretch>
        </p:blipFill>
        <p:spPr>
          <a:xfrm>
            <a:off x="5915551" y="718574"/>
            <a:ext cx="5878725" cy="3926475"/>
          </a:xfrm>
          <a:prstGeom prst="rect">
            <a:avLst/>
          </a:prstGeom>
          <a:noFill/>
          <a:ln>
            <a:noFill/>
          </a:ln>
        </p:spPr>
      </p:pic>
      <p:sp>
        <p:nvSpPr>
          <p:cNvPr id="180" name="Google Shape;180;p25"/>
          <p:cNvSpPr txBox="1">
            <a:spLocks noGrp="1"/>
          </p:cNvSpPr>
          <p:nvPr>
            <p:ph type="subTitle" idx="1"/>
          </p:nvPr>
        </p:nvSpPr>
        <p:spPr>
          <a:xfrm>
            <a:off x="1511675" y="1087250"/>
            <a:ext cx="4514400" cy="46608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000" b="1">
                <a:latin typeface="Times New Roman"/>
                <a:ea typeface="Times New Roman"/>
                <a:cs typeface="Times New Roman"/>
                <a:sym typeface="Times New Roman"/>
              </a:rPr>
              <a:t>2.   LSTM</a:t>
            </a:r>
            <a:endParaRPr sz="2000">
              <a:latin typeface="Times New Roman"/>
              <a:ea typeface="Times New Roman"/>
              <a:cs typeface="Times New Roman"/>
              <a:sym typeface="Times New Roman"/>
            </a:endParaRPr>
          </a:p>
          <a:p>
            <a:pPr marL="457200" lvl="0" indent="-355600" algn="l" rtl="0">
              <a:spcBef>
                <a:spcPts val="1000"/>
              </a:spcBef>
              <a:spcAft>
                <a:spcPts val="0"/>
              </a:spcAft>
              <a:buSzPts val="2000"/>
              <a:buFont typeface="Times New Roman"/>
              <a:buChar char="●"/>
            </a:pPr>
            <a:r>
              <a:rPr lang="en-US" sz="2000">
                <a:latin typeface="Times New Roman"/>
                <a:ea typeface="Times New Roman"/>
                <a:cs typeface="Times New Roman"/>
                <a:sym typeface="Times New Roman"/>
              </a:rPr>
              <a:t>Thành phần chính của LSTM là cell state, đường nằm ngang Ct-1 đến Ct nó như một dạng băng truyền. </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Nó đi thẳng từ đầu đến cuối mạng  LSTM có khả năng bỏ bớt hoặc thêm vào các thông tin vào cell state thông qua cấu trúc cổng (gates)</a:t>
            </a:r>
            <a:endParaRPr sz="2000">
              <a:latin typeface="Times New Roman"/>
              <a:ea typeface="Times New Roman"/>
              <a:cs typeface="Times New Roman"/>
              <a:sym typeface="Times New Roman"/>
            </a:endParaRPr>
          </a:p>
        </p:txBody>
      </p:sp>
      <p:sp>
        <p:nvSpPr>
          <p:cNvPr id="181" name="Google Shape;181;p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182" name="Google Shape;182;p25"/>
          <p:cNvPicPr preferRelativeResize="0"/>
          <p:nvPr/>
        </p:nvPicPr>
        <p:blipFill>
          <a:blip r:embed="rId4">
            <a:alphaModFix/>
          </a:blip>
          <a:stretch>
            <a:fillRect/>
          </a:stretch>
        </p:blipFill>
        <p:spPr>
          <a:xfrm>
            <a:off x="7663798" y="4735466"/>
            <a:ext cx="3074825" cy="1985984"/>
          </a:xfrm>
          <a:prstGeom prst="rect">
            <a:avLst/>
          </a:prstGeom>
          <a:noFill/>
          <a:ln>
            <a:noFill/>
          </a:ln>
        </p:spPr>
      </p:pic>
      <p:sp>
        <p:nvSpPr>
          <p:cNvPr id="183" name="Google Shape;183;p25"/>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 Mạng neural truy hồi RNN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subTitle" idx="1"/>
          </p:nvPr>
        </p:nvSpPr>
        <p:spPr>
          <a:xfrm>
            <a:off x="1622500" y="1003599"/>
            <a:ext cx="9144000" cy="277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000" b="1">
                <a:latin typeface="Times New Roman"/>
                <a:ea typeface="Times New Roman"/>
                <a:cs typeface="Times New Roman"/>
                <a:sym typeface="Times New Roman"/>
              </a:rPr>
              <a:t>3.   Bi-LSTM (</a:t>
            </a:r>
            <a:r>
              <a:rPr lang="en-US" sz="2000" b="1">
                <a:solidFill>
                  <a:srgbClr val="292929"/>
                </a:solidFill>
                <a:highlight>
                  <a:schemeClr val="lt1"/>
                </a:highlight>
                <a:latin typeface="Times New Roman"/>
                <a:ea typeface="Times New Roman"/>
                <a:cs typeface="Times New Roman"/>
                <a:sym typeface="Times New Roman"/>
              </a:rPr>
              <a:t>Bi-directional long short term memory)</a:t>
            </a:r>
            <a:endParaRPr sz="2000">
              <a:solidFill>
                <a:srgbClr val="000000"/>
              </a:solidFill>
              <a:highlight>
                <a:srgbClr val="FFFFFF"/>
              </a:highlight>
              <a:latin typeface="Times New Roman"/>
              <a:ea typeface="Times New Roman"/>
              <a:cs typeface="Times New Roman"/>
              <a:sym typeface="Times New Roman"/>
            </a:endParaRPr>
          </a:p>
          <a:p>
            <a:pPr marL="457200" lvl="0" indent="-355600" algn="l" rtl="0">
              <a:spcBef>
                <a:spcPts val="1000"/>
              </a:spcBef>
              <a:spcAft>
                <a:spcPts val="0"/>
              </a:spcAft>
              <a:buClr>
                <a:srgbClr val="000000"/>
              </a:buClr>
              <a:buSzPts val="2000"/>
              <a:buFont typeface="Times New Roman"/>
              <a:buChar char="-"/>
            </a:pPr>
            <a:r>
              <a:rPr lang="en-US" sz="2000">
                <a:solidFill>
                  <a:srgbClr val="000000"/>
                </a:solidFill>
                <a:highlight>
                  <a:srgbClr val="FFFFFF"/>
                </a:highlight>
                <a:latin typeface="Times New Roman"/>
                <a:ea typeface="Times New Roman"/>
                <a:cs typeface="Times New Roman"/>
                <a:sym typeface="Times New Roman"/>
              </a:rPr>
              <a:t>Bidirectional LSTM = forward LSTM + backward LSTM</a:t>
            </a:r>
            <a:endParaRPr sz="2000">
              <a:solidFill>
                <a:srgbClr val="000000"/>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US" sz="2000">
                <a:solidFill>
                  <a:srgbClr val="000000"/>
                </a:solidFill>
                <a:highlight>
                  <a:srgbClr val="FFFFFF"/>
                </a:highlight>
                <a:latin typeface="Times New Roman"/>
                <a:ea typeface="Times New Roman"/>
                <a:cs typeface="Times New Roman"/>
                <a:sym typeface="Times New Roman"/>
              </a:rPr>
              <a:t>Việc nhận dạng chính xác tên riêng trong một đoạn văn bản phụ thuộc không chỉ vào các thông tin phía trước của từ đang xét mà còn cả các thông tin phía sau.</a:t>
            </a:r>
            <a:endParaRPr sz="2000">
              <a:solidFill>
                <a:srgbClr val="000000"/>
              </a:solidFill>
              <a:highlight>
                <a:srgbClr val="FFFFFF"/>
              </a:highlight>
              <a:latin typeface="Times New Roman"/>
              <a:ea typeface="Times New Roman"/>
              <a:cs typeface="Times New Roman"/>
              <a:sym typeface="Times New Roman"/>
            </a:endParaRPr>
          </a:p>
        </p:txBody>
      </p:sp>
      <p:sp>
        <p:nvSpPr>
          <p:cNvPr id="190" name="Google Shape;190;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191" name="Google Shape;191;p26"/>
          <p:cNvPicPr preferRelativeResize="0"/>
          <p:nvPr/>
        </p:nvPicPr>
        <p:blipFill>
          <a:blip r:embed="rId3">
            <a:alphaModFix/>
          </a:blip>
          <a:stretch>
            <a:fillRect/>
          </a:stretch>
        </p:blipFill>
        <p:spPr>
          <a:xfrm>
            <a:off x="2488275" y="3362274"/>
            <a:ext cx="7649326" cy="2994075"/>
          </a:xfrm>
          <a:prstGeom prst="rect">
            <a:avLst/>
          </a:prstGeom>
          <a:noFill/>
          <a:ln>
            <a:noFill/>
          </a:ln>
        </p:spPr>
      </p:pic>
      <p:sp>
        <p:nvSpPr>
          <p:cNvPr id="192" name="Google Shape;192;p26"/>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 Mạng neural truy hồi RNN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III. Kiến trúc mô hình sử dụng để giải bài toán NER</a:t>
            </a:r>
            <a:endParaRPr/>
          </a:p>
        </p:txBody>
      </p:sp>
      <p:sp>
        <p:nvSpPr>
          <p:cNvPr id="198" name="Google Shape;198;p27"/>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199" name="Google Shape;199;p27"/>
          <p:cNvSpPr txBox="1"/>
          <p:nvPr/>
        </p:nvSpPr>
        <p:spPr>
          <a:xfrm>
            <a:off x="1020418" y="1004341"/>
            <a:ext cx="10671910" cy="571713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90000"/>
              </a:lnSpc>
              <a:spcBef>
                <a:spcPts val="0"/>
              </a:spcBef>
              <a:spcAft>
                <a:spcPts val="0"/>
              </a:spcAft>
              <a:buClr>
                <a:schemeClr val="dk1"/>
              </a:buClr>
              <a:buSzPts val="2000"/>
              <a:buFont typeface="Arial"/>
              <a:buAutoNum type="arabicPeriod"/>
            </a:pPr>
            <a:r>
              <a:rPr lang="en-US" sz="2000" b="1" i="0" u="none" strike="noStrike" cap="none">
                <a:solidFill>
                  <a:schemeClr val="dk1"/>
                </a:solidFill>
                <a:latin typeface="Times New Roman"/>
                <a:ea typeface="Times New Roman"/>
                <a:cs typeface="Times New Roman"/>
                <a:sym typeface="Times New Roman"/>
              </a:rPr>
              <a:t>LSTM + Softmax</a:t>
            </a: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1.1 Kiến trúc</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00" name="Google Shape;200;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201" name="Google Shape;201;p27"/>
          <p:cNvSpPr/>
          <p:nvPr/>
        </p:nvSpPr>
        <p:spPr>
          <a:xfrm>
            <a:off x="2698233" y="4717259"/>
            <a:ext cx="5912360" cy="48718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Embedding Layer</a:t>
            </a:r>
            <a:endParaRPr/>
          </a:p>
        </p:txBody>
      </p:sp>
      <p:sp>
        <p:nvSpPr>
          <p:cNvPr id="202" name="Google Shape;202;p27"/>
          <p:cNvSpPr/>
          <p:nvPr/>
        </p:nvSpPr>
        <p:spPr>
          <a:xfrm>
            <a:off x="3237875" y="5808473"/>
            <a:ext cx="464695" cy="32978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x1</a:t>
            </a:r>
            <a:endParaRPr/>
          </a:p>
        </p:txBody>
      </p:sp>
      <p:sp>
        <p:nvSpPr>
          <p:cNvPr id="203" name="Google Shape;203;p27"/>
          <p:cNvSpPr/>
          <p:nvPr/>
        </p:nvSpPr>
        <p:spPr>
          <a:xfrm>
            <a:off x="5002085" y="5786203"/>
            <a:ext cx="464695" cy="32824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x2</a:t>
            </a:r>
            <a:endParaRPr/>
          </a:p>
        </p:txBody>
      </p:sp>
      <p:sp>
        <p:nvSpPr>
          <p:cNvPr id="204" name="Google Shape;204;p27"/>
          <p:cNvSpPr/>
          <p:nvPr/>
        </p:nvSpPr>
        <p:spPr>
          <a:xfrm>
            <a:off x="6402934" y="5749305"/>
            <a:ext cx="391877" cy="35976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a:p>
        </p:txBody>
      </p:sp>
      <p:sp>
        <p:nvSpPr>
          <p:cNvPr id="205" name="Google Shape;205;p27"/>
          <p:cNvSpPr/>
          <p:nvPr/>
        </p:nvSpPr>
        <p:spPr>
          <a:xfrm>
            <a:off x="7666531" y="5786203"/>
            <a:ext cx="464695" cy="32978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xt</a:t>
            </a:r>
            <a:endParaRPr sz="1800" b="0" i="0" u="none" strike="noStrike" cap="none">
              <a:solidFill>
                <a:schemeClr val="dk1"/>
              </a:solidFill>
              <a:latin typeface="Calibri"/>
              <a:ea typeface="Calibri"/>
              <a:cs typeface="Calibri"/>
              <a:sym typeface="Calibri"/>
            </a:endParaRPr>
          </a:p>
        </p:txBody>
      </p:sp>
      <p:cxnSp>
        <p:nvCxnSpPr>
          <p:cNvPr id="206" name="Google Shape;206;p27"/>
          <p:cNvCxnSpPr/>
          <p:nvPr/>
        </p:nvCxnSpPr>
        <p:spPr>
          <a:xfrm rot="10800000">
            <a:off x="3470223" y="5309016"/>
            <a:ext cx="0" cy="359764"/>
          </a:xfrm>
          <a:prstGeom prst="straightConnector1">
            <a:avLst/>
          </a:prstGeom>
          <a:noFill/>
          <a:ln w="9525" cap="flat" cmpd="sng">
            <a:solidFill>
              <a:schemeClr val="accent1"/>
            </a:solidFill>
            <a:prstDash val="solid"/>
            <a:miter lim="800000"/>
            <a:headEnd type="none" w="sm" len="sm"/>
            <a:tailEnd type="triangle" w="med" len="med"/>
          </a:ln>
        </p:spPr>
      </p:cxnSp>
      <p:cxnSp>
        <p:nvCxnSpPr>
          <p:cNvPr id="207" name="Google Shape;207;p27"/>
          <p:cNvCxnSpPr/>
          <p:nvPr/>
        </p:nvCxnSpPr>
        <p:spPr>
          <a:xfrm rot="10800000">
            <a:off x="7889008" y="5309016"/>
            <a:ext cx="0" cy="359764"/>
          </a:xfrm>
          <a:prstGeom prst="straightConnector1">
            <a:avLst/>
          </a:prstGeom>
          <a:noFill/>
          <a:ln w="9525" cap="flat" cmpd="sng">
            <a:solidFill>
              <a:schemeClr val="accent1"/>
            </a:solidFill>
            <a:prstDash val="solid"/>
            <a:miter lim="800000"/>
            <a:headEnd type="none" w="sm" len="sm"/>
            <a:tailEnd type="triangle" w="med" len="med"/>
          </a:ln>
        </p:spPr>
      </p:cxnSp>
      <p:cxnSp>
        <p:nvCxnSpPr>
          <p:cNvPr id="208" name="Google Shape;208;p27"/>
          <p:cNvCxnSpPr/>
          <p:nvPr/>
        </p:nvCxnSpPr>
        <p:spPr>
          <a:xfrm rot="10800000">
            <a:off x="5234433" y="5309016"/>
            <a:ext cx="0" cy="359764"/>
          </a:xfrm>
          <a:prstGeom prst="straightConnector1">
            <a:avLst/>
          </a:prstGeom>
          <a:noFill/>
          <a:ln w="9525" cap="flat" cmpd="sng">
            <a:solidFill>
              <a:schemeClr val="accent1"/>
            </a:solidFill>
            <a:prstDash val="solid"/>
            <a:miter lim="800000"/>
            <a:headEnd type="none" w="sm" len="sm"/>
            <a:tailEnd type="triangle" w="med" len="med"/>
          </a:ln>
        </p:spPr>
      </p:cxnSp>
      <p:sp>
        <p:nvSpPr>
          <p:cNvPr id="209" name="Google Shape;209;p27"/>
          <p:cNvSpPr/>
          <p:nvPr/>
        </p:nvSpPr>
        <p:spPr>
          <a:xfrm>
            <a:off x="2941061" y="3609050"/>
            <a:ext cx="1043772" cy="48718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LSTM</a:t>
            </a:r>
            <a:endParaRPr/>
          </a:p>
        </p:txBody>
      </p:sp>
      <p:sp>
        <p:nvSpPr>
          <p:cNvPr id="210" name="Google Shape;210;p27"/>
          <p:cNvSpPr/>
          <p:nvPr/>
        </p:nvSpPr>
        <p:spPr>
          <a:xfrm>
            <a:off x="5894442" y="3607475"/>
            <a:ext cx="1043772" cy="48718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a:p>
        </p:txBody>
      </p:sp>
      <p:sp>
        <p:nvSpPr>
          <p:cNvPr id="211" name="Google Shape;211;p27"/>
          <p:cNvSpPr/>
          <p:nvPr/>
        </p:nvSpPr>
        <p:spPr>
          <a:xfrm>
            <a:off x="4712547" y="3638708"/>
            <a:ext cx="1043772" cy="48718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LSTM</a:t>
            </a:r>
            <a:endParaRPr/>
          </a:p>
        </p:txBody>
      </p:sp>
      <p:sp>
        <p:nvSpPr>
          <p:cNvPr id="212" name="Google Shape;212;p27"/>
          <p:cNvSpPr/>
          <p:nvPr/>
        </p:nvSpPr>
        <p:spPr>
          <a:xfrm>
            <a:off x="7390044" y="3626045"/>
            <a:ext cx="1011676" cy="48718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LSTM</a:t>
            </a:r>
            <a:endParaRPr/>
          </a:p>
        </p:txBody>
      </p:sp>
      <p:cxnSp>
        <p:nvCxnSpPr>
          <p:cNvPr id="213" name="Google Shape;213;p27"/>
          <p:cNvCxnSpPr>
            <a:stCxn id="209" idx="3"/>
          </p:cNvCxnSpPr>
          <p:nvPr/>
        </p:nvCxnSpPr>
        <p:spPr>
          <a:xfrm>
            <a:off x="3984833" y="3852640"/>
            <a:ext cx="5895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4" name="Google Shape;214;p27"/>
          <p:cNvCxnSpPr/>
          <p:nvPr/>
        </p:nvCxnSpPr>
        <p:spPr>
          <a:xfrm rot="10800000" flipH="1">
            <a:off x="5756319" y="3869635"/>
            <a:ext cx="451830" cy="1"/>
          </a:xfrm>
          <a:prstGeom prst="straightConnector1">
            <a:avLst/>
          </a:prstGeom>
          <a:noFill/>
          <a:ln w="9525" cap="flat" cmpd="sng">
            <a:solidFill>
              <a:schemeClr val="accent1"/>
            </a:solidFill>
            <a:prstDash val="solid"/>
            <a:miter lim="800000"/>
            <a:headEnd type="none" w="sm" len="sm"/>
            <a:tailEnd type="triangle" w="med" len="med"/>
          </a:ln>
        </p:spPr>
      </p:cxnSp>
      <p:cxnSp>
        <p:nvCxnSpPr>
          <p:cNvPr id="215" name="Google Shape;215;p27"/>
          <p:cNvCxnSpPr/>
          <p:nvPr/>
        </p:nvCxnSpPr>
        <p:spPr>
          <a:xfrm>
            <a:off x="6786180" y="3887291"/>
            <a:ext cx="589591"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6" name="Google Shape;216;p27"/>
          <p:cNvCxnSpPr/>
          <p:nvPr/>
        </p:nvCxnSpPr>
        <p:spPr>
          <a:xfrm rot="10800000">
            <a:off x="3462947" y="4125888"/>
            <a:ext cx="0" cy="591371"/>
          </a:xfrm>
          <a:prstGeom prst="straightConnector1">
            <a:avLst/>
          </a:prstGeom>
          <a:noFill/>
          <a:ln w="9525" cap="flat" cmpd="sng">
            <a:solidFill>
              <a:schemeClr val="accent1"/>
            </a:solidFill>
            <a:prstDash val="solid"/>
            <a:miter lim="800000"/>
            <a:headEnd type="none" w="sm" len="sm"/>
            <a:tailEnd type="triangle" w="med" len="med"/>
          </a:ln>
        </p:spPr>
      </p:cxnSp>
      <p:cxnSp>
        <p:nvCxnSpPr>
          <p:cNvPr id="217" name="Google Shape;217;p27"/>
          <p:cNvCxnSpPr/>
          <p:nvPr/>
        </p:nvCxnSpPr>
        <p:spPr>
          <a:xfrm rot="10800000">
            <a:off x="7895882" y="4125888"/>
            <a:ext cx="0" cy="591371"/>
          </a:xfrm>
          <a:prstGeom prst="straightConnector1">
            <a:avLst/>
          </a:prstGeom>
          <a:noFill/>
          <a:ln w="9525" cap="flat" cmpd="sng">
            <a:solidFill>
              <a:schemeClr val="accent1"/>
            </a:solidFill>
            <a:prstDash val="solid"/>
            <a:miter lim="800000"/>
            <a:headEnd type="none" w="sm" len="sm"/>
            <a:tailEnd type="triangle" w="med" len="med"/>
          </a:ln>
        </p:spPr>
      </p:cxnSp>
      <p:cxnSp>
        <p:nvCxnSpPr>
          <p:cNvPr id="218" name="Google Shape;218;p27"/>
          <p:cNvCxnSpPr/>
          <p:nvPr/>
        </p:nvCxnSpPr>
        <p:spPr>
          <a:xfrm rot="10800000">
            <a:off x="5234433" y="4125888"/>
            <a:ext cx="0" cy="591371"/>
          </a:xfrm>
          <a:prstGeom prst="straightConnector1">
            <a:avLst/>
          </a:prstGeom>
          <a:noFill/>
          <a:ln w="9525" cap="flat" cmpd="sng">
            <a:solidFill>
              <a:schemeClr val="accent1"/>
            </a:solidFill>
            <a:prstDash val="solid"/>
            <a:miter lim="800000"/>
            <a:headEnd type="none" w="sm" len="sm"/>
            <a:tailEnd type="triangle" w="med" len="med"/>
          </a:ln>
        </p:spPr>
      </p:cxnSp>
      <p:sp>
        <p:nvSpPr>
          <p:cNvPr id="219" name="Google Shape;219;p27"/>
          <p:cNvSpPr/>
          <p:nvPr/>
        </p:nvSpPr>
        <p:spPr>
          <a:xfrm>
            <a:off x="2925852" y="2698059"/>
            <a:ext cx="1043772" cy="48718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Softmax</a:t>
            </a:r>
            <a:endParaRPr sz="1800" b="0" i="0" u="none" strike="noStrike" cap="none">
              <a:solidFill>
                <a:schemeClr val="dk1"/>
              </a:solidFill>
              <a:latin typeface="Calibri"/>
              <a:ea typeface="Calibri"/>
              <a:cs typeface="Calibri"/>
              <a:sym typeface="Calibri"/>
            </a:endParaRPr>
          </a:p>
        </p:txBody>
      </p:sp>
      <p:sp>
        <p:nvSpPr>
          <p:cNvPr id="220" name="Google Shape;220;p27"/>
          <p:cNvSpPr/>
          <p:nvPr/>
        </p:nvSpPr>
        <p:spPr>
          <a:xfrm>
            <a:off x="4712547" y="2671827"/>
            <a:ext cx="1043772" cy="48718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Softmax</a:t>
            </a:r>
            <a:endParaRPr sz="1800" b="0" i="0" u="none" strike="noStrike" cap="none">
              <a:solidFill>
                <a:schemeClr val="dk1"/>
              </a:solidFill>
              <a:latin typeface="Calibri"/>
              <a:ea typeface="Calibri"/>
              <a:cs typeface="Calibri"/>
              <a:sym typeface="Calibri"/>
            </a:endParaRPr>
          </a:p>
        </p:txBody>
      </p:sp>
      <p:sp>
        <p:nvSpPr>
          <p:cNvPr id="221" name="Google Shape;221;p27"/>
          <p:cNvSpPr/>
          <p:nvPr/>
        </p:nvSpPr>
        <p:spPr>
          <a:xfrm>
            <a:off x="7350997" y="2702885"/>
            <a:ext cx="1043772" cy="48718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Softmax</a:t>
            </a:r>
            <a:endParaRPr sz="1800" b="0" i="0" u="none" strike="noStrike" cap="none">
              <a:solidFill>
                <a:schemeClr val="dk1"/>
              </a:solidFill>
              <a:latin typeface="Calibri"/>
              <a:ea typeface="Calibri"/>
              <a:cs typeface="Calibri"/>
              <a:sym typeface="Calibri"/>
            </a:endParaRPr>
          </a:p>
        </p:txBody>
      </p:sp>
      <p:cxnSp>
        <p:nvCxnSpPr>
          <p:cNvPr id="222" name="Google Shape;222;p27"/>
          <p:cNvCxnSpPr/>
          <p:nvPr/>
        </p:nvCxnSpPr>
        <p:spPr>
          <a:xfrm rot="10800000">
            <a:off x="5234431" y="3278944"/>
            <a:ext cx="0" cy="359764"/>
          </a:xfrm>
          <a:prstGeom prst="straightConnector1">
            <a:avLst/>
          </a:prstGeom>
          <a:noFill/>
          <a:ln w="9525" cap="flat" cmpd="sng">
            <a:solidFill>
              <a:schemeClr val="accent1"/>
            </a:solidFill>
            <a:prstDash val="solid"/>
            <a:miter lim="800000"/>
            <a:headEnd type="none" w="sm" len="sm"/>
            <a:tailEnd type="triangle" w="med" len="med"/>
          </a:ln>
        </p:spPr>
      </p:cxnSp>
      <p:cxnSp>
        <p:nvCxnSpPr>
          <p:cNvPr id="223" name="Google Shape;223;p27"/>
          <p:cNvCxnSpPr/>
          <p:nvPr/>
        </p:nvCxnSpPr>
        <p:spPr>
          <a:xfrm rot="10800000">
            <a:off x="7907045" y="3271432"/>
            <a:ext cx="0" cy="359764"/>
          </a:xfrm>
          <a:prstGeom prst="straightConnector1">
            <a:avLst/>
          </a:prstGeom>
          <a:noFill/>
          <a:ln w="9525" cap="flat" cmpd="sng">
            <a:solidFill>
              <a:schemeClr val="accent1"/>
            </a:solidFill>
            <a:prstDash val="solid"/>
            <a:miter lim="800000"/>
            <a:headEnd type="none" w="sm" len="sm"/>
            <a:tailEnd type="triangle" w="med" len="med"/>
          </a:ln>
        </p:spPr>
      </p:cxnSp>
      <p:cxnSp>
        <p:nvCxnSpPr>
          <p:cNvPr id="224" name="Google Shape;224;p27"/>
          <p:cNvCxnSpPr/>
          <p:nvPr/>
        </p:nvCxnSpPr>
        <p:spPr>
          <a:xfrm rot="10800000">
            <a:off x="3395272" y="2198386"/>
            <a:ext cx="0" cy="359764"/>
          </a:xfrm>
          <a:prstGeom prst="straightConnector1">
            <a:avLst/>
          </a:prstGeom>
          <a:noFill/>
          <a:ln w="9525" cap="flat" cmpd="sng">
            <a:solidFill>
              <a:schemeClr val="accent1"/>
            </a:solidFill>
            <a:prstDash val="solid"/>
            <a:miter lim="800000"/>
            <a:headEnd type="none" w="sm" len="sm"/>
            <a:tailEnd type="triangle" w="med" len="med"/>
          </a:ln>
        </p:spPr>
      </p:cxnSp>
      <p:cxnSp>
        <p:nvCxnSpPr>
          <p:cNvPr id="225" name="Google Shape;225;p27"/>
          <p:cNvCxnSpPr/>
          <p:nvPr/>
        </p:nvCxnSpPr>
        <p:spPr>
          <a:xfrm rot="10800000">
            <a:off x="5199455" y="2198386"/>
            <a:ext cx="0" cy="359764"/>
          </a:xfrm>
          <a:prstGeom prst="straightConnector1">
            <a:avLst/>
          </a:prstGeom>
          <a:noFill/>
          <a:ln w="9525" cap="flat" cmpd="sng">
            <a:solidFill>
              <a:schemeClr val="accent1"/>
            </a:solidFill>
            <a:prstDash val="solid"/>
            <a:miter lim="800000"/>
            <a:headEnd type="none" w="sm" len="sm"/>
            <a:tailEnd type="triangle" w="med" len="med"/>
          </a:ln>
        </p:spPr>
      </p:cxnSp>
      <p:cxnSp>
        <p:nvCxnSpPr>
          <p:cNvPr id="226" name="Google Shape;226;p27"/>
          <p:cNvCxnSpPr/>
          <p:nvPr/>
        </p:nvCxnSpPr>
        <p:spPr>
          <a:xfrm rot="10800000">
            <a:off x="7872883" y="2234112"/>
            <a:ext cx="0" cy="359764"/>
          </a:xfrm>
          <a:prstGeom prst="straightConnector1">
            <a:avLst/>
          </a:prstGeom>
          <a:noFill/>
          <a:ln w="9525" cap="flat" cmpd="sng">
            <a:solidFill>
              <a:schemeClr val="accent1"/>
            </a:solidFill>
            <a:prstDash val="solid"/>
            <a:miter lim="800000"/>
            <a:headEnd type="none" w="sm" len="sm"/>
            <a:tailEnd type="triangle" w="med" len="med"/>
          </a:ln>
        </p:spPr>
      </p:cxnSp>
      <p:sp>
        <p:nvSpPr>
          <p:cNvPr id="227" name="Google Shape;227;p27"/>
          <p:cNvSpPr/>
          <p:nvPr/>
        </p:nvSpPr>
        <p:spPr>
          <a:xfrm>
            <a:off x="3162924" y="1862270"/>
            <a:ext cx="464695" cy="32978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y1</a:t>
            </a:r>
            <a:endParaRPr/>
          </a:p>
        </p:txBody>
      </p:sp>
      <p:sp>
        <p:nvSpPr>
          <p:cNvPr id="228" name="Google Shape;228;p27"/>
          <p:cNvSpPr/>
          <p:nvPr/>
        </p:nvSpPr>
        <p:spPr>
          <a:xfrm>
            <a:off x="4939636" y="1841719"/>
            <a:ext cx="589591" cy="36772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y2</a:t>
            </a:r>
            <a:endParaRPr/>
          </a:p>
        </p:txBody>
      </p:sp>
      <p:sp>
        <p:nvSpPr>
          <p:cNvPr id="229" name="Google Shape;229;p27"/>
          <p:cNvSpPr/>
          <p:nvPr/>
        </p:nvSpPr>
        <p:spPr>
          <a:xfrm>
            <a:off x="7639446" y="1830771"/>
            <a:ext cx="499123" cy="403341"/>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yt</a:t>
            </a:r>
            <a:endParaRPr sz="1800" b="0" i="0" u="none" strike="noStrike" cap="none">
              <a:solidFill>
                <a:schemeClr val="dk1"/>
              </a:solidFill>
              <a:latin typeface="Calibri"/>
              <a:ea typeface="Calibri"/>
              <a:cs typeface="Calibri"/>
              <a:sym typeface="Calibri"/>
            </a:endParaRPr>
          </a:p>
        </p:txBody>
      </p:sp>
      <p:cxnSp>
        <p:nvCxnSpPr>
          <p:cNvPr id="230" name="Google Shape;230;p27"/>
          <p:cNvCxnSpPr/>
          <p:nvPr/>
        </p:nvCxnSpPr>
        <p:spPr>
          <a:xfrm rot="10800000">
            <a:off x="3462947" y="3249118"/>
            <a:ext cx="0" cy="359764"/>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III. Kiến trúc mô hình sử dụng để giải bài toán NER</a:t>
            </a:r>
            <a:endParaRPr/>
          </a:p>
        </p:txBody>
      </p:sp>
      <p:sp>
        <p:nvSpPr>
          <p:cNvPr id="236" name="Google Shape;236;p28"/>
          <p:cNvSpPr txBox="1"/>
          <p:nvPr/>
        </p:nvSpPr>
        <p:spPr>
          <a:xfrm>
            <a:off x="1523999" y="1497496"/>
            <a:ext cx="9647700" cy="47442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237" name="Google Shape;237;p28"/>
          <p:cNvSpPr txBox="1"/>
          <p:nvPr/>
        </p:nvSpPr>
        <p:spPr>
          <a:xfrm>
            <a:off x="1020418" y="1004341"/>
            <a:ext cx="10671900" cy="5717100"/>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90000"/>
              </a:lnSpc>
              <a:spcBef>
                <a:spcPts val="0"/>
              </a:spcBef>
              <a:spcAft>
                <a:spcPts val="0"/>
              </a:spcAft>
              <a:buClr>
                <a:schemeClr val="dk1"/>
              </a:buClr>
              <a:buSzPts val="2000"/>
              <a:buFont typeface="Arial"/>
              <a:buAutoNum type="arabicPeriod"/>
            </a:pPr>
            <a:r>
              <a:rPr lang="en-US" sz="2000" b="1" i="0" u="none" strike="noStrike" cap="none">
                <a:solidFill>
                  <a:schemeClr val="dk1"/>
                </a:solidFill>
                <a:latin typeface="Times New Roman"/>
                <a:ea typeface="Times New Roman"/>
                <a:cs typeface="Times New Roman"/>
                <a:sym typeface="Times New Roman"/>
              </a:rPr>
              <a:t>LSTM + Softmax</a:t>
            </a: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1.2  </a:t>
            </a:r>
            <a:r>
              <a:rPr lang="en-US" sz="2000">
                <a:solidFill>
                  <a:schemeClr val="dk1"/>
                </a:solidFill>
                <a:latin typeface="Times New Roman"/>
                <a:ea typeface="Times New Roman"/>
                <a:cs typeface="Times New Roman"/>
                <a:sym typeface="Times New Roman"/>
              </a:rPr>
              <a:t>Các bước:</a:t>
            </a:r>
            <a:endParaRPr sz="200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chuẩn bị dữ liệu</a:t>
            </a:r>
            <a:endParaRPr sz="200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xây dựng bộ từ điển</a:t>
            </a:r>
            <a:endParaRPr sz="200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khởi tạo model LSTMTagger</a:t>
            </a:r>
            <a:endParaRPr sz="200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train model</a:t>
            </a:r>
            <a:endParaRPr sz="200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tính f1_score</a:t>
            </a:r>
            <a:endParaRPr sz="200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đưa ra mô hình tốt nhất</a:t>
            </a:r>
            <a:endParaRPr sz="200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38" name="Google Shape;238;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39" name="Google Shape;239;p28"/>
          <p:cNvSpPr/>
          <p:nvPr/>
        </p:nvSpPr>
        <p:spPr>
          <a:xfrm>
            <a:off x="6402934" y="5749305"/>
            <a:ext cx="391800" cy="3597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III. Kiến trúc mô hình sử dụng để giải bài toán NER</a:t>
            </a:r>
            <a:endParaRPr/>
          </a:p>
        </p:txBody>
      </p:sp>
      <p:sp>
        <p:nvSpPr>
          <p:cNvPr id="245" name="Google Shape;245;p29"/>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246" name="Google Shape;246;p29"/>
          <p:cNvSpPr txBox="1"/>
          <p:nvPr/>
        </p:nvSpPr>
        <p:spPr>
          <a:xfrm>
            <a:off x="1020418" y="1004341"/>
            <a:ext cx="10671910" cy="571713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90000"/>
              </a:lnSpc>
              <a:spcBef>
                <a:spcPts val="0"/>
              </a:spcBef>
              <a:spcAft>
                <a:spcPts val="0"/>
              </a:spcAft>
              <a:buClr>
                <a:schemeClr val="dk1"/>
              </a:buClr>
              <a:buSzPts val="2000"/>
              <a:buFont typeface="Arial"/>
              <a:buAutoNum type="arabicPeriod"/>
            </a:pPr>
            <a:r>
              <a:rPr lang="en-US" sz="2000" b="1" i="0" u="none" strike="noStrike" cap="none">
                <a:solidFill>
                  <a:schemeClr val="dk1"/>
                </a:solidFill>
                <a:latin typeface="Times New Roman"/>
                <a:ea typeface="Times New Roman"/>
                <a:cs typeface="Times New Roman"/>
                <a:sym typeface="Times New Roman"/>
              </a:rPr>
              <a:t>LSTM + Softmax</a:t>
            </a: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1.3  Training model trên 500 epochs và theo dõi f1_score trên tập dev</a:t>
            </a:r>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47" name="Google Shape;247;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48" name="Google Shape;248;p29"/>
          <p:cNvSpPr/>
          <p:nvPr/>
        </p:nvSpPr>
        <p:spPr>
          <a:xfrm>
            <a:off x="6402934" y="5749305"/>
            <a:ext cx="391877" cy="35976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49" name="Google Shape;249;p29" descr="A screenshot of a cell phone&#10;&#10;Description automatically generated"/>
          <p:cNvPicPr preferRelativeResize="0"/>
          <p:nvPr/>
        </p:nvPicPr>
        <p:blipFill rotWithShape="1">
          <a:blip r:embed="rId3">
            <a:alphaModFix/>
          </a:blip>
          <a:srcRect/>
          <a:stretch/>
        </p:blipFill>
        <p:spPr>
          <a:xfrm>
            <a:off x="1003252" y="2071139"/>
            <a:ext cx="4854097" cy="3289365"/>
          </a:xfrm>
          <a:prstGeom prst="rect">
            <a:avLst/>
          </a:prstGeom>
          <a:noFill/>
          <a:ln>
            <a:noFill/>
          </a:ln>
        </p:spPr>
      </p:pic>
      <p:pic>
        <p:nvPicPr>
          <p:cNvPr id="250" name="Google Shape;250;p29" descr="A picture containing screenshot&#10;&#10;Description automatically generated"/>
          <p:cNvPicPr preferRelativeResize="0"/>
          <p:nvPr/>
        </p:nvPicPr>
        <p:blipFill rotWithShape="1">
          <a:blip r:embed="rId4">
            <a:alphaModFix/>
          </a:blip>
          <a:srcRect/>
          <a:stretch/>
        </p:blipFill>
        <p:spPr>
          <a:xfrm>
            <a:off x="6360930" y="2071140"/>
            <a:ext cx="4717041" cy="3315598"/>
          </a:xfrm>
          <a:prstGeom prst="rect">
            <a:avLst/>
          </a:prstGeom>
          <a:noFill/>
          <a:ln>
            <a:noFill/>
          </a:ln>
        </p:spPr>
      </p:pic>
      <p:sp>
        <p:nvSpPr>
          <p:cNvPr id="251" name="Google Shape;251;p29"/>
          <p:cNvSpPr/>
          <p:nvPr/>
        </p:nvSpPr>
        <p:spPr>
          <a:xfrm>
            <a:off x="1550505" y="5476938"/>
            <a:ext cx="6835515" cy="635453"/>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Tại epoch 262, </a:t>
            </a:r>
            <a:r>
              <a:rPr lang="en-US" sz="1800">
                <a:solidFill>
                  <a:schemeClr val="dk1"/>
                </a:solidFill>
                <a:latin typeface="Calibri"/>
                <a:ea typeface="Calibri"/>
                <a:cs typeface="Calibri"/>
                <a:sym typeface="Calibri"/>
              </a:rPr>
              <a:t>F</a:t>
            </a:r>
            <a:r>
              <a:rPr lang="en-US" sz="1800" b="0" i="0" u="none" strike="noStrike" cap="none">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dev có giá trị cao nhất là 0.7275,  </a:t>
            </a:r>
            <a:r>
              <a:rPr lang="en-US" sz="1800">
                <a:solidFill>
                  <a:schemeClr val="dk1"/>
                </a:solidFill>
                <a:latin typeface="Calibri"/>
                <a:ea typeface="Calibri"/>
                <a:cs typeface="Calibri"/>
                <a:sym typeface="Calibri"/>
              </a:rPr>
              <a:t>F</a:t>
            </a:r>
            <a:r>
              <a:rPr lang="en-US" sz="1800" b="0" i="0" u="none" strike="noStrike" cap="none">
                <a:solidFill>
                  <a:schemeClr val="dk1"/>
                </a:solidFill>
                <a:latin typeface="Calibri"/>
                <a:ea typeface="Calibri"/>
                <a:cs typeface="Calibri"/>
                <a:sym typeface="Calibri"/>
              </a:rPr>
              <a:t>1 test = 0.</a:t>
            </a:r>
            <a:r>
              <a:rPr lang="en-US" sz="1800">
                <a:solidFill>
                  <a:schemeClr val="dk1"/>
                </a:solidFill>
                <a:latin typeface="Calibri"/>
                <a:ea typeface="Calibri"/>
                <a:cs typeface="Calibri"/>
                <a:sym typeface="Calibri"/>
              </a:rPr>
              <a:t>65</a:t>
            </a:r>
            <a:r>
              <a:rPr lang="en-US" sz="1800" b="0" i="0" u="none" strike="noStrike" cap="none">
                <a:solidFill>
                  <a:schemeClr val="dk1"/>
                </a:solidFill>
                <a:latin typeface="Calibri"/>
                <a:ea typeface="Calibri"/>
                <a:cs typeface="Calibri"/>
                <a:sym typeface="Calibri"/>
              </a:rPr>
              <a:t>12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III. Kiến trúc mô hình sử dụng để giải bài toán NER</a:t>
            </a:r>
            <a:endParaRPr/>
          </a:p>
        </p:txBody>
      </p:sp>
      <p:sp>
        <p:nvSpPr>
          <p:cNvPr id="257" name="Google Shape;257;p30"/>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258" name="Google Shape;258;p30"/>
          <p:cNvSpPr txBox="1"/>
          <p:nvPr/>
        </p:nvSpPr>
        <p:spPr>
          <a:xfrm>
            <a:off x="1020418" y="1019331"/>
            <a:ext cx="10522225" cy="5510676"/>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90000"/>
              </a:lnSpc>
              <a:spcBef>
                <a:spcPts val="0"/>
              </a:spcBef>
              <a:spcAft>
                <a:spcPts val="0"/>
              </a:spcAft>
              <a:buClr>
                <a:schemeClr val="dk1"/>
              </a:buClr>
              <a:buSzPts val="2000"/>
              <a:buFont typeface="Arial"/>
              <a:buAutoNum type="arabicPeriod" startAt="2"/>
            </a:pPr>
            <a:r>
              <a:rPr lang="en-US" sz="2000" b="1" i="0" u="none" strike="noStrike" cap="none">
                <a:solidFill>
                  <a:schemeClr val="dk1"/>
                </a:solidFill>
                <a:latin typeface="Times New Roman"/>
                <a:ea typeface="Times New Roman"/>
                <a:cs typeface="Times New Roman"/>
                <a:sym typeface="Times New Roman"/>
              </a:rPr>
              <a:t>BiLSTM + CRF</a:t>
            </a:r>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2.1 Kiến trúc</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59" name="Google Shape;259;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260" name="Google Shape;260;p30" descr="A close up of a piece of paper&#10;&#10;Description automatically generated"/>
          <p:cNvPicPr preferRelativeResize="0"/>
          <p:nvPr/>
        </p:nvPicPr>
        <p:blipFill rotWithShape="1">
          <a:blip r:embed="rId3">
            <a:alphaModFix/>
          </a:blip>
          <a:srcRect/>
          <a:stretch/>
        </p:blipFill>
        <p:spPr>
          <a:xfrm>
            <a:off x="2298436" y="2086129"/>
            <a:ext cx="7008481" cy="39502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III. Kiến trúc mô hình sử dụng để giải bài toán NER</a:t>
            </a:r>
            <a:endParaRPr/>
          </a:p>
        </p:txBody>
      </p:sp>
      <p:sp>
        <p:nvSpPr>
          <p:cNvPr id="266" name="Google Shape;266;p31"/>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267" name="Google Shape;267;p31"/>
          <p:cNvSpPr txBox="1"/>
          <p:nvPr/>
        </p:nvSpPr>
        <p:spPr>
          <a:xfrm>
            <a:off x="1020418" y="1019331"/>
            <a:ext cx="10522225" cy="5510676"/>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90000"/>
              </a:lnSpc>
              <a:spcBef>
                <a:spcPts val="0"/>
              </a:spcBef>
              <a:spcAft>
                <a:spcPts val="0"/>
              </a:spcAft>
              <a:buClr>
                <a:schemeClr val="dk1"/>
              </a:buClr>
              <a:buSzPts val="2000"/>
              <a:buFont typeface="Arial"/>
              <a:buAutoNum type="arabicPeriod" startAt="2"/>
            </a:pPr>
            <a:r>
              <a:rPr lang="en-US" sz="2000" b="1" i="0" u="none" strike="noStrike" cap="none">
                <a:solidFill>
                  <a:schemeClr val="dk1"/>
                </a:solidFill>
                <a:latin typeface="Times New Roman"/>
                <a:ea typeface="Times New Roman"/>
                <a:cs typeface="Times New Roman"/>
                <a:sym typeface="Times New Roman"/>
              </a:rPr>
              <a:t>BiLSTM + CRF</a:t>
            </a:r>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2.2 Conditional random field (CRF)</a:t>
            </a:r>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68" name="Google Shape;268;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pic>
        <p:nvPicPr>
          <p:cNvPr id="269" name="Google Shape;269;p31"/>
          <p:cNvPicPr preferRelativeResize="0"/>
          <p:nvPr/>
        </p:nvPicPr>
        <p:blipFill>
          <a:blip r:embed="rId3">
            <a:alphaModFix/>
          </a:blip>
          <a:stretch>
            <a:fillRect/>
          </a:stretch>
        </p:blipFill>
        <p:spPr>
          <a:xfrm>
            <a:off x="2652275" y="1930725"/>
            <a:ext cx="7885169" cy="459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subTitle" idx="1"/>
          </p:nvPr>
        </p:nvSpPr>
        <p:spPr>
          <a:xfrm>
            <a:off x="1524005" y="-7"/>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Nội dung bài thuyết trình</a:t>
            </a:r>
            <a:endParaRPr sz="2800" b="1">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endParaRPr sz="2800" b="1">
              <a:latin typeface="Times New Roman"/>
              <a:ea typeface="Times New Roman"/>
              <a:cs typeface="Times New Roman"/>
              <a:sym typeface="Times New Roman"/>
            </a:endParaRPr>
          </a:p>
        </p:txBody>
      </p:sp>
      <p:sp>
        <p:nvSpPr>
          <p:cNvPr id="77" name="Google Shape;77;p14"/>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78" name="Google Shape;78;p14"/>
          <p:cNvSpPr txBox="1"/>
          <p:nvPr/>
        </p:nvSpPr>
        <p:spPr>
          <a:xfrm>
            <a:off x="685800" y="769425"/>
            <a:ext cx="10857000" cy="5586900"/>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ts val="2400"/>
              <a:buFont typeface="Arial"/>
              <a:buAutoNum type="romanUcPeriod"/>
            </a:pPr>
            <a:r>
              <a:rPr lang="en-US" sz="2400" b="1" i="0" u="none" strike="noStrike" cap="none">
                <a:solidFill>
                  <a:schemeClr val="dk1"/>
                </a:solidFill>
                <a:latin typeface="Times New Roman"/>
                <a:ea typeface="Times New Roman"/>
                <a:cs typeface="Times New Roman"/>
                <a:sym typeface="Times New Roman"/>
              </a:rPr>
              <a:t>Giới thiệu về bài toán Name entity recognition (NER)</a:t>
            </a:r>
            <a:endParaRPr sz="2400" b="1" i="0" u="none" strike="noStrike" cap="none">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sz="2000" b="1">
                <a:solidFill>
                  <a:schemeClr val="dk1"/>
                </a:solidFill>
                <a:latin typeface="Times New Roman"/>
                <a:ea typeface="Times New Roman"/>
                <a:cs typeface="Times New Roman"/>
                <a:sym typeface="Times New Roman"/>
              </a:rPr>
              <a:t>1.Định nghĩa</a:t>
            </a:r>
            <a:endParaRPr sz="2000" b="1">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2.Bộ dữ liệu sử dụng</a:t>
            </a:r>
            <a:endParaRPr sz="2000" b="1">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3.Hướng thực hiện giải bài toán NER và  thang đo đánh giá kết quả</a:t>
            </a:r>
            <a:endParaRPr sz="2000" b="1">
              <a:solidFill>
                <a:schemeClr val="dk1"/>
              </a:solidFill>
              <a:latin typeface="Times New Roman"/>
              <a:ea typeface="Times New Roman"/>
              <a:cs typeface="Times New Roman"/>
              <a:sym typeface="Times New Roman"/>
            </a:endParaRPr>
          </a:p>
          <a:p>
            <a:pPr marL="514350" marR="0" lvl="0" indent="-514350" algn="just" rtl="0">
              <a:lnSpc>
                <a:spcPct val="90000"/>
              </a:lnSpc>
              <a:spcBef>
                <a:spcPts val="1000"/>
              </a:spcBef>
              <a:spcAft>
                <a:spcPts val="0"/>
              </a:spcAft>
              <a:buClr>
                <a:schemeClr val="dk1"/>
              </a:buClr>
              <a:buSzPts val="2400"/>
              <a:buFont typeface="Arial"/>
              <a:buAutoNum type="romanUcPeriod"/>
            </a:pPr>
            <a:r>
              <a:rPr lang="en-US" sz="2400" b="1" i="0" u="none" strike="noStrike" cap="none">
                <a:solidFill>
                  <a:schemeClr val="dk1"/>
                </a:solidFill>
                <a:latin typeface="Times New Roman"/>
                <a:ea typeface="Times New Roman"/>
                <a:cs typeface="Times New Roman"/>
                <a:sym typeface="Times New Roman"/>
              </a:rPr>
              <a:t>Mạng </a:t>
            </a:r>
            <a:r>
              <a:rPr lang="en-US" sz="2400" b="1">
                <a:solidFill>
                  <a:schemeClr val="dk1"/>
                </a:solidFill>
                <a:latin typeface="Times New Roman"/>
                <a:ea typeface="Times New Roman"/>
                <a:cs typeface="Times New Roman"/>
                <a:sym typeface="Times New Roman"/>
              </a:rPr>
              <a:t>N</a:t>
            </a:r>
            <a:r>
              <a:rPr lang="en-US" sz="2400" b="1" i="0" u="none" strike="noStrike" cap="none">
                <a:solidFill>
                  <a:schemeClr val="dk1"/>
                </a:solidFill>
                <a:latin typeface="Times New Roman"/>
                <a:ea typeface="Times New Roman"/>
                <a:cs typeface="Times New Roman"/>
                <a:sym typeface="Times New Roman"/>
              </a:rPr>
              <a:t>eural truy hồi RNN</a:t>
            </a:r>
            <a:endParaRPr sz="2400" b="1" i="0" u="none" strike="noStrike" cap="none">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1.Các phương pháp tiếp cận bài toán</a:t>
            </a:r>
            <a:endParaRPr sz="2000" b="1">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2.LSTM</a:t>
            </a:r>
            <a:endParaRPr>
              <a:solidFill>
                <a:schemeClr val="dk1"/>
              </a:solidFill>
            </a:endParaRPr>
          </a:p>
          <a:p>
            <a:pPr marL="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3.Bi LSTM</a:t>
            </a:r>
            <a:endParaRPr sz="2400" b="1">
              <a:solidFill>
                <a:schemeClr val="dk1"/>
              </a:solidFill>
              <a:latin typeface="Times New Roman"/>
              <a:ea typeface="Times New Roman"/>
              <a:cs typeface="Times New Roman"/>
              <a:sym typeface="Times New Roman"/>
            </a:endParaRPr>
          </a:p>
          <a:p>
            <a:pPr marL="514350" marR="0" lvl="0" indent="-514350" algn="just" rtl="0">
              <a:lnSpc>
                <a:spcPct val="90000"/>
              </a:lnSpc>
              <a:spcBef>
                <a:spcPts val="1000"/>
              </a:spcBef>
              <a:spcAft>
                <a:spcPts val="0"/>
              </a:spcAft>
              <a:buClr>
                <a:schemeClr val="dk1"/>
              </a:buClr>
              <a:buSzPts val="2400"/>
              <a:buFont typeface="Arial"/>
              <a:buAutoNum type="romanUcPeriod"/>
            </a:pPr>
            <a:r>
              <a:rPr lang="en-US" sz="2400" b="1" i="0" u="none" strike="noStrike" cap="none">
                <a:solidFill>
                  <a:schemeClr val="dk1"/>
                </a:solidFill>
                <a:latin typeface="Times New Roman"/>
                <a:ea typeface="Times New Roman"/>
                <a:cs typeface="Times New Roman"/>
                <a:sym typeface="Times New Roman"/>
              </a:rPr>
              <a:t>Kiến trúc mô hình sử dụng để giải bài toán NER</a:t>
            </a:r>
            <a:endParaRPr sz="2400" b="1" i="0" u="none" strike="noStrike" cap="none">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sz="2000" b="1">
                <a:solidFill>
                  <a:schemeClr val="dk1"/>
                </a:solidFill>
                <a:latin typeface="Times New Roman"/>
                <a:ea typeface="Times New Roman"/>
                <a:cs typeface="Times New Roman"/>
                <a:sym typeface="Times New Roman"/>
              </a:rPr>
              <a:t>1.LSTM + Softmax</a:t>
            </a:r>
            <a:endParaRPr sz="2000" b="1">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2.BiLSTM + CRF</a:t>
            </a:r>
            <a:endParaRPr sz="2400" b="1">
              <a:solidFill>
                <a:schemeClr val="dk1"/>
              </a:solidFill>
              <a:latin typeface="Times New Roman"/>
              <a:ea typeface="Times New Roman"/>
              <a:cs typeface="Times New Roman"/>
              <a:sym typeface="Times New Roman"/>
            </a:endParaRPr>
          </a:p>
          <a:p>
            <a:pPr marL="514350" marR="0" lvl="0" indent="-514350" algn="just" rtl="0">
              <a:lnSpc>
                <a:spcPct val="90000"/>
              </a:lnSpc>
              <a:spcBef>
                <a:spcPts val="1000"/>
              </a:spcBef>
              <a:spcAft>
                <a:spcPts val="0"/>
              </a:spcAft>
              <a:buClr>
                <a:schemeClr val="dk1"/>
              </a:buClr>
              <a:buSzPts val="2400"/>
              <a:buFont typeface="Arial"/>
              <a:buAutoNum type="romanUcPeriod"/>
            </a:pPr>
            <a:r>
              <a:rPr lang="en-US" sz="2400" b="1" i="0" u="none" strike="noStrike" cap="none">
                <a:solidFill>
                  <a:schemeClr val="dk1"/>
                </a:solidFill>
                <a:latin typeface="Times New Roman"/>
                <a:ea typeface="Times New Roman"/>
                <a:cs typeface="Times New Roman"/>
                <a:sym typeface="Times New Roman"/>
              </a:rPr>
              <a:t>So sánh và tổng kết</a:t>
            </a:r>
            <a:endParaRPr sz="2400" b="1" i="0" u="none" strike="noStrike" cap="none">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sz="2000" b="1">
                <a:solidFill>
                  <a:schemeClr val="dk1"/>
                </a:solidFill>
                <a:latin typeface="Times New Roman"/>
                <a:ea typeface="Times New Roman"/>
                <a:cs typeface="Times New Roman"/>
                <a:sym typeface="Times New Roman"/>
              </a:rPr>
              <a:t>1. Một số kiến trúc mô hình khác</a:t>
            </a:r>
            <a:endParaRPr sz="2000" b="1">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2. So sánh và nhận xét các kết quả</a:t>
            </a:r>
            <a:endParaRPr sz="2000" b="1">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endParaRPr sz="2000">
              <a:solidFill>
                <a:schemeClr val="dk1"/>
              </a:solidFill>
              <a:latin typeface="Times New Roman"/>
              <a:ea typeface="Times New Roman"/>
              <a:cs typeface="Times New Roman"/>
              <a:sym typeface="Times New Roman"/>
            </a:endParaRPr>
          </a:p>
          <a:p>
            <a:pPr marL="457200" marR="0" lvl="0" indent="0" algn="just" rtl="0">
              <a:lnSpc>
                <a:spcPct val="90000"/>
              </a:lnSpc>
              <a:spcBef>
                <a:spcPts val="1000"/>
              </a:spcBef>
              <a:spcAft>
                <a:spcPts val="0"/>
              </a:spcAft>
              <a:buNone/>
            </a:pPr>
            <a:endParaRPr sz="2400" b="1">
              <a:solidFill>
                <a:schemeClr val="dk1"/>
              </a:solidFill>
              <a:latin typeface="Times New Roman"/>
              <a:ea typeface="Times New Roman"/>
              <a:cs typeface="Times New Roman"/>
              <a:sym typeface="Times New Roman"/>
            </a:endParaRPr>
          </a:p>
        </p:txBody>
      </p:sp>
      <p:sp>
        <p:nvSpPr>
          <p:cNvPr id="79" name="Google Shape;79;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III. Kiến trúc mô hình sử dụng để giải bài toán NER</a:t>
            </a:r>
            <a:endParaRPr/>
          </a:p>
        </p:txBody>
      </p:sp>
      <p:sp>
        <p:nvSpPr>
          <p:cNvPr id="275" name="Google Shape;275;p32"/>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276" name="Google Shape;276;p32"/>
          <p:cNvSpPr txBox="1"/>
          <p:nvPr/>
        </p:nvSpPr>
        <p:spPr>
          <a:xfrm>
            <a:off x="1020418" y="1019331"/>
            <a:ext cx="10522225" cy="5510676"/>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90000"/>
              </a:lnSpc>
              <a:spcBef>
                <a:spcPts val="0"/>
              </a:spcBef>
              <a:spcAft>
                <a:spcPts val="0"/>
              </a:spcAft>
              <a:buClr>
                <a:schemeClr val="dk1"/>
              </a:buClr>
              <a:buSzPts val="2000"/>
              <a:buFont typeface="Arial"/>
              <a:buAutoNum type="arabicPeriod" startAt="2"/>
            </a:pPr>
            <a:r>
              <a:rPr lang="en-US" sz="2000" b="1" i="0" u="none" strike="noStrike" cap="none">
                <a:solidFill>
                  <a:schemeClr val="dk1"/>
                </a:solidFill>
                <a:latin typeface="Times New Roman"/>
                <a:ea typeface="Times New Roman"/>
                <a:cs typeface="Times New Roman"/>
                <a:sym typeface="Times New Roman"/>
              </a:rPr>
              <a:t>BiLSTM + CRF</a:t>
            </a:r>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2.3 Viterbi</a:t>
            </a:r>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77" name="Google Shape;277;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pic>
        <p:nvPicPr>
          <p:cNvPr id="278" name="Google Shape;278;p32"/>
          <p:cNvPicPr preferRelativeResize="0"/>
          <p:nvPr/>
        </p:nvPicPr>
        <p:blipFill>
          <a:blip r:embed="rId3">
            <a:alphaModFix/>
          </a:blip>
          <a:stretch>
            <a:fillRect/>
          </a:stretch>
        </p:blipFill>
        <p:spPr>
          <a:xfrm>
            <a:off x="3106100" y="1577687"/>
            <a:ext cx="7180899" cy="459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III. Kiến trúc mô hình sử dụng để giải bài toán NER</a:t>
            </a:r>
            <a:endParaRPr/>
          </a:p>
        </p:txBody>
      </p:sp>
      <p:sp>
        <p:nvSpPr>
          <p:cNvPr id="284" name="Google Shape;284;p33"/>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285" name="Google Shape;285;p33"/>
          <p:cNvSpPr txBox="1"/>
          <p:nvPr/>
        </p:nvSpPr>
        <p:spPr>
          <a:xfrm>
            <a:off x="1020418" y="1019331"/>
            <a:ext cx="10522225" cy="5510676"/>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90000"/>
              </a:lnSpc>
              <a:spcBef>
                <a:spcPts val="0"/>
              </a:spcBef>
              <a:spcAft>
                <a:spcPts val="0"/>
              </a:spcAft>
              <a:buClr>
                <a:schemeClr val="dk1"/>
              </a:buClr>
              <a:buSzPts val="2000"/>
              <a:buFont typeface="Arial"/>
              <a:buAutoNum type="arabicPeriod" startAt="2"/>
            </a:pPr>
            <a:r>
              <a:rPr lang="en-US" sz="2000" b="1" i="0" u="none" strike="noStrike" cap="none">
                <a:solidFill>
                  <a:schemeClr val="dk1"/>
                </a:solidFill>
                <a:latin typeface="Times New Roman"/>
                <a:ea typeface="Times New Roman"/>
                <a:cs typeface="Times New Roman"/>
                <a:sym typeface="Times New Roman"/>
              </a:rPr>
              <a:t>BiLSTM + CRF</a:t>
            </a:r>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2.4  Training model trên 300 vòng lặp</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86" name="Google Shape;286;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pic>
        <p:nvPicPr>
          <p:cNvPr id="287" name="Google Shape;287;p33" descr="A screenshot of a cell phone&#10;&#10;Description automatically generated"/>
          <p:cNvPicPr preferRelativeResize="0"/>
          <p:nvPr/>
        </p:nvPicPr>
        <p:blipFill rotWithShape="1">
          <a:blip r:embed="rId3">
            <a:alphaModFix/>
          </a:blip>
          <a:srcRect/>
          <a:stretch/>
        </p:blipFill>
        <p:spPr>
          <a:xfrm>
            <a:off x="649357" y="2047246"/>
            <a:ext cx="5370528" cy="3664005"/>
          </a:xfrm>
          <a:prstGeom prst="rect">
            <a:avLst/>
          </a:prstGeom>
          <a:noFill/>
          <a:ln>
            <a:noFill/>
          </a:ln>
        </p:spPr>
      </p:pic>
      <p:pic>
        <p:nvPicPr>
          <p:cNvPr id="288" name="Google Shape;288;p33" descr="A screenshot of a cell phone&#10;&#10;Description automatically generated"/>
          <p:cNvPicPr preferRelativeResize="0"/>
          <p:nvPr/>
        </p:nvPicPr>
        <p:blipFill rotWithShape="1">
          <a:blip r:embed="rId4">
            <a:alphaModFix/>
          </a:blip>
          <a:srcRect/>
          <a:stretch/>
        </p:blipFill>
        <p:spPr>
          <a:xfrm>
            <a:off x="6019884" y="2047246"/>
            <a:ext cx="5358919" cy="3664005"/>
          </a:xfrm>
          <a:prstGeom prst="rect">
            <a:avLst/>
          </a:prstGeom>
          <a:noFill/>
          <a:ln>
            <a:noFill/>
          </a:ln>
        </p:spPr>
      </p:pic>
      <p:sp>
        <p:nvSpPr>
          <p:cNvPr id="289" name="Google Shape;289;p33"/>
          <p:cNvSpPr/>
          <p:nvPr/>
        </p:nvSpPr>
        <p:spPr>
          <a:xfrm>
            <a:off x="1550505" y="5989983"/>
            <a:ext cx="7060095" cy="54002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Tại epoch 236, </a:t>
            </a:r>
            <a:r>
              <a:rPr lang="en-US" sz="1800">
                <a:solidFill>
                  <a:schemeClr val="dk1"/>
                </a:solidFill>
                <a:latin typeface="Calibri"/>
                <a:ea typeface="Calibri"/>
                <a:cs typeface="Calibri"/>
                <a:sym typeface="Calibri"/>
              </a:rPr>
              <a:t>F</a:t>
            </a:r>
            <a:r>
              <a:rPr lang="en-US" sz="1800" b="0" i="0" u="none" strike="noStrike" cap="none">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 dev có giá trị lớn nhất là 0.8381, </a:t>
            </a:r>
            <a:r>
              <a:rPr lang="en-US" sz="1800">
                <a:solidFill>
                  <a:schemeClr val="dk1"/>
                </a:solidFill>
                <a:latin typeface="Calibri"/>
                <a:ea typeface="Calibri"/>
                <a:cs typeface="Calibri"/>
                <a:sym typeface="Calibri"/>
              </a:rPr>
              <a:t>F</a:t>
            </a:r>
            <a:r>
              <a:rPr lang="en-US" sz="1800" b="0" i="0" u="none" strike="noStrike" cap="none">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test = 0.</a:t>
            </a:r>
            <a:r>
              <a:rPr lang="en-US" sz="1800">
                <a:solidFill>
                  <a:schemeClr val="dk1"/>
                </a:solidFill>
                <a:latin typeface="Calibri"/>
                <a:ea typeface="Calibri"/>
                <a:cs typeface="Calibri"/>
                <a:sym typeface="Calibri"/>
              </a:rPr>
              <a:t>7</a:t>
            </a:r>
            <a:r>
              <a:rPr lang="en-US" sz="1800" b="0" i="0" u="none" strike="noStrike" cap="none">
                <a:solidFill>
                  <a:schemeClr val="dk1"/>
                </a:solidFill>
                <a:latin typeface="Calibri"/>
                <a:ea typeface="Calibri"/>
                <a:cs typeface="Calibri"/>
                <a:sym typeface="Calibri"/>
              </a:rPr>
              <a:t>619</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IV. So sánh và tổng kết</a:t>
            </a:r>
            <a:endParaRPr sz="2800" b="1">
              <a:latin typeface="Times New Roman"/>
              <a:ea typeface="Times New Roman"/>
              <a:cs typeface="Times New Roman"/>
              <a:sym typeface="Times New Roman"/>
            </a:endParaRPr>
          </a:p>
        </p:txBody>
      </p:sp>
      <p:sp>
        <p:nvSpPr>
          <p:cNvPr id="295" name="Google Shape;295;p34"/>
          <p:cNvSpPr txBox="1"/>
          <p:nvPr/>
        </p:nvSpPr>
        <p:spPr>
          <a:xfrm>
            <a:off x="1523999" y="1497496"/>
            <a:ext cx="9647700" cy="47442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296" name="Google Shape;296;p34"/>
          <p:cNvSpPr txBox="1"/>
          <p:nvPr/>
        </p:nvSpPr>
        <p:spPr>
          <a:xfrm>
            <a:off x="1437875" y="886525"/>
            <a:ext cx="10220700" cy="54699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1. Một số kiến trúc mô hình khác</a:t>
            </a: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97" name="Google Shape;297;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pic>
        <p:nvPicPr>
          <p:cNvPr id="298" name="Google Shape;298;p34"/>
          <p:cNvPicPr preferRelativeResize="0"/>
          <p:nvPr/>
        </p:nvPicPr>
        <p:blipFill>
          <a:blip r:embed="rId3">
            <a:alphaModFix/>
          </a:blip>
          <a:stretch>
            <a:fillRect/>
          </a:stretch>
        </p:blipFill>
        <p:spPr>
          <a:xfrm>
            <a:off x="6482050" y="843113"/>
            <a:ext cx="4397079" cy="6052974"/>
          </a:xfrm>
          <a:prstGeom prst="rect">
            <a:avLst/>
          </a:prstGeom>
          <a:noFill/>
          <a:ln>
            <a:noFill/>
          </a:ln>
        </p:spPr>
      </p:pic>
      <p:sp>
        <p:nvSpPr>
          <p:cNvPr id="299" name="Google Shape;299;p34"/>
          <p:cNvSpPr txBox="1">
            <a:spLocks noGrp="1"/>
          </p:cNvSpPr>
          <p:nvPr>
            <p:ph type="subTitle" idx="1"/>
          </p:nvPr>
        </p:nvSpPr>
        <p:spPr>
          <a:xfrm>
            <a:off x="200725" y="1251550"/>
            <a:ext cx="6398400" cy="5469900"/>
          </a:xfrm>
          <a:prstGeom prst="rect">
            <a:avLst/>
          </a:prstGeom>
        </p:spPr>
        <p:txBody>
          <a:bodyPr spcFirstLastPara="1" wrap="square" lIns="91425" tIns="45700" rIns="91425" bIns="45700" anchor="t" anchorCtr="0">
            <a:noAutofit/>
          </a:bodyPr>
          <a:lstStyle/>
          <a:p>
            <a:pPr marL="0" lvl="0" indent="457200" algn="l" rtl="0">
              <a:spcBef>
                <a:spcPts val="1000"/>
              </a:spcBef>
              <a:spcAft>
                <a:spcPts val="0"/>
              </a:spcAft>
              <a:buNone/>
            </a:pPr>
            <a:r>
              <a:rPr lang="en-US" sz="2000">
                <a:latin typeface="Arial"/>
                <a:ea typeface="Arial"/>
                <a:cs typeface="Arial"/>
                <a:sym typeface="Arial"/>
              </a:rPr>
              <a:t>1.1. Character-based</a:t>
            </a:r>
            <a:endParaRPr sz="2000">
              <a:latin typeface="Arial"/>
              <a:ea typeface="Arial"/>
              <a:cs typeface="Arial"/>
              <a:sym typeface="Arial"/>
            </a:endParaRPr>
          </a:p>
          <a:p>
            <a:pPr marL="457200" lvl="0" indent="-355600" algn="l" rtl="0">
              <a:spcBef>
                <a:spcPts val="1000"/>
              </a:spcBef>
              <a:spcAft>
                <a:spcPts val="0"/>
              </a:spcAft>
              <a:buSzPts val="2000"/>
              <a:buFont typeface="Arial"/>
              <a:buChar char="-"/>
            </a:pPr>
            <a:r>
              <a:rPr lang="en-US" sz="2000">
                <a:latin typeface="Arial"/>
                <a:ea typeface="Arial"/>
                <a:cs typeface="Arial"/>
                <a:sym typeface="Arial"/>
              </a:rPr>
              <a:t>Tham khảo từ paper : </a:t>
            </a:r>
            <a:r>
              <a:rPr lang="en-US" sz="1800" i="1">
                <a:latin typeface="Arial"/>
                <a:ea typeface="Arial"/>
                <a:cs typeface="Arial"/>
                <a:sym typeface="Arial"/>
              </a:rPr>
              <a:t>CharNER: Character-Level Named Entity Recognition </a:t>
            </a:r>
            <a:endParaRPr sz="1800">
              <a:latin typeface="Arial"/>
              <a:ea typeface="Arial"/>
              <a:cs typeface="Arial"/>
              <a:sym typeface="Arial"/>
            </a:endParaRPr>
          </a:p>
          <a:p>
            <a:pPr marL="457200" lvl="0" indent="0" algn="l" rtl="0">
              <a:spcBef>
                <a:spcPts val="1000"/>
              </a:spcBef>
              <a:spcAft>
                <a:spcPts val="0"/>
              </a:spcAft>
              <a:buNone/>
            </a:pPr>
            <a:endParaRPr sz="1800">
              <a:latin typeface="Arial"/>
              <a:ea typeface="Arial"/>
              <a:cs typeface="Arial"/>
              <a:sym typeface="Arial"/>
            </a:endParaRPr>
          </a:p>
          <a:p>
            <a:pPr marL="457200" lvl="0" indent="-342900" algn="l" rtl="0">
              <a:spcBef>
                <a:spcPts val="1000"/>
              </a:spcBef>
              <a:spcAft>
                <a:spcPts val="0"/>
              </a:spcAft>
              <a:buSzPts val="1800"/>
              <a:buFont typeface="Arial"/>
              <a:buChar char="-"/>
            </a:pPr>
            <a:r>
              <a:rPr lang="en-US" sz="1800">
                <a:latin typeface="Arial"/>
                <a:ea typeface="Arial"/>
                <a:cs typeface="Arial"/>
                <a:sym typeface="Arial"/>
              </a:rPr>
              <a:t>Mã hóa one-hot ở mức kí tự</a:t>
            </a:r>
            <a:endParaRPr sz="1800">
              <a:latin typeface="Arial"/>
              <a:ea typeface="Arial"/>
              <a:cs typeface="Arial"/>
              <a:sym typeface="Arial"/>
            </a:endParaRPr>
          </a:p>
          <a:p>
            <a:pPr marL="0" lvl="0" indent="0" algn="l" rtl="0">
              <a:spcBef>
                <a:spcPts val="1000"/>
              </a:spcBef>
              <a:spcAft>
                <a:spcPts val="0"/>
              </a:spcAft>
              <a:buNone/>
            </a:pPr>
            <a:endParaRPr sz="1800">
              <a:latin typeface="Arial"/>
              <a:ea typeface="Arial"/>
              <a:cs typeface="Arial"/>
              <a:sym typeface="Arial"/>
            </a:endParaRPr>
          </a:p>
          <a:p>
            <a:pPr marL="457200" lvl="0" indent="-342900" algn="l" rtl="0">
              <a:spcBef>
                <a:spcPts val="1000"/>
              </a:spcBef>
              <a:spcAft>
                <a:spcPts val="0"/>
              </a:spcAft>
              <a:buSzPts val="1800"/>
              <a:buFont typeface="Arial"/>
              <a:buChar char="-"/>
            </a:pPr>
            <a:r>
              <a:rPr lang="en-US" sz="1800">
                <a:latin typeface="Arial"/>
                <a:ea typeface="Arial"/>
                <a:cs typeface="Arial"/>
                <a:sym typeface="Arial"/>
              </a:rPr>
              <a:t>F1 trên tập dev: 90.75, F1 trên tập test: 85.32</a:t>
            </a:r>
            <a:endParaRPr sz="1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5"/>
          <p:cNvPicPr preferRelativeResize="0"/>
          <p:nvPr/>
        </p:nvPicPr>
        <p:blipFill>
          <a:blip r:embed="rId3">
            <a:alphaModFix/>
          </a:blip>
          <a:stretch>
            <a:fillRect/>
          </a:stretch>
        </p:blipFill>
        <p:spPr>
          <a:xfrm>
            <a:off x="6599125" y="635625"/>
            <a:ext cx="5059450" cy="5914125"/>
          </a:xfrm>
          <a:prstGeom prst="rect">
            <a:avLst/>
          </a:prstGeom>
          <a:noFill/>
          <a:ln>
            <a:noFill/>
          </a:ln>
        </p:spPr>
      </p:pic>
      <p:sp>
        <p:nvSpPr>
          <p:cNvPr id="305" name="Google Shape;305;p35"/>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IV. So sánh và tổng kết</a:t>
            </a:r>
            <a:endParaRPr sz="2800" b="1">
              <a:latin typeface="Times New Roman"/>
              <a:ea typeface="Times New Roman"/>
              <a:cs typeface="Times New Roman"/>
              <a:sym typeface="Times New Roman"/>
            </a:endParaRPr>
          </a:p>
        </p:txBody>
      </p:sp>
      <p:sp>
        <p:nvSpPr>
          <p:cNvPr id="306" name="Google Shape;306;p35"/>
          <p:cNvSpPr txBox="1"/>
          <p:nvPr/>
        </p:nvSpPr>
        <p:spPr>
          <a:xfrm>
            <a:off x="1523999" y="1497496"/>
            <a:ext cx="9647700" cy="47442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307" name="Google Shape;307;p35"/>
          <p:cNvSpPr txBox="1"/>
          <p:nvPr/>
        </p:nvSpPr>
        <p:spPr>
          <a:xfrm>
            <a:off x="1437875" y="886525"/>
            <a:ext cx="10220700" cy="54699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1. Một số kiến trúc mô hình khác</a:t>
            </a: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308" name="Google Shape;308;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09" name="Google Shape;309;p35"/>
          <p:cNvSpPr txBox="1">
            <a:spLocks noGrp="1"/>
          </p:cNvSpPr>
          <p:nvPr>
            <p:ph type="subTitle" idx="1"/>
          </p:nvPr>
        </p:nvSpPr>
        <p:spPr>
          <a:xfrm>
            <a:off x="200725" y="1251550"/>
            <a:ext cx="6398400" cy="5469900"/>
          </a:xfrm>
          <a:prstGeom prst="rect">
            <a:avLst/>
          </a:prstGeom>
        </p:spPr>
        <p:txBody>
          <a:bodyPr spcFirstLastPara="1" wrap="square" lIns="91425" tIns="45700" rIns="91425" bIns="45700" anchor="t" anchorCtr="0">
            <a:noAutofit/>
          </a:bodyPr>
          <a:lstStyle/>
          <a:p>
            <a:pPr marL="0" lvl="0" indent="457200" algn="l" rtl="0">
              <a:spcBef>
                <a:spcPts val="1000"/>
              </a:spcBef>
              <a:spcAft>
                <a:spcPts val="0"/>
              </a:spcAft>
              <a:buNone/>
            </a:pPr>
            <a:r>
              <a:rPr lang="en-US" sz="2000">
                <a:latin typeface="Arial"/>
                <a:ea typeface="Arial"/>
                <a:cs typeface="Arial"/>
                <a:sym typeface="Arial"/>
              </a:rPr>
              <a:t>1.2. Word &amp; character features</a:t>
            </a:r>
            <a:endParaRPr sz="2000">
              <a:latin typeface="Arial"/>
              <a:ea typeface="Arial"/>
              <a:cs typeface="Arial"/>
              <a:sym typeface="Arial"/>
            </a:endParaRPr>
          </a:p>
          <a:p>
            <a:pPr marL="457200" lvl="0" indent="-355600" algn="l" rtl="0">
              <a:spcBef>
                <a:spcPts val="1000"/>
              </a:spcBef>
              <a:spcAft>
                <a:spcPts val="0"/>
              </a:spcAft>
              <a:buSzPts val="2000"/>
              <a:buFont typeface="Arial"/>
              <a:buChar char="-"/>
            </a:pPr>
            <a:r>
              <a:rPr lang="en-US" sz="2000">
                <a:latin typeface="Arial"/>
                <a:ea typeface="Arial"/>
                <a:cs typeface="Arial"/>
                <a:sym typeface="Arial"/>
              </a:rPr>
              <a:t>Tham khảo từ paper : </a:t>
            </a:r>
            <a:r>
              <a:rPr lang="en-US" sz="1800" i="1">
                <a:latin typeface="Arial"/>
                <a:ea typeface="Arial"/>
                <a:cs typeface="Arial"/>
                <a:sym typeface="Arial"/>
              </a:rPr>
              <a:t>End-to-end Sequence Labeling via Bi-directional LSTM-CNNs-CRF</a:t>
            </a:r>
            <a:endParaRPr sz="1800" i="1">
              <a:latin typeface="Arial"/>
              <a:ea typeface="Arial"/>
              <a:cs typeface="Arial"/>
              <a:sym typeface="Arial"/>
            </a:endParaRPr>
          </a:p>
          <a:p>
            <a:pPr marL="457200" lvl="0" indent="0" algn="l" rtl="0">
              <a:spcBef>
                <a:spcPts val="1000"/>
              </a:spcBef>
              <a:spcAft>
                <a:spcPts val="0"/>
              </a:spcAft>
              <a:buNone/>
            </a:pPr>
            <a:endParaRPr sz="1800">
              <a:latin typeface="Arial"/>
              <a:ea typeface="Arial"/>
              <a:cs typeface="Arial"/>
              <a:sym typeface="Arial"/>
            </a:endParaRPr>
          </a:p>
          <a:p>
            <a:pPr marL="457200" lvl="0" indent="-342900" algn="l" rtl="0">
              <a:spcBef>
                <a:spcPts val="1000"/>
              </a:spcBef>
              <a:spcAft>
                <a:spcPts val="0"/>
              </a:spcAft>
              <a:buSzPts val="1800"/>
              <a:buFont typeface="Arial"/>
              <a:buChar char="-"/>
            </a:pPr>
            <a:r>
              <a:rPr lang="en-US" sz="1800">
                <a:latin typeface="Arial"/>
                <a:ea typeface="Arial"/>
                <a:cs typeface="Arial"/>
                <a:sym typeface="Arial"/>
              </a:rPr>
              <a:t>Word embedding: sử dụng pretrained Glove embedding</a:t>
            </a:r>
            <a:endParaRPr sz="1800">
              <a:latin typeface="Arial"/>
              <a:ea typeface="Arial"/>
              <a:cs typeface="Arial"/>
              <a:sym typeface="Arial"/>
            </a:endParaRPr>
          </a:p>
          <a:p>
            <a:pPr marL="457200" lvl="0" indent="0" algn="l" rtl="0">
              <a:spcBef>
                <a:spcPts val="1000"/>
              </a:spcBef>
              <a:spcAft>
                <a:spcPts val="0"/>
              </a:spcAft>
              <a:buNone/>
            </a:pPr>
            <a:endParaRPr sz="1800">
              <a:latin typeface="Arial"/>
              <a:ea typeface="Arial"/>
              <a:cs typeface="Arial"/>
              <a:sym typeface="Arial"/>
            </a:endParaRPr>
          </a:p>
          <a:p>
            <a:pPr marL="457200" lvl="0" indent="-342900" algn="l" rtl="0">
              <a:spcBef>
                <a:spcPts val="1000"/>
              </a:spcBef>
              <a:spcAft>
                <a:spcPts val="0"/>
              </a:spcAft>
              <a:buSzPts val="1800"/>
              <a:buFont typeface="Arial"/>
              <a:buChar char="-"/>
            </a:pPr>
            <a:r>
              <a:rPr lang="en-US" sz="1800">
                <a:latin typeface="Arial"/>
                <a:ea typeface="Arial"/>
                <a:cs typeface="Arial"/>
                <a:sym typeface="Arial"/>
              </a:rPr>
              <a:t>Char-feature: khởi tạo ngẫu nhiên giá trị có phân bố chuẩn.</a:t>
            </a:r>
            <a:endParaRPr sz="1800">
              <a:latin typeface="Arial"/>
              <a:ea typeface="Arial"/>
              <a:cs typeface="Arial"/>
              <a:sym typeface="Arial"/>
            </a:endParaRPr>
          </a:p>
          <a:p>
            <a:pPr marL="457200" lvl="0" indent="0" algn="l" rtl="0">
              <a:spcBef>
                <a:spcPts val="1000"/>
              </a:spcBef>
              <a:spcAft>
                <a:spcPts val="0"/>
              </a:spcAft>
              <a:buNone/>
            </a:pPr>
            <a:endParaRPr sz="1800">
              <a:latin typeface="Arial"/>
              <a:ea typeface="Arial"/>
              <a:cs typeface="Arial"/>
              <a:sym typeface="Arial"/>
            </a:endParaRPr>
          </a:p>
          <a:p>
            <a:pPr marL="457200" lvl="0" indent="-342900" algn="l" rtl="0">
              <a:spcBef>
                <a:spcPts val="1000"/>
              </a:spcBef>
              <a:spcAft>
                <a:spcPts val="0"/>
              </a:spcAft>
              <a:buSzPts val="1800"/>
              <a:buFont typeface="Arial"/>
              <a:buChar char="-"/>
            </a:pPr>
            <a:r>
              <a:rPr lang="en-US" sz="1800">
                <a:latin typeface="Arial"/>
                <a:ea typeface="Arial"/>
                <a:cs typeface="Arial"/>
                <a:sym typeface="Arial"/>
              </a:rPr>
              <a:t>F1 trên tập dev=94.74, F1 trên tập test=91.21</a:t>
            </a:r>
            <a:endParaRPr sz="1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36"/>
          <p:cNvPicPr preferRelativeResize="0"/>
          <p:nvPr/>
        </p:nvPicPr>
        <p:blipFill>
          <a:blip r:embed="rId3">
            <a:alphaModFix/>
          </a:blip>
          <a:stretch>
            <a:fillRect/>
          </a:stretch>
        </p:blipFill>
        <p:spPr>
          <a:xfrm>
            <a:off x="1706275" y="1271250"/>
            <a:ext cx="8988225" cy="4989975"/>
          </a:xfrm>
          <a:prstGeom prst="rect">
            <a:avLst/>
          </a:prstGeom>
          <a:noFill/>
          <a:ln>
            <a:noFill/>
          </a:ln>
        </p:spPr>
      </p:pic>
      <p:sp>
        <p:nvSpPr>
          <p:cNvPr id="315" name="Google Shape;315;p36"/>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IV. So sánh và tổng kết</a:t>
            </a:r>
            <a:endParaRPr sz="2800" b="1">
              <a:latin typeface="Times New Roman"/>
              <a:ea typeface="Times New Roman"/>
              <a:cs typeface="Times New Roman"/>
              <a:sym typeface="Times New Roman"/>
            </a:endParaRPr>
          </a:p>
        </p:txBody>
      </p:sp>
      <p:sp>
        <p:nvSpPr>
          <p:cNvPr id="316" name="Google Shape;316;p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317" name="Google Shape;317;p36"/>
          <p:cNvSpPr txBox="1">
            <a:spLocks noGrp="1"/>
          </p:cNvSpPr>
          <p:nvPr>
            <p:ph type="subTitle" idx="1"/>
          </p:nvPr>
        </p:nvSpPr>
        <p:spPr>
          <a:xfrm>
            <a:off x="117088" y="605050"/>
            <a:ext cx="11591700" cy="57513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000" b="1">
                <a:latin typeface="Times New Roman"/>
                <a:ea typeface="Times New Roman"/>
                <a:cs typeface="Times New Roman"/>
                <a:sym typeface="Times New Roman"/>
              </a:rPr>
              <a:t>2. So sánh và nhận xét các kết quả</a:t>
            </a:r>
            <a:endParaRPr sz="2000">
              <a:latin typeface="Arial"/>
              <a:ea typeface="Arial"/>
              <a:cs typeface="Arial"/>
              <a:sym typeface="Arial"/>
            </a:endParaRPr>
          </a:p>
          <a:p>
            <a:pPr marL="0" lvl="0" indent="0" algn="l" rtl="0">
              <a:spcBef>
                <a:spcPts val="1000"/>
              </a:spcBef>
              <a:spcAft>
                <a:spcPts val="0"/>
              </a:spcAft>
              <a:buNone/>
            </a:pPr>
            <a:endParaRPr sz="18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7"/>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THANK YOU !</a:t>
            </a:r>
            <a:endParaRPr/>
          </a:p>
        </p:txBody>
      </p:sp>
      <p:sp>
        <p:nvSpPr>
          <p:cNvPr id="324" name="Google Shape;324;p3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 Giới thiệu bài toán NER</a:t>
            </a:r>
            <a:endParaRPr/>
          </a:p>
        </p:txBody>
      </p:sp>
      <p:sp>
        <p:nvSpPr>
          <p:cNvPr id="85" name="Google Shape;85;p15"/>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86" name="Google Shape;86;p15"/>
          <p:cNvSpPr txBox="1"/>
          <p:nvPr/>
        </p:nvSpPr>
        <p:spPr>
          <a:xfrm>
            <a:off x="1437863" y="1252331"/>
            <a:ext cx="10104780" cy="4744277"/>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90000"/>
              </a:lnSpc>
              <a:spcBef>
                <a:spcPts val="0"/>
              </a:spcBef>
              <a:spcAft>
                <a:spcPts val="0"/>
              </a:spcAft>
              <a:buClr>
                <a:schemeClr val="dk1"/>
              </a:buClr>
              <a:buSzPts val="2000"/>
              <a:buFont typeface="Arial"/>
              <a:buAutoNum type="arabicPeriod"/>
            </a:pPr>
            <a:r>
              <a:rPr lang="en-US" sz="2000" b="1" i="0" u="none" strike="noStrike" cap="none">
                <a:solidFill>
                  <a:schemeClr val="dk1"/>
                </a:solidFill>
                <a:latin typeface="Times New Roman"/>
                <a:ea typeface="Times New Roman"/>
                <a:cs typeface="Times New Roman"/>
                <a:sym typeface="Times New Roman"/>
              </a:rPr>
              <a:t>Định nghĩa</a:t>
            </a:r>
            <a:endParaRPr sz="20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Bài toán xác định thực thể tên riêng: là một bài toán con của việc trích xuất thông tin từ văn bản.</a:t>
            </a:r>
            <a:endParaRPr/>
          </a:p>
          <a:p>
            <a:pPr marL="342900" marR="0" lvl="0" indent="-342900" algn="just"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Mục đích của bài toán: xác định và phân loại từng thành phần trong văn bản vào các mục được định nghĩa trước, ví dụ tên người (PER), tên tổ chức (ORG), tên địa điểm (LOC), vv…</a:t>
            </a:r>
            <a:endParaRPr/>
          </a:p>
          <a:p>
            <a:pPr marL="342900" marR="0" lvl="0" indent="-342900" algn="just"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Ví dụ: </a:t>
            </a:r>
            <a:endParaRPr/>
          </a:p>
          <a:p>
            <a:pPr marL="342900" marR="0" lvl="0" indent="-21590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87" name="Google Shape;87;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88" name="Google Shape;88;p15" descr="A close up of a clock&#10;&#10;Description automatically generated"/>
          <p:cNvPicPr preferRelativeResize="0"/>
          <p:nvPr/>
        </p:nvPicPr>
        <p:blipFill rotWithShape="1">
          <a:blip r:embed="rId3">
            <a:alphaModFix/>
          </a:blip>
          <a:srcRect/>
          <a:stretch/>
        </p:blipFill>
        <p:spPr>
          <a:xfrm>
            <a:off x="2881062" y="3869635"/>
            <a:ext cx="7218381" cy="12567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 Giới thiệu bài toán NER</a:t>
            </a:r>
            <a:endParaRPr/>
          </a:p>
        </p:txBody>
      </p:sp>
      <p:sp>
        <p:nvSpPr>
          <p:cNvPr id="94" name="Google Shape;94;p16"/>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95" name="Google Shape;95;p16"/>
          <p:cNvSpPr txBox="1"/>
          <p:nvPr/>
        </p:nvSpPr>
        <p:spPr>
          <a:xfrm>
            <a:off x="1437863" y="1252331"/>
            <a:ext cx="10104780" cy="474427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2. Bộ dữ liệu sử dụng</a:t>
            </a:r>
            <a:endParaRPr sz="20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Bộ dữ liệu tiếng Anh: eng.train (gồm 14041 câu), eng.dev (gồm 3250 câu) và </a:t>
            </a:r>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eng.test(gồm 3453 câu)</a:t>
            </a:r>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96" name="Google Shape;96;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97" name="Google Shape;97;p16" descr="A screenshot of a cell phone&#10;&#10;Description automatically generated"/>
          <p:cNvPicPr preferRelativeResize="0"/>
          <p:nvPr/>
        </p:nvPicPr>
        <p:blipFill rotWithShape="1">
          <a:blip r:embed="rId3">
            <a:alphaModFix/>
          </a:blip>
          <a:srcRect/>
          <a:stretch/>
        </p:blipFill>
        <p:spPr>
          <a:xfrm>
            <a:off x="4822620" y="2332456"/>
            <a:ext cx="3050340" cy="40120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 Giới thiệu bài toán NER</a:t>
            </a:r>
            <a:endParaRPr/>
          </a:p>
        </p:txBody>
      </p:sp>
      <p:sp>
        <p:nvSpPr>
          <p:cNvPr id="103" name="Google Shape;103;p17"/>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104" name="Google Shape;104;p17"/>
          <p:cNvSpPr txBox="1"/>
          <p:nvPr/>
        </p:nvSpPr>
        <p:spPr>
          <a:xfrm>
            <a:off x="1437863" y="1252331"/>
            <a:ext cx="10104780" cy="474427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3. Hướng giải bài toán và thang đo đánh giá kết quả</a:t>
            </a: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3.1. Hướng giải bài toán NER</a:t>
            </a:r>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Sentence</a:t>
            </a:r>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(text) </a:t>
            </a:r>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05" name="Google Shape;105;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cxnSp>
        <p:nvCxnSpPr>
          <p:cNvPr id="106" name="Google Shape;106;p17"/>
          <p:cNvCxnSpPr/>
          <p:nvPr/>
        </p:nvCxnSpPr>
        <p:spPr>
          <a:xfrm>
            <a:off x="2597426" y="3429000"/>
            <a:ext cx="1391478" cy="0"/>
          </a:xfrm>
          <a:prstGeom prst="straightConnector1">
            <a:avLst/>
          </a:prstGeom>
          <a:noFill/>
          <a:ln w="9525" cap="flat" cmpd="sng">
            <a:solidFill>
              <a:schemeClr val="accent1"/>
            </a:solidFill>
            <a:prstDash val="solid"/>
            <a:miter lim="800000"/>
            <a:headEnd type="none" w="sm" len="sm"/>
            <a:tailEnd type="triangle" w="med" len="med"/>
          </a:ln>
        </p:spPr>
      </p:cxnSp>
      <p:sp>
        <p:nvSpPr>
          <p:cNvPr id="107" name="Google Shape;107;p17"/>
          <p:cNvSpPr/>
          <p:nvPr/>
        </p:nvSpPr>
        <p:spPr>
          <a:xfrm>
            <a:off x="2703443" y="3265008"/>
            <a:ext cx="1179444" cy="12257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Encoding</a:t>
            </a:r>
            <a:endParaRPr/>
          </a:p>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8" name="Google Shape;108;p17"/>
          <p:cNvSpPr/>
          <p:nvPr/>
        </p:nvSpPr>
        <p:spPr>
          <a:xfrm>
            <a:off x="4075040" y="3096068"/>
            <a:ext cx="1828800" cy="58302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Model</a:t>
            </a:r>
            <a:endParaRPr/>
          </a:p>
        </p:txBody>
      </p:sp>
      <p:cxnSp>
        <p:nvCxnSpPr>
          <p:cNvPr id="109" name="Google Shape;109;p17"/>
          <p:cNvCxnSpPr/>
          <p:nvPr/>
        </p:nvCxnSpPr>
        <p:spPr>
          <a:xfrm>
            <a:off x="5970101" y="3428981"/>
            <a:ext cx="1808925" cy="0"/>
          </a:xfrm>
          <a:prstGeom prst="straightConnector1">
            <a:avLst/>
          </a:prstGeom>
          <a:noFill/>
          <a:ln w="9525" cap="flat" cmpd="sng">
            <a:solidFill>
              <a:schemeClr val="accent1"/>
            </a:solidFill>
            <a:prstDash val="solid"/>
            <a:miter lim="800000"/>
            <a:headEnd type="none" w="sm" len="sm"/>
            <a:tailEnd type="triangle" w="med" len="med"/>
          </a:ln>
        </p:spPr>
      </p:cxnSp>
      <p:sp>
        <p:nvSpPr>
          <p:cNvPr id="110" name="Google Shape;110;p17"/>
          <p:cNvSpPr/>
          <p:nvPr/>
        </p:nvSpPr>
        <p:spPr>
          <a:xfrm>
            <a:off x="6016480" y="3228566"/>
            <a:ext cx="1179444" cy="12257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Decoding</a:t>
            </a:r>
            <a:endParaRPr/>
          </a:p>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1" name="Google Shape;111;p17"/>
          <p:cNvSpPr/>
          <p:nvPr/>
        </p:nvSpPr>
        <p:spPr>
          <a:xfrm>
            <a:off x="7792278" y="3198773"/>
            <a:ext cx="1179444" cy="46041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Labels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descr="A picture containing knife&#10;&#10;Description automatically generated"/>
          <p:cNvPicPr preferRelativeResize="0"/>
          <p:nvPr/>
        </p:nvPicPr>
        <p:blipFill rotWithShape="1">
          <a:blip r:embed="rId3">
            <a:alphaModFix/>
          </a:blip>
          <a:srcRect/>
          <a:stretch/>
        </p:blipFill>
        <p:spPr>
          <a:xfrm>
            <a:off x="1437863" y="2546272"/>
            <a:ext cx="3103704" cy="1613784"/>
          </a:xfrm>
          <a:prstGeom prst="rect">
            <a:avLst/>
          </a:prstGeom>
          <a:noFill/>
          <a:ln>
            <a:noFill/>
          </a:ln>
        </p:spPr>
      </p:pic>
      <p:sp>
        <p:nvSpPr>
          <p:cNvPr id="117" name="Google Shape;117;p18"/>
          <p:cNvSpPr txBox="1">
            <a:spLocks noGrp="1"/>
          </p:cNvSpPr>
          <p:nvPr>
            <p:ph type="subTitle" idx="1"/>
          </p:nvPr>
        </p:nvSpPr>
        <p:spPr>
          <a:xfrm>
            <a:off x="1550505" y="327993"/>
            <a:ext cx="9144000" cy="10667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 Giới thiệu bài toán NER</a:t>
            </a:r>
            <a:endParaRPr/>
          </a:p>
        </p:txBody>
      </p:sp>
      <p:sp>
        <p:nvSpPr>
          <p:cNvPr id="118" name="Google Shape;118;p18"/>
          <p:cNvSpPr txBox="1"/>
          <p:nvPr/>
        </p:nvSpPr>
        <p:spPr>
          <a:xfrm>
            <a:off x="1523999" y="1497496"/>
            <a:ext cx="9647583" cy="474427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119" name="Google Shape;119;p18"/>
          <p:cNvSpPr txBox="1"/>
          <p:nvPr/>
        </p:nvSpPr>
        <p:spPr>
          <a:xfrm>
            <a:off x="1437863" y="1252331"/>
            <a:ext cx="10104780" cy="474427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3. Hướng giải bài toán và thang đo đánh giá kết quả</a:t>
            </a: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3.2. Thang đánh giá kết quả</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20" name="Google Shape;120;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21" name="Google Shape;121;p18" descr="A picture containing clock&#10;&#10;Description automatically generated"/>
          <p:cNvPicPr preferRelativeResize="0"/>
          <p:nvPr/>
        </p:nvPicPr>
        <p:blipFill rotWithShape="1">
          <a:blip r:embed="rId4">
            <a:alphaModFix/>
          </a:blip>
          <a:srcRect/>
          <a:stretch/>
        </p:blipFill>
        <p:spPr>
          <a:xfrm>
            <a:off x="4912628" y="2080062"/>
            <a:ext cx="6716151" cy="4019251"/>
          </a:xfrm>
          <a:prstGeom prst="rect">
            <a:avLst/>
          </a:prstGeom>
          <a:noFill/>
          <a:ln>
            <a:noFill/>
          </a:ln>
        </p:spPr>
      </p:pic>
      <p:pic>
        <p:nvPicPr>
          <p:cNvPr id="122" name="Google Shape;122;p18"/>
          <p:cNvPicPr preferRelativeResize="0"/>
          <p:nvPr/>
        </p:nvPicPr>
        <p:blipFill rotWithShape="1">
          <a:blip r:embed="rId5">
            <a:alphaModFix/>
          </a:blip>
          <a:srcRect/>
          <a:stretch/>
        </p:blipFill>
        <p:spPr>
          <a:xfrm>
            <a:off x="1523998" y="3092606"/>
            <a:ext cx="825307" cy="6231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subTitle" idx="1"/>
          </p:nvPr>
        </p:nvSpPr>
        <p:spPr>
          <a:xfrm>
            <a:off x="1524000" y="1187600"/>
            <a:ext cx="9144000" cy="53190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1200"/>
              </a:spcBef>
              <a:spcAft>
                <a:spcPts val="0"/>
              </a:spcAft>
              <a:buSzPts val="2000"/>
              <a:buFont typeface="Times New Roman"/>
              <a:buAutoNum type="arabicPeriod"/>
            </a:pPr>
            <a:r>
              <a:rPr lang="en-US" sz="2000" b="1">
                <a:latin typeface="Times New Roman"/>
                <a:ea typeface="Times New Roman"/>
                <a:cs typeface="Times New Roman"/>
                <a:sym typeface="Times New Roman"/>
              </a:rPr>
              <a:t>Các phương pháp tiếp cận bài toán</a:t>
            </a:r>
            <a:endParaRPr sz="2000" b="1">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Phương pháp Rule-base:</a:t>
            </a:r>
            <a:endParaRPr sz="2000">
              <a:latin typeface="Times New Roman"/>
              <a:ea typeface="Times New Roman"/>
              <a:cs typeface="Times New Roman"/>
              <a:sym typeface="Times New Roman"/>
            </a:endParaRPr>
          </a:p>
          <a:p>
            <a:pPr marL="1371600" lvl="0" indent="-355600" algn="l"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Dictionaries</a:t>
            </a:r>
            <a:endParaRPr sz="20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US" sz="2000">
                <a:latin typeface="Times New Roman"/>
                <a:ea typeface="Times New Roman"/>
                <a:cs typeface="Times New Roman"/>
                <a:sym typeface="Times New Roman"/>
              </a:rPr>
              <a:t>       -    Regular Expressions</a:t>
            </a:r>
            <a:endParaRPr sz="2000">
              <a:latin typeface="Times New Roman"/>
              <a:ea typeface="Times New Roman"/>
              <a:cs typeface="Times New Roman"/>
              <a:sym typeface="Times New Roman"/>
            </a:endParaRPr>
          </a:p>
          <a:p>
            <a:pPr marL="457200" lvl="0" indent="-355600" algn="l" rtl="0">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Statistical Methods</a:t>
            </a:r>
            <a:endParaRPr sz="2000">
              <a:latin typeface="Times New Roman"/>
              <a:ea typeface="Times New Roman"/>
              <a:cs typeface="Times New Roman"/>
              <a:sym typeface="Times New Roman"/>
            </a:endParaRPr>
          </a:p>
          <a:p>
            <a:pPr marL="914400" lvl="0" indent="0" algn="l" rtl="0">
              <a:lnSpc>
                <a:spcPct val="115000"/>
              </a:lnSpc>
              <a:spcBef>
                <a:spcPts val="1200"/>
              </a:spcBef>
              <a:spcAft>
                <a:spcPts val="0"/>
              </a:spcAft>
              <a:buNone/>
            </a:pPr>
            <a:r>
              <a:rPr lang="en-US" sz="2000">
                <a:latin typeface="Times New Roman"/>
                <a:ea typeface="Times New Roman"/>
                <a:cs typeface="Times New Roman"/>
                <a:sym typeface="Times New Roman"/>
              </a:rPr>
              <a:t>-        Classifiers: Naïve bayes, SVM…</a:t>
            </a:r>
            <a:endParaRPr sz="2000">
              <a:latin typeface="Times New Roman"/>
              <a:ea typeface="Times New Roman"/>
              <a:cs typeface="Times New Roman"/>
              <a:sym typeface="Times New Roman"/>
            </a:endParaRPr>
          </a:p>
          <a:p>
            <a:pPr marL="914400" lvl="0" indent="0" algn="l" rtl="0">
              <a:lnSpc>
                <a:spcPct val="115000"/>
              </a:lnSpc>
              <a:spcBef>
                <a:spcPts val="1200"/>
              </a:spcBef>
              <a:spcAft>
                <a:spcPts val="0"/>
              </a:spcAft>
              <a:buNone/>
            </a:pPr>
            <a:r>
              <a:rPr lang="en-US" sz="2000">
                <a:latin typeface="Times New Roman"/>
                <a:ea typeface="Times New Roman"/>
                <a:cs typeface="Times New Roman"/>
                <a:sym typeface="Times New Roman"/>
              </a:rPr>
              <a:t>-        Sequence models • HMMs • CMMs/MEMMs • CRFs…</a:t>
            </a:r>
            <a:endParaRPr sz="2000">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rgbClr val="292929"/>
              </a:buClr>
              <a:buSzPts val="2000"/>
              <a:buFont typeface="Times New Roman"/>
              <a:buChar char="●"/>
            </a:pPr>
            <a:r>
              <a:rPr lang="en-US" sz="2000">
                <a:solidFill>
                  <a:srgbClr val="292929"/>
                </a:solidFill>
                <a:highlight>
                  <a:srgbClr val="FFFFFF"/>
                </a:highlight>
                <a:latin typeface="Times New Roman"/>
                <a:ea typeface="Times New Roman"/>
                <a:cs typeface="Times New Roman"/>
                <a:sym typeface="Times New Roman"/>
              </a:rPr>
              <a:t>Deep Learning : LSTM, Bi-LSTM...</a:t>
            </a:r>
            <a:endParaRPr sz="2000">
              <a:solidFill>
                <a:srgbClr val="292929"/>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2000">
              <a:latin typeface="Times New Roman"/>
              <a:ea typeface="Times New Roman"/>
              <a:cs typeface="Times New Roman"/>
              <a:sym typeface="Times New Roman"/>
            </a:endParaRPr>
          </a:p>
        </p:txBody>
      </p:sp>
      <p:sp>
        <p:nvSpPr>
          <p:cNvPr id="129" name="Google Shape;129;p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30" name="Google Shape;130;p19"/>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 Mạng neural truy hồi RNN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subTitle" idx="1"/>
          </p:nvPr>
        </p:nvSpPr>
        <p:spPr>
          <a:xfrm>
            <a:off x="1524000" y="1204325"/>
            <a:ext cx="9829800" cy="5326200"/>
          </a:xfrm>
          <a:prstGeom prst="rect">
            <a:avLst/>
          </a:prstGeom>
        </p:spPr>
        <p:txBody>
          <a:bodyPr spcFirstLastPara="1" wrap="square" lIns="91425" tIns="45700" rIns="91425" bIns="45700" anchor="t" anchorCtr="0">
            <a:noAutofit/>
          </a:bodyPr>
          <a:lstStyle/>
          <a:p>
            <a:pPr marL="457200" lvl="0" indent="0" algn="l" rtl="0">
              <a:spcBef>
                <a:spcPts val="1000"/>
              </a:spcBef>
              <a:spcAft>
                <a:spcPts val="0"/>
              </a:spcAft>
              <a:buNone/>
            </a:pPr>
            <a:r>
              <a:rPr lang="en-US" sz="2000" b="1">
                <a:solidFill>
                  <a:srgbClr val="292929"/>
                </a:solidFill>
                <a:highlight>
                  <a:srgbClr val="FFFFFF"/>
                </a:highlight>
                <a:latin typeface="Times New Roman"/>
                <a:ea typeface="Times New Roman"/>
                <a:cs typeface="Times New Roman"/>
                <a:sym typeface="Times New Roman"/>
              </a:rPr>
              <a:t>Why using Deeplearning ?</a:t>
            </a:r>
            <a:endParaRPr sz="2000" b="1">
              <a:solidFill>
                <a:srgbClr val="292929"/>
              </a:solidFill>
              <a:highlight>
                <a:srgbClr val="FFFFFF"/>
              </a:highlight>
              <a:latin typeface="Times New Roman"/>
              <a:ea typeface="Times New Roman"/>
              <a:cs typeface="Times New Roman"/>
              <a:sym typeface="Times New Roman"/>
            </a:endParaRPr>
          </a:p>
          <a:p>
            <a:pPr marL="457200" lvl="0" indent="-355600" algn="l" rtl="0">
              <a:spcBef>
                <a:spcPts val="1000"/>
              </a:spcBef>
              <a:spcAft>
                <a:spcPts val="0"/>
              </a:spcAft>
              <a:buClr>
                <a:srgbClr val="292929"/>
              </a:buClr>
              <a:buSzPts val="2000"/>
              <a:buFont typeface="Times New Roman"/>
              <a:buChar char="-"/>
            </a:pPr>
            <a:r>
              <a:rPr lang="en-US" sz="2000">
                <a:solidFill>
                  <a:srgbClr val="292929"/>
                </a:solidFill>
                <a:highlight>
                  <a:srgbClr val="FFFFFF"/>
                </a:highlight>
                <a:latin typeface="Times New Roman"/>
                <a:ea typeface="Times New Roman"/>
                <a:cs typeface="Times New Roman"/>
                <a:sym typeface="Times New Roman"/>
              </a:rPr>
              <a:t>Ưu điểm vượt trội của các kiến trúc Deep Neural Network là khả năng End-to-end Learning, tức là khả năng học được các quy luật gán nhãn chuỗi từ tập dữ liệu gán nhãn trước mà không cần có bất cứ sự can thiệp của con người</a:t>
            </a:r>
            <a:endParaRPr sz="2000">
              <a:solidFill>
                <a:srgbClr val="292929"/>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rgbClr val="292929"/>
              </a:buClr>
              <a:buSzPts val="2000"/>
              <a:buFont typeface="Times New Roman"/>
              <a:buChar char="-"/>
            </a:pPr>
            <a:r>
              <a:rPr lang="en-US" sz="2000">
                <a:solidFill>
                  <a:srgbClr val="292929"/>
                </a:solidFill>
                <a:highlight>
                  <a:srgbClr val="FFFFFF"/>
                </a:highlight>
                <a:latin typeface="Times New Roman"/>
                <a:ea typeface="Times New Roman"/>
                <a:cs typeface="Times New Roman"/>
                <a:sym typeface="Times New Roman"/>
              </a:rPr>
              <a:t>NER được hưởng lợi từ phép biến đổi phi tuyến tính từ input=&gt; output. So với các mô hình tuyến tính (ví dụ: HMM loglinear và CRF chuỗi tuyến tính), các mô hình dựa trên DL có thể tìm ra các tính năng phức tạp từ dữ liệu thông qua các hàm kích hoạt phi tuyến tính</a:t>
            </a:r>
            <a:endParaRPr sz="2000">
              <a:solidFill>
                <a:srgbClr val="292929"/>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rgbClr val="292929"/>
              </a:buClr>
              <a:buSzPts val="2000"/>
              <a:buFont typeface="Times New Roman"/>
              <a:buChar char="-"/>
            </a:pPr>
            <a:r>
              <a:rPr lang="en-US" sz="2000">
                <a:solidFill>
                  <a:srgbClr val="292929"/>
                </a:solidFill>
                <a:highlight>
                  <a:srgbClr val="FFFFFF"/>
                </a:highlight>
                <a:latin typeface="Times New Roman"/>
                <a:ea typeface="Times New Roman"/>
                <a:cs typeface="Times New Roman"/>
                <a:sym typeface="Times New Roman"/>
              </a:rPr>
              <a:t>Nhược điểm:</a:t>
            </a:r>
            <a:endParaRPr sz="2000">
              <a:solidFill>
                <a:srgbClr val="292929"/>
              </a:solidFill>
              <a:highlight>
                <a:srgbClr val="FFFFFF"/>
              </a:highlight>
              <a:latin typeface="Times New Roman"/>
              <a:ea typeface="Times New Roman"/>
              <a:cs typeface="Times New Roman"/>
              <a:sym typeface="Times New Roman"/>
            </a:endParaRPr>
          </a:p>
          <a:p>
            <a:pPr marL="914400" lvl="0" indent="0" algn="l" rtl="0">
              <a:spcBef>
                <a:spcPts val="1000"/>
              </a:spcBef>
              <a:spcAft>
                <a:spcPts val="0"/>
              </a:spcAft>
              <a:buNone/>
            </a:pPr>
            <a:r>
              <a:rPr lang="en-US" sz="2000">
                <a:solidFill>
                  <a:srgbClr val="292929"/>
                </a:solidFill>
                <a:highlight>
                  <a:srgbClr val="FFFFFF"/>
                </a:highlight>
                <a:latin typeface="Times New Roman"/>
                <a:ea typeface="Times New Roman"/>
                <a:cs typeface="Times New Roman"/>
                <a:sym typeface="Times New Roman"/>
              </a:rPr>
              <a:t>Đòi hỏi lượng dữ liệu training lớn, nên với các ngôn ngữ có nguồn dữ liệu lớn, các phương pháp cổ điển đã nghiên cứu kỹ lượng trong thời gian dài và đặc biệt thích hợp với các ngôn ngữ có nguồn dữ liệu ít như Tiếng Việt. </a:t>
            </a:r>
            <a:endParaRPr sz="2000">
              <a:solidFill>
                <a:srgbClr val="292929"/>
              </a:solidFill>
              <a:highlight>
                <a:srgbClr val="FFFFFF"/>
              </a:highlight>
              <a:latin typeface="Times New Roman"/>
              <a:ea typeface="Times New Roman"/>
              <a:cs typeface="Times New Roman"/>
              <a:sym typeface="Times New Roman"/>
            </a:endParaRPr>
          </a:p>
        </p:txBody>
      </p:sp>
      <p:sp>
        <p:nvSpPr>
          <p:cNvPr id="137" name="Google Shape;137;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38" name="Google Shape;138;p20"/>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 Mạng neural truy hồi RNN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subTitle" idx="1"/>
          </p:nvPr>
        </p:nvSpPr>
        <p:spPr>
          <a:xfrm>
            <a:off x="1266275" y="1516708"/>
            <a:ext cx="9144000" cy="4454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000">
                <a:solidFill>
                  <a:srgbClr val="000000"/>
                </a:solidFill>
                <a:latin typeface="Times New Roman"/>
                <a:ea typeface="Times New Roman"/>
                <a:cs typeface="Times New Roman"/>
                <a:sym typeface="Times New Roman"/>
              </a:rPr>
              <a:t>Mạng neuron hồi quy có thể coi như là copie liên tiếp một mạng  </a:t>
            </a:r>
            <a:endParaRPr sz="2000">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r>
              <a:rPr lang="en-US" sz="2000">
                <a:solidFill>
                  <a:srgbClr val="000000"/>
                </a:solidFill>
                <a:latin typeface="Times New Roman"/>
                <a:ea typeface="Times New Roman"/>
                <a:cs typeface="Times New Roman"/>
                <a:sym typeface="Times New Roman"/>
              </a:rPr>
              <a:t>Rất nhiều ứng dụng : </a:t>
            </a:r>
            <a:endParaRPr sz="2000">
              <a:solidFill>
                <a:srgbClr val="000000"/>
              </a:solidFill>
              <a:latin typeface="Times New Roman"/>
              <a:ea typeface="Times New Roman"/>
              <a:cs typeface="Times New Roman"/>
              <a:sym typeface="Times New Roman"/>
            </a:endParaRPr>
          </a:p>
          <a:p>
            <a:pPr marL="457200" lvl="0" indent="-355600" algn="l" rtl="0">
              <a:spcBef>
                <a:spcPts val="100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Nhận dạng tiếng nói </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Mô hình hóa ngôn ngữ  </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Nhận dạng ảnh</a:t>
            </a:r>
            <a:endParaRPr sz="2000">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r>
              <a:rPr lang="en-US" sz="2000">
                <a:solidFill>
                  <a:srgbClr val="000000"/>
                </a:solidFill>
                <a:latin typeface="Times New Roman"/>
                <a:ea typeface="Times New Roman"/>
                <a:cs typeface="Times New Roman"/>
                <a:sym typeface="Times New Roman"/>
              </a:rPr>
              <a:t>Yêu cầu của mạng RNN: các thông tin trước đó góp phần vào đáp ứng hiện tại của mạng. Ví dụ: video thì frames trước đó sẽ cho hiểu rõ hơn về frames hiện tại</a:t>
            </a:r>
            <a:endParaRPr sz="2000">
              <a:solidFill>
                <a:srgbClr val="000000"/>
              </a:solidFill>
              <a:latin typeface="Times New Roman"/>
              <a:ea typeface="Times New Roman"/>
              <a:cs typeface="Times New Roman"/>
              <a:sym typeface="Times New Roman"/>
            </a:endParaRPr>
          </a:p>
        </p:txBody>
      </p:sp>
      <p:sp>
        <p:nvSpPr>
          <p:cNvPr id="145" name="Google Shape;145;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46" name="Google Shape;146;p21"/>
          <p:cNvSpPr txBox="1">
            <a:spLocks noGrp="1"/>
          </p:cNvSpPr>
          <p:nvPr>
            <p:ph type="subTitle" idx="1"/>
          </p:nvPr>
        </p:nvSpPr>
        <p:spPr>
          <a:xfrm>
            <a:off x="1550505" y="327993"/>
            <a:ext cx="9144000" cy="106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2800" b="1">
                <a:latin typeface="Times New Roman"/>
                <a:ea typeface="Times New Roman"/>
                <a:cs typeface="Times New Roman"/>
                <a:sym typeface="Times New Roman"/>
              </a:rPr>
              <a:t>Phần II. Mạng neural truy hồi RNN</a:t>
            </a:r>
            <a:endParaRPr/>
          </a:p>
        </p:txBody>
      </p:sp>
      <p:pic>
        <p:nvPicPr>
          <p:cNvPr id="147" name="Google Shape;147;p21"/>
          <p:cNvPicPr preferRelativeResize="0"/>
          <p:nvPr/>
        </p:nvPicPr>
        <p:blipFill>
          <a:blip r:embed="rId3">
            <a:alphaModFix/>
          </a:blip>
          <a:stretch>
            <a:fillRect/>
          </a:stretch>
        </p:blipFill>
        <p:spPr>
          <a:xfrm>
            <a:off x="5811100" y="4553250"/>
            <a:ext cx="5249351" cy="2168200"/>
          </a:xfrm>
          <a:prstGeom prst="rect">
            <a:avLst/>
          </a:prstGeom>
          <a:noFill/>
          <a:ln>
            <a:noFill/>
          </a:ln>
        </p:spPr>
      </p:pic>
    </p:spTree>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1512</Words>
  <Application>Microsoft Office PowerPoint</Application>
  <PresentationFormat>Widescreen</PresentationFormat>
  <Paragraphs>206</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Times New Roman</vt:lpstr>
      <vt:lpstr>Work Sans</vt:lpstr>
      <vt:lpstr>Arial</vt:lpstr>
      <vt:lpstr>Roboto</vt:lpstr>
      <vt:lpstr>Work Sans Regular</vt:lpstr>
      <vt:lpstr>Calibri</vt:lpstr>
      <vt:lpstr>Jacquenetta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RNN</vt:lpstr>
      <vt:lpstr>RNN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VTA</dc:creator>
  <cp:lastModifiedBy>Vuong Tuan Anh 20155095</cp:lastModifiedBy>
  <cp:revision>1</cp:revision>
  <dcterms:modified xsi:type="dcterms:W3CDTF">2020-07-05T05:05:20Z</dcterms:modified>
</cp:coreProperties>
</file>