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ctrTitle"/>
          </p:nvPr>
        </p:nvSpPr>
        <p:spPr>
          <a:xfrm>
            <a:off x="685800" y="1090930"/>
            <a:ext cx="7772400" cy="1470025"/>
          </a:xfrm>
        </p:spPr>
        <p:txBody>
          <a:bodyPr/>
          <a:lstStyle/>
          <a:p>
            <a:pPr algn="just">
              <a:lnSpc>
                <a:spcPct val="200000"/>
              </a:lnSpc>
              <a:defRPr sz="2000">
                <a:solidFill>
                  <a:srgbClr val="191970"/>
                </a:solidFill>
                <a:latin typeface="Calibri" panose="020F0502020204030204"/>
              </a:defRPr>
            </a:pPr>
            <a:r>
              <a:rPr b="1">
                <a:latin typeface="Times New Roman" panose="02020603050405020304" charset="0"/>
                <a:cs typeface="Times New Roman" panose="02020603050405020304" charset="0"/>
              </a:rPr>
              <a:t>Development of Breast Cancer Diagnosis System Using BAT Features and Support Vector Machine Algorithm</a:t>
            </a:r>
            <a:endParaRPr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85800" y="2819400"/>
            <a:ext cx="7007860" cy="3614420"/>
          </a:xfrm>
        </p:spPr>
        <p:txBody>
          <a:bodyPr>
            <a:normAutofit lnSpcReduction="10000"/>
          </a:bodyPr>
          <a:lstStyle/>
          <a:p>
            <a:pPr algn="just">
              <a:lnSpc>
                <a:spcPct val="150000"/>
              </a:lnSpc>
              <a:defRPr sz="2000">
                <a:solidFill>
                  <a:srgbClr val="191970"/>
                </a:solidFill>
                <a:latin typeface="Calibri" panose="020F0502020204030204"/>
              </a:defRPr>
            </a:pPr>
            <a:r>
              <a:rPr>
                <a:latin typeface="Times New Roman" panose="02020603050405020304" charset="0"/>
                <a:cs typeface="Times New Roman" panose="02020603050405020304" charset="0"/>
              </a:rPr>
              <a:t>Presented by: </a:t>
            </a:r>
            <a:r>
              <a:rPr lang="en-US">
                <a:latin typeface="Times New Roman" panose="02020603050405020304" charset="0"/>
                <a:cs typeface="Times New Roman" panose="02020603050405020304" charset="0"/>
              </a:rPr>
              <a:t>	Abdulganiyu Roqeeb Bolakale</a:t>
            </a:r>
            <a:endParaRPr lang="en-US">
              <a:latin typeface="Times New Roman" panose="02020603050405020304" charset="0"/>
              <a:cs typeface="Times New Roman" panose="02020603050405020304" charset="0"/>
            </a:endParaRPr>
          </a:p>
          <a:p>
            <a:pPr marL="1371600" lvl="3" indent="457200" algn="just">
              <a:lnSpc>
                <a:spcPct val="150000"/>
              </a:lnSpc>
              <a:defRPr sz="2000">
                <a:solidFill>
                  <a:srgbClr val="191970"/>
                </a:solidFill>
                <a:latin typeface="Calibri" panose="020F0502020204030204"/>
              </a:defRPr>
            </a:pPr>
            <a:r>
              <a:rPr lang="en-US">
                <a:latin typeface="Times New Roman" panose="02020603050405020304" charset="0"/>
                <a:cs typeface="Times New Roman" panose="02020603050405020304" charset="0"/>
              </a:rPr>
              <a:t>Adedeji Opeyemi Peter</a:t>
            </a:r>
            <a:endParaRPr lang="en-US">
              <a:latin typeface="Times New Roman" panose="02020603050405020304" charset="0"/>
              <a:cs typeface="Times New Roman" panose="02020603050405020304" charset="0"/>
            </a:endParaRPr>
          </a:p>
          <a:p>
            <a:pPr marL="1371600" lvl="3" indent="457200" algn="just">
              <a:lnSpc>
                <a:spcPct val="150000"/>
              </a:lnSpc>
              <a:defRPr sz="2000">
                <a:solidFill>
                  <a:srgbClr val="191970"/>
                </a:solidFill>
                <a:latin typeface="Calibri" panose="020F0502020204030204"/>
              </a:defRPr>
            </a:pPr>
            <a:endParaRPr>
              <a:latin typeface="Times New Roman" panose="02020603050405020304" charset="0"/>
              <a:cs typeface="Times New Roman" panose="02020603050405020304" charset="0"/>
            </a:endParaRPr>
          </a:p>
          <a:p>
            <a:pPr algn="just">
              <a:lnSpc>
                <a:spcPct val="150000"/>
              </a:lnSpc>
              <a:defRPr sz="2000">
                <a:solidFill>
                  <a:srgbClr val="191970"/>
                </a:solidFill>
                <a:latin typeface="Calibri" panose="020F0502020204030204"/>
              </a:defRPr>
            </a:pPr>
            <a:r>
              <a:rPr lang="en-US">
                <a:latin typeface="Times New Roman" panose="02020603050405020304" charset="0"/>
                <a:cs typeface="Times New Roman" panose="02020603050405020304" charset="0"/>
              </a:rPr>
              <a:t>Matric number: 	20/67EC/01029 </a:t>
            </a:r>
            <a:endParaRPr lang="en-US">
              <a:latin typeface="Times New Roman" panose="02020603050405020304" charset="0"/>
              <a:cs typeface="Times New Roman" panose="02020603050405020304" charset="0"/>
            </a:endParaRPr>
          </a:p>
          <a:p>
            <a:pPr marL="1371600" lvl="3" indent="457200" algn="just">
              <a:lnSpc>
                <a:spcPct val="150000"/>
              </a:lnSpc>
              <a:defRPr sz="2000">
                <a:solidFill>
                  <a:srgbClr val="191970"/>
                </a:solidFill>
                <a:latin typeface="Calibri" panose="020F0502020204030204"/>
              </a:defRPr>
            </a:pPr>
            <a:r>
              <a:rPr lang="en-US">
                <a:latin typeface="Times New Roman" panose="02020603050405020304" charset="0"/>
                <a:cs typeface="Times New Roman" panose="02020603050405020304" charset="0"/>
              </a:rPr>
              <a:t>22d/7cs/343</a:t>
            </a:r>
            <a:endParaRPr lang="en-US">
              <a:latin typeface="Times New Roman" panose="02020603050405020304" charset="0"/>
              <a:cs typeface="Times New Roman" panose="02020603050405020304" charset="0"/>
            </a:endParaRPr>
          </a:p>
          <a:p>
            <a:pPr marL="1371600" lvl="3" indent="457200" algn="just">
              <a:lnSpc>
                <a:spcPct val="150000"/>
              </a:lnSpc>
              <a:defRPr sz="2000">
                <a:solidFill>
                  <a:srgbClr val="191970"/>
                </a:solidFill>
                <a:latin typeface="Calibri" panose="020F0502020204030204"/>
              </a:defRPr>
            </a:pPr>
            <a:endParaRPr>
              <a:latin typeface="Times New Roman" panose="02020603050405020304" charset="0"/>
              <a:cs typeface="Times New Roman" panose="02020603050405020304" charset="0"/>
            </a:endParaRPr>
          </a:p>
          <a:p>
            <a:pPr algn="just">
              <a:lnSpc>
                <a:spcPct val="150000"/>
              </a:lnSpc>
              <a:defRPr sz="2000">
                <a:solidFill>
                  <a:srgbClr val="191970"/>
                </a:solidFill>
                <a:latin typeface="Calibri" panose="020F0502020204030204"/>
              </a:defRPr>
            </a:pPr>
            <a:r>
              <a:rPr>
                <a:latin typeface="Times New Roman" panose="02020603050405020304" charset="0"/>
                <a:cs typeface="Times New Roman" panose="02020603050405020304" charset="0"/>
              </a:rPr>
              <a:t>Date: </a:t>
            </a:r>
            <a:r>
              <a:rPr lang="en-US">
                <a:latin typeface="Times New Roman" panose="02020603050405020304" charset="0"/>
                <a:cs typeface="Times New Roman" panose="02020603050405020304" charset="0"/>
              </a:rPr>
              <a:t>			8th - 9th May, 2025</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References</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algn="just">
              <a:defRPr sz="2000">
                <a:solidFill>
                  <a:srgbClr val="191970"/>
                </a:solidFill>
                <a:latin typeface="Calibri" panose="020F0502020204030204"/>
              </a:defRPr>
            </a:pPr>
            <a:endParaRPr sz="1600">
              <a:latin typeface="Times New Roman" panose="02020603050405020304" charset="0"/>
              <a:cs typeface="Times New Roman" panose="02020603050405020304" charset="0"/>
            </a:endParaRPr>
          </a:p>
          <a:p>
            <a:pPr algn="just">
              <a:defRPr sz="2000">
                <a:solidFill>
                  <a:srgbClr val="191970"/>
                </a:solidFill>
                <a:latin typeface="Calibri" panose="020F0502020204030204"/>
              </a:defRPr>
            </a:pPr>
            <a:r>
              <a:rPr lang="en-US" altLang="en-US" sz="1600">
                <a:latin typeface="Times New Roman" panose="02020603050405020304" charset="0"/>
                <a:cs typeface="Times New Roman" panose="02020603050405020304" charset="0"/>
              </a:rPr>
              <a:t>Sarker, P., Ksibi, A., Jamjoom, M. M., et al. (2025). Breast cancer prediction with feature-selected XGB classifier, optimized by metaheuristic algorithms. Journal of Big Data, 12, 78. https://doi.org/10.1186/s40537-025-01132-7 </a:t>
            </a:r>
            <a:endParaRPr lang="en-US" altLang="en-US" sz="1600">
              <a:latin typeface="Times New Roman" panose="02020603050405020304" charset="0"/>
              <a:cs typeface="Times New Roman" panose="02020603050405020304" charset="0"/>
            </a:endParaRPr>
          </a:p>
          <a:p>
            <a:pPr algn="just">
              <a:defRPr sz="2000">
                <a:solidFill>
                  <a:srgbClr val="191970"/>
                </a:solidFill>
                <a:latin typeface="Calibri" panose="020F0502020204030204"/>
              </a:defRPr>
            </a:pPr>
            <a:r>
              <a:rPr lang="en-US" altLang="en-US" sz="1600">
                <a:latin typeface="Times New Roman" panose="02020603050405020304" charset="0"/>
                <a:cs typeface="Times New Roman" panose="02020603050405020304" charset="0"/>
              </a:rPr>
              <a:t>Yaqoob, A., et al. (2024). Enhancing feature selection through metaheuristic hybrid Cuckoo Search and Harris Hawks Optimization for cancer classification. ResearchGate. https://www.researchgate.net/publication/379418620_Enhancing_Feature_Selection_Through_Metaheuristic_Hybrid_Cuckoo_Search_and_Harris_Hawks_Optimization_for_Cancer_Classification </a:t>
            </a:r>
            <a:endParaRPr lang="en-US" altLang="en-US" sz="1600">
              <a:latin typeface="Times New Roman" panose="02020603050405020304" charset="0"/>
              <a:cs typeface="Times New Roman" panose="02020603050405020304" charset="0"/>
            </a:endParaRPr>
          </a:p>
          <a:p>
            <a:pPr algn="just">
              <a:defRPr sz="2000">
                <a:solidFill>
                  <a:srgbClr val="191970"/>
                </a:solidFill>
                <a:latin typeface="Calibri" panose="020F0502020204030204"/>
              </a:defRPr>
            </a:pPr>
            <a:r>
              <a:rPr lang="en-US" altLang="en-US" sz="1600">
                <a:latin typeface="Times New Roman" panose="02020603050405020304" charset="0"/>
                <a:cs typeface="Times New Roman" panose="02020603050405020304" charset="0"/>
              </a:rPr>
              <a:t>Abd-elnaby, M., Alfonse, M., &amp; Roushdy, M. (2022). A hybrid mutual information-LASSO-genetic algorithm selection approach for classifying breast cancer. In Digital Transformation Technology (pp. 547–560). Springer. </a:t>
            </a:r>
            <a:endParaRPr lang="en-US" altLang="en-US" sz="1600">
              <a:latin typeface="Times New Roman" panose="02020603050405020304" charset="0"/>
              <a:cs typeface="Times New Roman" panose="02020603050405020304" charset="0"/>
            </a:endParaRPr>
          </a:p>
          <a:p>
            <a:pPr algn="just">
              <a:defRPr sz="2000">
                <a:solidFill>
                  <a:srgbClr val="191970"/>
                </a:solidFill>
                <a:latin typeface="Calibri" panose="020F0502020204030204"/>
              </a:defRPr>
            </a:pPr>
            <a:r>
              <a:rPr lang="en-US" altLang="en-US" sz="1600">
                <a:latin typeface="Times New Roman" panose="02020603050405020304" charset="0"/>
                <a:cs typeface="Times New Roman" panose="02020603050405020304" charset="0"/>
              </a:rPr>
              <a:t>Dhanya, R., Paul, I. R., Akula, S. S., Sivakumar, M., &amp; Nair, J. J. (2019). A comparative study for breast cancer prediction using machine learning and feature selection. In 2019 IEEE International Conference on Intelligent Computing and Control Systems (ICCS) (pp. 1049–1055). </a:t>
            </a:r>
            <a:endParaRPr lang="en-US" altLang="en-US" sz="1600">
              <a:latin typeface="Times New Roman" panose="02020603050405020304" charset="0"/>
              <a:cs typeface="Times New Roman" panose="02020603050405020304" charset="0"/>
            </a:endParaRPr>
          </a:p>
          <a:p>
            <a:pPr algn="just">
              <a:defRPr sz="2000">
                <a:solidFill>
                  <a:srgbClr val="191970"/>
                </a:solidFill>
                <a:latin typeface="Calibri" panose="020F0502020204030204"/>
              </a:defRPr>
            </a:pPr>
            <a:r>
              <a:rPr lang="en-US" altLang="en-US" sz="1600">
                <a:latin typeface="Times New Roman" panose="02020603050405020304" charset="0"/>
                <a:cs typeface="Times New Roman" panose="02020603050405020304" charset="0"/>
              </a:rPr>
              <a:t>Wu, J., Chen, X. Y., Xiang, L. D., Lei, H., &amp; Deng, S. H. (2021). Hyperparameter optimization for machine learning models based on Bayesian optimization. Journal of Electronic Science and Technology.</a:t>
            </a:r>
            <a:endParaRPr lang="en-US" altLang="en-US" sz="16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Background to the Study</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165860"/>
            <a:ext cx="8229600" cy="4525963"/>
          </a:xfrm>
        </p:spPr>
        <p:txBody>
          <a:bodyPr>
            <a:normAutofit lnSpcReduction="10000"/>
          </a:bodyPr>
          <a:lstStyle/>
          <a:p>
            <a:pPr algn="just">
              <a:defRPr sz="2000">
                <a:solidFill>
                  <a:srgbClr val="191970"/>
                </a:solidFill>
                <a:latin typeface="Calibri" panose="020F0502020204030204"/>
              </a:defRPr>
            </a:pPr>
          </a:p>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Breast cancer remains one of the most prevalent and deadly forms of cancer worldwide, with approximately 2.3 million new cases and 685,000 deaths reported in 2020. Early detection is crucial, as it significantly improves the chances of survival. However, traditional diagnostic methods such as biopsies can be invasive, time-consuming, and sometimes inconclusive. In contrast, machine learning (ML) techniques have emerged as powerful tools that offer faster and more accurate diagnoses. This study explores the application of the Bat Algorithm (BA) in combination with Support Vector Machine (SVM) to enhance the detection and classification of breast cancer cases.</a:t>
            </a:r>
            <a:endParaRPr lang="en-US" altLang="en-US">
              <a:latin typeface="Times New Roman" panose="02020603050405020304" charset="0"/>
              <a:cs typeface="Times New Roman" panose="02020603050405020304" charset="0"/>
            </a:endParaRPr>
          </a:p>
          <a:p>
            <a:pPr marL="0" indent="0" algn="just">
              <a:buNone/>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Significance of the Study</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165860"/>
            <a:ext cx="8229600" cy="4525963"/>
          </a:xfrm>
        </p:spPr>
        <p:txBody>
          <a:bodyPr/>
          <a:lstStyle/>
          <a:p>
            <a:pPr algn="just">
              <a:lnSpc>
                <a:spcPct val="150000"/>
              </a:lnSpc>
              <a:defRPr sz="2000">
                <a:solidFill>
                  <a:srgbClr val="191970"/>
                </a:solidFill>
                <a:latin typeface="Calibri" panose="020F0502020204030204"/>
              </a:defRPr>
            </a:pPr>
            <a:endParaRPr>
              <a:latin typeface="Times New Roman" panose="02020603050405020304" charset="0"/>
              <a:cs typeface="Times New Roman" panose="02020603050405020304" charset="0"/>
            </a:endParaRPr>
          </a:p>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The Bat Algorithm (BA) plays a crucial role in reducing data dimensionality, which is essential for improving the efficiency and accuracy of predictive models. Support Vector Machine (SVM), known for its robustness in handling complex medical data, complements BA by offering high classification performance. Together, they support the development of a reliable and fast diagnostic tool for breast cancer detection. Moreover, this combined approach helps in identifying the most critical features necessary for accurate diagnosis, thereby enhancing the overall effectiveness of the detection process.</a:t>
            </a:r>
            <a:endParaRPr lang="en-US" altLang="en-US">
              <a:latin typeface="Times New Roman" panose="02020603050405020304" charset="0"/>
              <a:cs typeface="Times New Roman" panose="02020603050405020304" charset="0"/>
            </a:endParaRPr>
          </a:p>
          <a:p>
            <a:pPr marL="0" indent="0" algn="just">
              <a:lnSpc>
                <a:spcPct val="150000"/>
              </a:lnSpc>
              <a:buNone/>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Scope of the Study</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lnSpcReduction="10000"/>
          </a:bodyPr>
          <a:lstStyle/>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This study utilizes the Wisconsin Diagnostic Breast Cancer (WDBC) dataset, a well-known benchmark for evaluating breast cancer classification models. The Bat Algorithm is employed for feature selection to reduce dimensionality and enhance model performance. Support Vector Machine (SVM) serves as the primary classifier due to its effectiveness in handling high-dimensional and complex medical data. Model performance is evaluated using standard metrics such as Accuracy, Precision, Recall, F1-score, and Area Under the Curve (AUC). To assess the effectiveness of the proposed approach, comparisons are made with other methods, including Genetic Algorithm (GA), Particle Swarm Optimization (PSO), Random Forest (RF), and k-Nearest Neighbors (k-NN). A noted limitation of this study is its reliance on a single dataset, which may affect the generalizability of the findings.</a:t>
            </a:r>
            <a:endParaRPr lang="en-US" altLang="en-US">
              <a:latin typeface="Times New Roman" panose="02020603050405020304" charset="0"/>
              <a:cs typeface="Times New Roman" panose="02020603050405020304" charset="0"/>
            </a:endParaRPr>
          </a:p>
          <a:p>
            <a:pPr marL="0" indent="0" algn="just">
              <a:lnSpc>
                <a:spcPct val="150000"/>
              </a:lnSpc>
              <a:buNone/>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Literature Review Overview</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lstStyle/>
          <a:p>
            <a:pPr marL="0" indent="0" algn="just">
              <a:lnSpc>
                <a:spcPct val="150000"/>
              </a:lnSpc>
              <a:buNone/>
              <a:defRPr sz="2000">
                <a:solidFill>
                  <a:srgbClr val="191970"/>
                </a:solidFill>
                <a:latin typeface="Calibri" panose="020F0502020204030204"/>
              </a:defRPr>
            </a:pPr>
            <a:r>
              <a:rPr lang="en-US" altLang="en-US"/>
              <a:t>From the review of recent studies between 2019 and 2025 in the field of  the  metaheuristic algorithms with machine learning for breast cancer diagnosis. Notable methods include the Whale Optimization Algorithm (WOA), Genetic Algorithm (GA), Sea Lion Optimization Algorithm (SLOA), Least Absolute Shrinkage and Selection Operator (LASSO), and Bayesian optimization. These approaches have demonstrated superior performance compared to traditional methods, particularly in terms of feature selection, classification accuracy, and computational efficiency. Despite these advancements, there remains a pressing need for the development of robust and generalizable diagnostic solutions that perform consistently across diverse datasets and clinical conditions.</a:t>
            </a:r>
            <a:endParaRPr lang="en-US" altLang="en-US"/>
          </a:p>
          <a:p>
            <a:pPr algn="just">
              <a:lnSpc>
                <a:spcPct val="150000"/>
              </a:lnSpc>
              <a:defRPr sz="2000">
                <a:solidFill>
                  <a:srgbClr val="191970"/>
                </a:solidFill>
                <a:latin typeface="Calibri" panose="020F0502020204030204"/>
              </a:defRPr>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Methodology – Part 1: Data </a:t>
            </a:r>
            <a:r>
              <a:rPr lang="en-US" b="1">
                <a:latin typeface="Times New Roman" panose="02020603050405020304" charset="0"/>
                <a:cs typeface="Times New Roman" panose="02020603050405020304" charset="0"/>
              </a:rPr>
              <a:t>Gathering</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The study is based on the Wisconsin Diagnostic Breast Cancer (WDBC) dataset, which consists of 569 instances and 30 numerical features representing characteristics of cell nuclei present in breast mass samples. During preprocessing, several steps are undertaken to ensure data quality and model readiness. Missing values are imputed to handle any incomplete entries, and feature normalization is applied to standardize the data, ensuring that all features contribute equally to the model's performance. The dataset is then split into training and testing sets using a 70/30 ratio to evaluate the model's generalization capabilities.</a:t>
            </a:r>
            <a:endParaRPr lang="en-US" altLang="en-US">
              <a:latin typeface="Times New Roman" panose="02020603050405020304" charset="0"/>
              <a:cs typeface="Times New Roman" panose="02020603050405020304" charset="0"/>
            </a:endParaRPr>
          </a:p>
          <a:p>
            <a:pPr algn="just">
              <a:lnSpc>
                <a:spcPct val="150000"/>
              </a:lnSpc>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Methodology </a:t>
            </a:r>
            <a:r>
              <a:rPr lang="en-US" b="1">
                <a:latin typeface="Times New Roman" panose="02020603050405020304" charset="0"/>
                <a:cs typeface="Times New Roman" panose="02020603050405020304" charset="0"/>
              </a:rPr>
              <a:t>cont... </a:t>
            </a:r>
            <a:r>
              <a:rPr b="1">
                <a:latin typeface="Times New Roman" panose="02020603050405020304" charset="0"/>
                <a:cs typeface="Times New Roman" panose="02020603050405020304" charset="0"/>
              </a:rPr>
              <a:t>: Feature Selection &amp; Classification</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For feature selection, the Bat Algorithm is utilized to optimize the subset of features most relevant to breast cancer classification. This metaheuristic algorithm mimics the echolocation behavior of bats and operates based on key parameters such as frequency, loudness, and population size, which guide the search for optimal solutions in the feature space. Classification is performed using Support Vector Machine (SVM), tested with both linear and radial basis function (RBF) kernels to assess performance across different decision boundaries. Hyperparameters for the SVM models are fine-tuned using grid search combined with 5-fold cross-validation, ensuring robust model training and evaluation.</a:t>
            </a:r>
            <a:endParaRPr lang="en-US" altLang="en-US">
              <a:latin typeface="Times New Roman" panose="02020603050405020304" charset="0"/>
              <a:cs typeface="Times New Roman" panose="02020603050405020304" charset="0"/>
            </a:endParaRPr>
          </a:p>
          <a:p>
            <a:pPr algn="just">
              <a:lnSpc>
                <a:spcPct val="150000"/>
              </a:lnSpc>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Methodology </a:t>
            </a:r>
            <a:r>
              <a:rPr lang="en-US" b="1">
                <a:latin typeface="Times New Roman" panose="02020603050405020304" charset="0"/>
                <a:cs typeface="Times New Roman" panose="02020603050405020304" charset="0"/>
              </a:rPr>
              <a:t>cont... </a:t>
            </a:r>
            <a:r>
              <a:rPr b="1">
                <a:latin typeface="Times New Roman" panose="02020603050405020304" charset="0"/>
                <a:cs typeface="Times New Roman" panose="02020603050405020304" charset="0"/>
              </a:rPr>
              <a:t>: Evaluation &amp; Comparison</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lstStyle/>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The performance of the proposed model is assessed using a comprehensive set of evaluation metrics, including Accuracy, Precision, Recall, F1-score, and Area Under the Curve (AUC), to ensure a well-rounded analysis of classification effectiveness. Visual tools such as the confusion matrix and Receiver Operating Characteristic (ROC) curve are employed to provide deeper insights into model behavior and diagnostic capability. The model’s results are compared against other established methods, including Genetic Algorithm (GA), Particle Swarm Optimization (PSO), Random Forest (RF), and k-Nearest Neighbors (k-NN), to benchmark its performance. Additionally, computational efficiency is evaluated to highlight the practicality of the approach in real-world diagnostic scenarios.</a:t>
            </a:r>
            <a:endParaRPr lang="en-US" altLang="en-US">
              <a:latin typeface="Times New Roman" panose="02020603050405020304" charset="0"/>
              <a:cs typeface="Times New Roman" panose="02020603050405020304" charset="0"/>
            </a:endParaRPr>
          </a:p>
          <a:p>
            <a:pPr algn="just">
              <a:lnSpc>
                <a:spcPct val="150000"/>
              </a:lnSpc>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p:sp>
        <p:nvSpPr>
          <p:cNvPr id="2" name="Title 1"/>
          <p:cNvSpPr>
            <a:spLocks noGrp="1"/>
          </p:cNvSpPr>
          <p:nvPr>
            <p:ph type="title"/>
          </p:nvPr>
        </p:nvSpPr>
        <p:spPr>
          <a:xfrm>
            <a:off x="457200" y="274955"/>
            <a:ext cx="8229600" cy="751205"/>
          </a:xfrm>
        </p:spPr>
        <p:txBody>
          <a:bodyPr/>
          <a:lstStyle/>
          <a:p>
            <a:pPr algn="just">
              <a:defRPr sz="2000">
                <a:solidFill>
                  <a:srgbClr val="191970"/>
                </a:solidFill>
                <a:latin typeface="Calibri" panose="020F0502020204030204"/>
              </a:defRPr>
            </a:pPr>
            <a:r>
              <a:rPr b="1">
                <a:latin typeface="Times New Roman" panose="02020603050405020304" charset="0"/>
                <a:cs typeface="Times New Roman" panose="02020603050405020304" charset="0"/>
              </a:rPr>
              <a:t>Conclusion</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165860"/>
            <a:ext cx="8229600" cy="4525963"/>
          </a:xfrm>
        </p:spPr>
        <p:txBody>
          <a:bodyPr/>
          <a:lstStyle/>
          <a:p>
            <a:pPr marL="0" indent="0" algn="just">
              <a:lnSpc>
                <a:spcPct val="150000"/>
              </a:lnSpc>
              <a:buNone/>
              <a:defRPr sz="2000">
                <a:solidFill>
                  <a:srgbClr val="191970"/>
                </a:solidFill>
                <a:latin typeface="Calibri" panose="020F0502020204030204"/>
              </a:defRPr>
            </a:pPr>
            <a:r>
              <a:rPr lang="en-US" altLang="en-US">
                <a:latin typeface="Times New Roman" panose="02020603050405020304" charset="0"/>
                <a:cs typeface="Times New Roman" panose="02020603050405020304" charset="0"/>
              </a:rPr>
              <a:t>The proposed system offers valuable support for early breast cancer diagnosis by integrating a metaheuristic approach with machine learning to enhance both accuracy and efficiency. By combining the Bat Algorithm for feature selection with Support Vector Machine for classification, the model achieves reliable diagnostic performance with reduced computational complexity. Looking ahead, future work should focus on validating the system using additional datasets to improve generalizability and ensure broader applicability across diverse clinical settings.</a:t>
            </a:r>
            <a:endParaRPr lang="en-US" altLang="en-US">
              <a:latin typeface="Times New Roman" panose="02020603050405020304" charset="0"/>
              <a:cs typeface="Times New Roman" panose="02020603050405020304" charset="0"/>
            </a:endParaRPr>
          </a:p>
          <a:p>
            <a:pPr algn="just">
              <a:lnSpc>
                <a:spcPct val="150000"/>
              </a:lnSpc>
              <a:defRPr sz="2000">
                <a:solidFill>
                  <a:srgbClr val="191970"/>
                </a:solidFill>
                <a:latin typeface="Calibri" panose="020F0502020204030204"/>
              </a:defRPr>
            </a:pPr>
            <a:endParaRPr lang="en-US"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7313</Words>
  <Application>WPS Slides</Application>
  <PresentationFormat>On-screen Show (4:3)</PresentationFormat>
  <Paragraphs>58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Calibri</vt:lpstr>
      <vt:lpstr>Microsoft YaHei</vt:lpstr>
      <vt:lpstr>Arial Unicode MS</vt:lpstr>
      <vt:lpstr>Times New Roman</vt:lpstr>
      <vt:lpstr>Calibri</vt:lpstr>
      <vt:lpstr>Office Theme</vt:lpstr>
      <vt:lpstr>Development of Breast Cancer Diagnosis System Using BAT Features and Support Vector Machine Algorithm</vt:lpstr>
      <vt:lpstr>Background to the Study</vt:lpstr>
      <vt:lpstr>Significance of the Study</vt:lpstr>
      <vt:lpstr>Scope of the Study</vt:lpstr>
      <vt:lpstr>Literature Review Overview</vt:lpstr>
      <vt:lpstr>Methodology – Part 1: Data Handling</vt:lpstr>
      <vt:lpstr>Methodology – Part 2: Feature Selection &amp; Classification</vt:lpstr>
      <vt:lpstr>Methodology – Part 3: Evaluation &amp; Comparison</vt:lpstr>
      <vt:lpstr>Conclusion</vt:lpstr>
      <vt:lpstr>References /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adebi</cp:lastModifiedBy>
  <cp:revision>18</cp:revision>
  <dcterms:created xsi:type="dcterms:W3CDTF">2013-01-27T09:14:00Z</dcterms:created>
  <dcterms:modified xsi:type="dcterms:W3CDTF">2025-05-07T21:23:36Z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2B9BFC9540DB42CAA6EAEB4BFBA731F9_13</vt:lpwstr>
  </property>
  <property fmtid="{D5CDD505-2E9C-101B-9397-08002B2CF9AE}" pid="3" name="KSOProductBuildVer">
    <vt:lpwstr>1033-12.2.0.20795</vt:lpwstr>
  </property>
</Properties>
</file>