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e94fa257bc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e94fa257bc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e94fa257bc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e94fa257bc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e94fa257bc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e94fa257bc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e94fa257bc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e94fa257bc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e94fa257bc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e94fa257bc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e94fa257bc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e94fa257bc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e94fa257bc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e94fa257bc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e94fa257bc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e94fa257bc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e94fa257bc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e94fa257bc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307484"/>
            <a:ext cx="5043900" cy="3179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Capstone Project: Amazon Sales Analysis and Customer Segmentation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Analyzing Sales Data to Inform Business Strategies</a:t>
            </a:r>
            <a:endParaRPr/>
          </a:p>
        </p:txBody>
      </p:sp>
      <p:sp>
        <p:nvSpPr>
          <p:cNvPr id="279" name="Google Shape;279;p13"/>
          <p:cNvSpPr txBox="1"/>
          <p:nvPr/>
        </p:nvSpPr>
        <p:spPr>
          <a:xfrm>
            <a:off x="5101800" y="4528575"/>
            <a:ext cx="3674100" cy="5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accent5"/>
                </a:solidFill>
                <a:latin typeface="Nunito"/>
                <a:ea typeface="Nunito"/>
                <a:cs typeface="Nunito"/>
                <a:sym typeface="Nunito"/>
              </a:rPr>
              <a:t>ChristaCarol Jones</a:t>
            </a:r>
            <a:endParaRPr b="1" sz="1600">
              <a:solidFill>
                <a:schemeClr val="accent5"/>
              </a:solidFill>
              <a:latin typeface="Nunito"/>
              <a:ea typeface="Nunito"/>
              <a:cs typeface="Nunito"/>
              <a:sym typeface="Nunito"/>
            </a:endParaRPr>
          </a:p>
          <a:p>
            <a:pPr indent="0" lvl="0" marL="0" rtl="0" algn="l">
              <a:spcBef>
                <a:spcPts val="0"/>
              </a:spcBef>
              <a:spcAft>
                <a:spcPts val="0"/>
              </a:spcAft>
              <a:buNone/>
            </a:pPr>
            <a:r>
              <a:rPr b="1" lang="en" sz="1600">
                <a:solidFill>
                  <a:schemeClr val="accent5"/>
                </a:solidFill>
                <a:latin typeface="Nunito"/>
                <a:ea typeface="Nunito"/>
                <a:cs typeface="Nunito"/>
                <a:sym typeface="Nunito"/>
              </a:rPr>
              <a:t>July 1, 2024</a:t>
            </a:r>
            <a:endParaRPr b="1" sz="1600">
              <a:solidFill>
                <a:schemeClr val="accent5"/>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870900" y="185150"/>
            <a:ext cx="5857800" cy="62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040"/>
              <a:t>Conclusion</a:t>
            </a:r>
            <a:endParaRPr sz="4040"/>
          </a:p>
        </p:txBody>
      </p:sp>
      <p:sp>
        <p:nvSpPr>
          <p:cNvPr id="335" name="Google Shape;335;p22"/>
          <p:cNvSpPr txBox="1"/>
          <p:nvPr/>
        </p:nvSpPr>
        <p:spPr>
          <a:xfrm>
            <a:off x="250150" y="1688450"/>
            <a:ext cx="80721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rPr>
              <a:t>This project successfully analyzed Amazon sales data to identify key customer segments using clustering techniques. The models developed provided high accuracy in predicting clusters, with significant insights into the factors driving each cluster. The recommendations derived from the analysis offer actionable strategies to improve sales and marketing efforts. Future research can build upon these findings to further enhance business strategies and customer understanding.</a:t>
            </a:r>
            <a:endParaRPr sz="8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latin typeface="Arial"/>
                <a:ea typeface="Arial"/>
                <a:cs typeface="Arial"/>
                <a:sym typeface="Arial"/>
              </a:rPr>
              <a:t>Problem Statement:</a:t>
            </a:r>
            <a:endParaRPr sz="1900">
              <a:latin typeface="Arial"/>
              <a:ea typeface="Arial"/>
              <a:cs typeface="Arial"/>
              <a:sym typeface="Arial"/>
            </a:endParaRPr>
          </a:p>
          <a:p>
            <a:pPr indent="-349250" lvl="0" marL="457200" rtl="0" algn="l">
              <a:lnSpc>
                <a:spcPct val="115000"/>
              </a:lnSpc>
              <a:spcBef>
                <a:spcPts val="1200"/>
              </a:spcBef>
              <a:spcAft>
                <a:spcPts val="0"/>
              </a:spcAft>
              <a:buClr>
                <a:schemeClr val="lt1"/>
              </a:buClr>
              <a:buSzPts val="1900"/>
              <a:buFont typeface="Arial"/>
              <a:buChar char="●"/>
            </a:pPr>
            <a:r>
              <a:rPr b="0" lang="en" sz="1900">
                <a:latin typeface="Arial"/>
                <a:ea typeface="Arial"/>
                <a:cs typeface="Arial"/>
                <a:sym typeface="Arial"/>
              </a:rPr>
              <a:t>The goal of this project is to analyze Amazon sales data to identify patterns and insights.</a:t>
            </a:r>
            <a:endParaRPr b="0" sz="1900">
              <a:latin typeface="Arial"/>
              <a:ea typeface="Arial"/>
              <a:cs typeface="Arial"/>
              <a:sym typeface="Arial"/>
            </a:endParaRPr>
          </a:p>
          <a:p>
            <a:pPr indent="0" lvl="0" marL="0" rtl="0" algn="l">
              <a:lnSpc>
                <a:spcPct val="115000"/>
              </a:lnSpc>
              <a:spcBef>
                <a:spcPts val="1200"/>
              </a:spcBef>
              <a:spcAft>
                <a:spcPts val="0"/>
              </a:spcAft>
              <a:buNone/>
            </a:pPr>
            <a:r>
              <a:t/>
            </a:r>
            <a:endParaRPr b="0" sz="1900">
              <a:latin typeface="Arial"/>
              <a:ea typeface="Arial"/>
              <a:cs typeface="Arial"/>
              <a:sym typeface="Arial"/>
            </a:endParaRPr>
          </a:p>
          <a:p>
            <a:pPr indent="0" lvl="0" marL="0" rtl="0" algn="l">
              <a:spcBef>
                <a:spcPts val="0"/>
              </a:spcBef>
              <a:spcAft>
                <a:spcPts val="0"/>
              </a:spcAft>
              <a:buNone/>
            </a:pPr>
            <a:r>
              <a:rPr lang="en" sz="1900">
                <a:latin typeface="Arial"/>
                <a:ea typeface="Arial"/>
                <a:cs typeface="Arial"/>
                <a:sym typeface="Arial"/>
              </a:rPr>
              <a:t>Objectives:</a:t>
            </a:r>
            <a:endParaRPr sz="1900">
              <a:latin typeface="Arial"/>
              <a:ea typeface="Arial"/>
              <a:cs typeface="Arial"/>
              <a:sym typeface="Arial"/>
            </a:endParaRPr>
          </a:p>
          <a:p>
            <a:pPr indent="-349250" lvl="0" marL="457200" rtl="0" algn="l">
              <a:lnSpc>
                <a:spcPct val="115000"/>
              </a:lnSpc>
              <a:spcBef>
                <a:spcPts val="1200"/>
              </a:spcBef>
              <a:spcAft>
                <a:spcPts val="0"/>
              </a:spcAft>
              <a:buClr>
                <a:schemeClr val="lt1"/>
              </a:buClr>
              <a:buSzPts val="1900"/>
              <a:buFont typeface="Arial"/>
              <a:buChar char="●"/>
            </a:pPr>
            <a:r>
              <a:rPr b="0" lang="en" sz="1900">
                <a:latin typeface="Arial"/>
                <a:ea typeface="Arial"/>
                <a:cs typeface="Arial"/>
                <a:sym typeface="Arial"/>
              </a:rPr>
              <a:t>Perform data preprocessing.</a:t>
            </a:r>
            <a:endParaRPr b="0" sz="1900">
              <a:latin typeface="Arial"/>
              <a:ea typeface="Arial"/>
              <a:cs typeface="Arial"/>
              <a:sym typeface="Arial"/>
            </a:endParaRPr>
          </a:p>
          <a:p>
            <a:pPr indent="-349250" lvl="0" marL="457200" rtl="0" algn="l">
              <a:lnSpc>
                <a:spcPct val="115000"/>
              </a:lnSpc>
              <a:spcBef>
                <a:spcPts val="0"/>
              </a:spcBef>
              <a:spcAft>
                <a:spcPts val="0"/>
              </a:spcAft>
              <a:buClr>
                <a:schemeClr val="lt1"/>
              </a:buClr>
              <a:buSzPts val="1900"/>
              <a:buFont typeface="Arial"/>
              <a:buChar char="●"/>
            </a:pPr>
            <a:r>
              <a:rPr b="0" lang="en" sz="1900">
                <a:latin typeface="Arial"/>
                <a:ea typeface="Arial"/>
                <a:cs typeface="Arial"/>
                <a:sym typeface="Arial"/>
              </a:rPr>
              <a:t>Apply clustering techniques.</a:t>
            </a:r>
            <a:endParaRPr b="0" sz="1900">
              <a:latin typeface="Arial"/>
              <a:ea typeface="Arial"/>
              <a:cs typeface="Arial"/>
              <a:sym typeface="Arial"/>
            </a:endParaRPr>
          </a:p>
          <a:p>
            <a:pPr indent="-349250" lvl="0" marL="457200" rtl="0" algn="l">
              <a:lnSpc>
                <a:spcPct val="115000"/>
              </a:lnSpc>
              <a:spcBef>
                <a:spcPts val="0"/>
              </a:spcBef>
              <a:spcAft>
                <a:spcPts val="0"/>
              </a:spcAft>
              <a:buClr>
                <a:schemeClr val="lt1"/>
              </a:buClr>
              <a:buSzPts val="1900"/>
              <a:buFont typeface="Arial"/>
              <a:buChar char="●"/>
            </a:pPr>
            <a:r>
              <a:rPr b="0" lang="en" sz="1900">
                <a:latin typeface="Arial"/>
                <a:ea typeface="Arial"/>
                <a:cs typeface="Arial"/>
                <a:sym typeface="Arial"/>
              </a:rPr>
              <a:t>Develop machine learning models.</a:t>
            </a:r>
            <a:endParaRPr b="0" sz="1900">
              <a:latin typeface="Arial"/>
              <a:ea typeface="Arial"/>
              <a:cs typeface="Arial"/>
              <a:sym typeface="Arial"/>
            </a:endParaRPr>
          </a:p>
          <a:p>
            <a:pPr indent="-349250" lvl="0" marL="457200" rtl="0" algn="l">
              <a:lnSpc>
                <a:spcPct val="115000"/>
              </a:lnSpc>
              <a:spcBef>
                <a:spcPts val="0"/>
              </a:spcBef>
              <a:spcAft>
                <a:spcPts val="0"/>
              </a:spcAft>
              <a:buClr>
                <a:schemeClr val="lt1"/>
              </a:buClr>
              <a:buSzPts val="1900"/>
              <a:buFont typeface="Arial"/>
              <a:buChar char="●"/>
            </a:pPr>
            <a:r>
              <a:rPr b="0" lang="en" sz="1900">
                <a:latin typeface="Arial"/>
                <a:ea typeface="Arial"/>
                <a:cs typeface="Arial"/>
                <a:sym typeface="Arial"/>
              </a:rPr>
              <a:t>Analyze key factors driving each cluster.</a:t>
            </a:r>
            <a:endParaRPr b="0" sz="1900">
              <a:latin typeface="Arial"/>
              <a:ea typeface="Arial"/>
              <a:cs typeface="Arial"/>
              <a:sym typeface="Arial"/>
            </a:endParaRPr>
          </a:p>
          <a:p>
            <a:pPr indent="-349250" lvl="0" marL="457200" rtl="0" algn="l">
              <a:lnSpc>
                <a:spcPct val="115000"/>
              </a:lnSpc>
              <a:spcBef>
                <a:spcPts val="0"/>
              </a:spcBef>
              <a:spcAft>
                <a:spcPts val="0"/>
              </a:spcAft>
              <a:buClr>
                <a:schemeClr val="lt1"/>
              </a:buClr>
              <a:buSzPts val="1900"/>
              <a:buFont typeface="Arial"/>
              <a:buChar char="●"/>
            </a:pPr>
            <a:r>
              <a:rPr b="0" lang="en" sz="1900">
                <a:latin typeface="Arial"/>
                <a:ea typeface="Arial"/>
                <a:cs typeface="Arial"/>
                <a:sym typeface="Arial"/>
              </a:rPr>
              <a:t>Provide actionable recommendations.</a:t>
            </a:r>
            <a:endParaRPr b="0" sz="1900">
              <a:latin typeface="Arial"/>
              <a:ea typeface="Arial"/>
              <a:cs typeface="Arial"/>
              <a:sym typeface="Arial"/>
            </a:endParaRPr>
          </a:p>
          <a:p>
            <a:pPr indent="0" lvl="0" marL="0" rtl="0" algn="l">
              <a:spcBef>
                <a:spcPts val="1200"/>
              </a:spcBef>
              <a:spcAft>
                <a:spcPts val="0"/>
              </a:spcAft>
              <a:buNone/>
            </a:pPr>
            <a:r>
              <a:t/>
            </a:r>
            <a:endParaRPr sz="4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433150" y="175496"/>
            <a:ext cx="5982000" cy="121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Overview</a:t>
            </a:r>
            <a:endParaRPr/>
          </a:p>
        </p:txBody>
      </p:sp>
      <p:sp>
        <p:nvSpPr>
          <p:cNvPr id="290" name="Google Shape;290;p15"/>
          <p:cNvSpPr txBox="1"/>
          <p:nvPr>
            <p:ph idx="1" type="subTitle"/>
          </p:nvPr>
        </p:nvSpPr>
        <p:spPr>
          <a:xfrm>
            <a:off x="824000" y="1386300"/>
            <a:ext cx="4255500" cy="290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Arial"/>
                <a:ea typeface="Arial"/>
                <a:cs typeface="Arial"/>
                <a:sym typeface="Arial"/>
              </a:rPr>
              <a:t>Description:</a:t>
            </a:r>
            <a:endParaRPr b="1" sz="1800">
              <a:latin typeface="Arial"/>
              <a:ea typeface="Arial"/>
              <a:cs typeface="Arial"/>
              <a:sym typeface="Arial"/>
            </a:endParaRPr>
          </a:p>
          <a:p>
            <a:pPr indent="-342900" lvl="0" marL="457200" rtl="0" algn="l">
              <a:lnSpc>
                <a:spcPct val="115000"/>
              </a:lnSpc>
              <a:spcBef>
                <a:spcPts val="1200"/>
              </a:spcBef>
              <a:spcAft>
                <a:spcPts val="0"/>
              </a:spcAft>
              <a:buClr>
                <a:schemeClr val="lt1"/>
              </a:buClr>
              <a:buSzPts val="1800"/>
              <a:buFont typeface="Arial"/>
              <a:buChar char="●"/>
            </a:pPr>
            <a:r>
              <a:rPr lang="en" sz="1800">
                <a:latin typeface="Arial"/>
                <a:ea typeface="Arial"/>
                <a:cs typeface="Arial"/>
                <a:sym typeface="Arial"/>
              </a:rPr>
              <a:t>Dataset includes order details such as ID, date, status, fulfillment method, sales channel, product category, quantity, amount, and shipping information.</a:t>
            </a:r>
            <a:endParaRPr sz="1800">
              <a:latin typeface="Arial"/>
              <a:ea typeface="Arial"/>
              <a:cs typeface="Arial"/>
              <a:sym typeface="Arial"/>
            </a:endParaRPr>
          </a:p>
          <a:p>
            <a:pPr indent="0" lvl="0" marL="0" rtl="0" algn="l">
              <a:lnSpc>
                <a:spcPct val="115000"/>
              </a:lnSpc>
              <a:spcBef>
                <a:spcPts val="1200"/>
              </a:spcBef>
              <a:spcAft>
                <a:spcPts val="0"/>
              </a:spcAft>
              <a:buNone/>
            </a:pPr>
            <a:r>
              <a:rPr b="1" lang="en" sz="1800">
                <a:latin typeface="Arial"/>
                <a:ea typeface="Arial"/>
                <a:cs typeface="Arial"/>
                <a:sym typeface="Arial"/>
              </a:rPr>
              <a:t>Data Source:</a:t>
            </a:r>
            <a:endParaRPr b="1" sz="1800">
              <a:latin typeface="Arial"/>
              <a:ea typeface="Arial"/>
              <a:cs typeface="Arial"/>
              <a:sym typeface="Arial"/>
            </a:endParaRPr>
          </a:p>
          <a:p>
            <a:pPr indent="-342900" lvl="0" marL="457200" rtl="0" algn="l">
              <a:lnSpc>
                <a:spcPct val="115000"/>
              </a:lnSpc>
              <a:spcBef>
                <a:spcPts val="1200"/>
              </a:spcBef>
              <a:spcAft>
                <a:spcPts val="0"/>
              </a:spcAft>
              <a:buClr>
                <a:schemeClr val="lt1"/>
              </a:buClr>
              <a:buSzPts val="1800"/>
              <a:buFont typeface="Arial"/>
              <a:buChar char="●"/>
            </a:pPr>
            <a:r>
              <a:rPr lang="en" sz="1800">
                <a:latin typeface="Arial"/>
                <a:ea typeface="Arial"/>
                <a:cs typeface="Arial"/>
                <a:sym typeface="Arial"/>
              </a:rPr>
              <a:t>Amazon sales report CSV file.</a:t>
            </a:r>
            <a:endParaRPr sz="1800">
              <a:latin typeface="Arial"/>
              <a:ea typeface="Arial"/>
              <a:cs typeface="Arial"/>
              <a:sym typeface="Arial"/>
            </a:endParaRPr>
          </a:p>
          <a:p>
            <a:pPr indent="0" lvl="0" marL="0" rtl="0" algn="l">
              <a:spcBef>
                <a:spcPts val="1200"/>
              </a:spcBef>
              <a:spcAft>
                <a:spcPts val="0"/>
              </a:spcAft>
              <a:buNone/>
            </a:pPr>
            <a:r>
              <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39900" y="128600"/>
            <a:ext cx="5857800" cy="882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Preprocessing</a:t>
            </a:r>
            <a:endParaRPr/>
          </a:p>
        </p:txBody>
      </p:sp>
      <p:sp>
        <p:nvSpPr>
          <p:cNvPr id="296" name="Google Shape;296;p16"/>
          <p:cNvSpPr txBox="1"/>
          <p:nvPr/>
        </p:nvSpPr>
        <p:spPr>
          <a:xfrm>
            <a:off x="818175" y="1292400"/>
            <a:ext cx="6738000" cy="20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1"/>
                </a:solidFill>
              </a:rPr>
              <a:t>Steps:</a:t>
            </a:r>
            <a:endParaRPr b="1" sz="2100">
              <a:solidFill>
                <a:schemeClr val="lt1"/>
              </a:solidFill>
            </a:endParaRPr>
          </a:p>
          <a:p>
            <a:pPr indent="-361950" lvl="0" marL="457200" rtl="0" algn="l">
              <a:lnSpc>
                <a:spcPct val="115000"/>
              </a:lnSpc>
              <a:spcBef>
                <a:spcPts val="1200"/>
              </a:spcBef>
              <a:spcAft>
                <a:spcPts val="0"/>
              </a:spcAft>
              <a:buClr>
                <a:schemeClr val="lt1"/>
              </a:buClr>
              <a:buSzPts val="2100"/>
              <a:buChar char="●"/>
            </a:pPr>
            <a:r>
              <a:rPr lang="en" sz="2100">
                <a:solidFill>
                  <a:schemeClr val="lt1"/>
                </a:solidFill>
              </a:rPr>
              <a:t>Loaded data using Dask.</a:t>
            </a:r>
            <a:endParaRPr sz="2100">
              <a:solidFill>
                <a:schemeClr val="lt1"/>
              </a:solidFill>
            </a:endParaRPr>
          </a:p>
          <a:p>
            <a:pPr indent="-361950" lvl="0" marL="457200" rtl="0" algn="l">
              <a:lnSpc>
                <a:spcPct val="115000"/>
              </a:lnSpc>
              <a:spcBef>
                <a:spcPts val="0"/>
              </a:spcBef>
              <a:spcAft>
                <a:spcPts val="0"/>
              </a:spcAft>
              <a:buClr>
                <a:schemeClr val="lt1"/>
              </a:buClr>
              <a:buSzPts val="2100"/>
              <a:buChar char="●"/>
            </a:pPr>
            <a:r>
              <a:rPr lang="en" sz="2100">
                <a:solidFill>
                  <a:schemeClr val="lt1"/>
                </a:solidFill>
              </a:rPr>
              <a:t>Selected relevant features: Amount, Qty, Category, and Cluster.</a:t>
            </a:r>
            <a:endParaRPr sz="2100">
              <a:solidFill>
                <a:schemeClr val="lt1"/>
              </a:solidFill>
            </a:endParaRPr>
          </a:p>
          <a:p>
            <a:pPr indent="-361950" lvl="0" marL="457200" rtl="0" algn="l">
              <a:lnSpc>
                <a:spcPct val="115000"/>
              </a:lnSpc>
              <a:spcBef>
                <a:spcPts val="0"/>
              </a:spcBef>
              <a:spcAft>
                <a:spcPts val="0"/>
              </a:spcAft>
              <a:buClr>
                <a:schemeClr val="lt1"/>
              </a:buClr>
              <a:buSzPts val="2100"/>
              <a:buChar char="●"/>
            </a:pPr>
            <a:r>
              <a:rPr lang="en" sz="2100">
                <a:solidFill>
                  <a:schemeClr val="lt1"/>
                </a:solidFill>
              </a:rPr>
              <a:t>Created dummy variables for categorical features.</a:t>
            </a:r>
            <a:endParaRPr sz="2100">
              <a:solidFill>
                <a:schemeClr val="lt1"/>
              </a:solidFill>
            </a:endParaRPr>
          </a:p>
          <a:p>
            <a:pPr indent="-361950" lvl="0" marL="457200" rtl="0" algn="l">
              <a:lnSpc>
                <a:spcPct val="115000"/>
              </a:lnSpc>
              <a:spcBef>
                <a:spcPts val="0"/>
              </a:spcBef>
              <a:spcAft>
                <a:spcPts val="0"/>
              </a:spcAft>
              <a:buClr>
                <a:schemeClr val="lt1"/>
              </a:buClr>
              <a:buSzPts val="2100"/>
              <a:buChar char="●"/>
            </a:pPr>
            <a:r>
              <a:rPr lang="en" sz="2100">
                <a:solidFill>
                  <a:schemeClr val="lt1"/>
                </a:solidFill>
              </a:rPr>
              <a:t>Handled missing values using SimpleImputer.</a:t>
            </a:r>
            <a:endParaRPr sz="2100">
              <a:solidFill>
                <a:schemeClr val="lt1"/>
              </a:solidFill>
            </a:endParaRPr>
          </a:p>
          <a:p>
            <a:pPr indent="-361950" lvl="0" marL="457200" rtl="0" algn="l">
              <a:lnSpc>
                <a:spcPct val="115000"/>
              </a:lnSpc>
              <a:spcBef>
                <a:spcPts val="0"/>
              </a:spcBef>
              <a:spcAft>
                <a:spcPts val="0"/>
              </a:spcAft>
              <a:buClr>
                <a:schemeClr val="lt1"/>
              </a:buClr>
              <a:buSzPts val="2100"/>
              <a:buChar char="●"/>
            </a:pPr>
            <a:r>
              <a:rPr lang="en" sz="2100">
                <a:solidFill>
                  <a:schemeClr val="lt1"/>
                </a:solidFill>
              </a:rPr>
              <a:t>Standardized numerical features using StandardScaler.</a:t>
            </a:r>
            <a:endParaRPr sz="2100">
              <a:solidFill>
                <a:schemeClr val="lt1"/>
              </a:solidFill>
            </a:endParaRPr>
          </a:p>
          <a:p>
            <a:pPr indent="0" lvl="0" marL="0" rtl="0" algn="l">
              <a:spcBef>
                <a:spcPts val="1200"/>
              </a:spcBef>
              <a:spcAft>
                <a:spcPts val="0"/>
              </a:spcAft>
              <a:buNone/>
            </a:pPr>
            <a:r>
              <a:t/>
            </a:r>
            <a:endParaRPr sz="2300">
              <a:solidFill>
                <a:schemeClr val="lt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ctrTitle"/>
          </p:nvPr>
        </p:nvSpPr>
        <p:spPr>
          <a:xfrm>
            <a:off x="745825" y="-55062"/>
            <a:ext cx="42555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Clustering and Feature Selection</a:t>
            </a:r>
            <a:endParaRPr/>
          </a:p>
        </p:txBody>
      </p:sp>
      <p:sp>
        <p:nvSpPr>
          <p:cNvPr id="302" name="Google Shape;302;p17"/>
          <p:cNvSpPr txBox="1"/>
          <p:nvPr>
            <p:ph idx="1" type="subTitle"/>
          </p:nvPr>
        </p:nvSpPr>
        <p:spPr>
          <a:xfrm>
            <a:off x="824000" y="1605075"/>
            <a:ext cx="5121900" cy="33144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lt1"/>
              </a:buClr>
              <a:buSzPts val="1500"/>
              <a:buFont typeface="Arial"/>
              <a:buChar char="●"/>
            </a:pPr>
            <a:r>
              <a:rPr b="1" lang="en" sz="1500">
                <a:latin typeface="Arial"/>
                <a:ea typeface="Arial"/>
                <a:cs typeface="Arial"/>
                <a:sym typeface="Arial"/>
              </a:rPr>
              <a:t>Techniques:</a:t>
            </a:r>
            <a:endParaRPr b="1" sz="1500">
              <a:latin typeface="Arial"/>
              <a:ea typeface="Arial"/>
              <a:cs typeface="Arial"/>
              <a:sym typeface="Arial"/>
            </a:endParaRPr>
          </a:p>
          <a:p>
            <a:pPr indent="-323850" lvl="1" marL="914400" rtl="0" algn="l">
              <a:lnSpc>
                <a:spcPct val="115000"/>
              </a:lnSpc>
              <a:spcBef>
                <a:spcPts val="0"/>
              </a:spcBef>
              <a:spcAft>
                <a:spcPts val="0"/>
              </a:spcAft>
              <a:buClr>
                <a:schemeClr val="lt1"/>
              </a:buClr>
              <a:buSzPts val="1500"/>
              <a:buFont typeface="Arial"/>
              <a:buChar char="○"/>
            </a:pPr>
            <a:r>
              <a:rPr lang="en" sz="1500">
                <a:latin typeface="Arial"/>
                <a:ea typeface="Arial"/>
                <a:cs typeface="Arial"/>
                <a:sym typeface="Arial"/>
              </a:rPr>
              <a:t>Applied KMeans clustering.</a:t>
            </a:r>
            <a:endParaRPr sz="1500">
              <a:latin typeface="Arial"/>
              <a:ea typeface="Arial"/>
              <a:cs typeface="Arial"/>
              <a:sym typeface="Arial"/>
            </a:endParaRPr>
          </a:p>
          <a:p>
            <a:pPr indent="-323850" lvl="1" marL="914400" rtl="0" algn="l">
              <a:lnSpc>
                <a:spcPct val="115000"/>
              </a:lnSpc>
              <a:spcBef>
                <a:spcPts val="0"/>
              </a:spcBef>
              <a:spcAft>
                <a:spcPts val="0"/>
              </a:spcAft>
              <a:buClr>
                <a:schemeClr val="lt1"/>
              </a:buClr>
              <a:buSzPts val="1500"/>
              <a:buFont typeface="Arial"/>
              <a:buChar char="○"/>
            </a:pPr>
            <a:r>
              <a:rPr lang="en" sz="1500">
                <a:latin typeface="Arial"/>
                <a:ea typeface="Arial"/>
                <a:cs typeface="Arial"/>
                <a:sym typeface="Arial"/>
              </a:rPr>
              <a:t>Selected key features: Amount, Qty, Category.</a:t>
            </a:r>
            <a:endParaRPr sz="1500">
              <a:latin typeface="Arial"/>
              <a:ea typeface="Arial"/>
              <a:cs typeface="Arial"/>
              <a:sym typeface="Arial"/>
            </a:endParaRPr>
          </a:p>
          <a:p>
            <a:pPr indent="-323850" lvl="0" marL="457200" rtl="0" algn="l">
              <a:lnSpc>
                <a:spcPct val="115000"/>
              </a:lnSpc>
              <a:spcBef>
                <a:spcPts val="0"/>
              </a:spcBef>
              <a:spcAft>
                <a:spcPts val="0"/>
              </a:spcAft>
              <a:buClr>
                <a:schemeClr val="lt1"/>
              </a:buClr>
              <a:buSzPts val="1500"/>
              <a:buFont typeface="Arial"/>
              <a:buChar char="●"/>
            </a:pPr>
            <a:r>
              <a:rPr b="1" lang="en" sz="1500">
                <a:latin typeface="Arial"/>
                <a:ea typeface="Arial"/>
                <a:cs typeface="Arial"/>
                <a:sym typeface="Arial"/>
              </a:rPr>
              <a:t>Clusters Identified:</a:t>
            </a:r>
            <a:endParaRPr b="1" sz="1500">
              <a:latin typeface="Arial"/>
              <a:ea typeface="Arial"/>
              <a:cs typeface="Arial"/>
              <a:sym typeface="Arial"/>
            </a:endParaRPr>
          </a:p>
          <a:p>
            <a:pPr indent="-323850" lvl="1" marL="914400" rtl="0" algn="l">
              <a:lnSpc>
                <a:spcPct val="115000"/>
              </a:lnSpc>
              <a:spcBef>
                <a:spcPts val="0"/>
              </a:spcBef>
              <a:spcAft>
                <a:spcPts val="0"/>
              </a:spcAft>
              <a:buClr>
                <a:schemeClr val="lt1"/>
              </a:buClr>
              <a:buSzPts val="1500"/>
              <a:buFont typeface="Arial"/>
              <a:buChar char="○"/>
            </a:pPr>
            <a:r>
              <a:rPr lang="en" sz="1500">
                <a:latin typeface="Arial"/>
                <a:ea typeface="Arial"/>
                <a:cs typeface="Arial"/>
                <a:sym typeface="Arial"/>
              </a:rPr>
              <a:t>Cluster 0: Lower sales amounts and quantities.</a:t>
            </a:r>
            <a:endParaRPr sz="1500">
              <a:latin typeface="Arial"/>
              <a:ea typeface="Arial"/>
              <a:cs typeface="Arial"/>
              <a:sym typeface="Arial"/>
            </a:endParaRPr>
          </a:p>
          <a:p>
            <a:pPr indent="-323850" lvl="1" marL="914400" rtl="0" algn="l">
              <a:lnSpc>
                <a:spcPct val="115000"/>
              </a:lnSpc>
              <a:spcBef>
                <a:spcPts val="0"/>
              </a:spcBef>
              <a:spcAft>
                <a:spcPts val="0"/>
              </a:spcAft>
              <a:buClr>
                <a:schemeClr val="lt1"/>
              </a:buClr>
              <a:buSzPts val="1500"/>
              <a:buFont typeface="Arial"/>
              <a:buChar char="○"/>
            </a:pPr>
            <a:r>
              <a:rPr lang="en" sz="1500">
                <a:latin typeface="Arial"/>
                <a:ea typeface="Arial"/>
                <a:cs typeface="Arial"/>
                <a:sym typeface="Arial"/>
              </a:rPr>
              <a:t>Cluster 1: Moderate sales amounts and quantities.</a:t>
            </a:r>
            <a:endParaRPr sz="1500">
              <a:latin typeface="Arial"/>
              <a:ea typeface="Arial"/>
              <a:cs typeface="Arial"/>
              <a:sym typeface="Arial"/>
            </a:endParaRPr>
          </a:p>
          <a:p>
            <a:pPr indent="-323850" lvl="1" marL="914400" rtl="0" algn="l">
              <a:lnSpc>
                <a:spcPct val="115000"/>
              </a:lnSpc>
              <a:spcBef>
                <a:spcPts val="0"/>
              </a:spcBef>
              <a:spcAft>
                <a:spcPts val="0"/>
              </a:spcAft>
              <a:buClr>
                <a:schemeClr val="lt1"/>
              </a:buClr>
              <a:buSzPts val="1500"/>
              <a:buFont typeface="Arial"/>
              <a:buChar char="○"/>
            </a:pPr>
            <a:r>
              <a:rPr lang="en" sz="1500">
                <a:latin typeface="Arial"/>
                <a:ea typeface="Arial"/>
                <a:cs typeface="Arial"/>
                <a:sym typeface="Arial"/>
              </a:rPr>
              <a:t>Cluster 2: Higher sales amounts and lower quantities.</a:t>
            </a:r>
            <a:endParaRPr sz="1500">
              <a:latin typeface="Arial"/>
              <a:ea typeface="Arial"/>
              <a:cs typeface="Arial"/>
              <a:sym typeface="Arial"/>
            </a:endParaRPr>
          </a:p>
          <a:p>
            <a:pPr indent="-323850" lvl="1" marL="914400" rtl="0" algn="l">
              <a:lnSpc>
                <a:spcPct val="115000"/>
              </a:lnSpc>
              <a:spcBef>
                <a:spcPts val="0"/>
              </a:spcBef>
              <a:spcAft>
                <a:spcPts val="0"/>
              </a:spcAft>
              <a:buClr>
                <a:schemeClr val="lt1"/>
              </a:buClr>
              <a:buSzPts val="1500"/>
              <a:buFont typeface="Arial"/>
              <a:buChar char="○"/>
            </a:pPr>
            <a:r>
              <a:rPr lang="en" sz="1500">
                <a:latin typeface="Arial"/>
                <a:ea typeface="Arial"/>
                <a:cs typeface="Arial"/>
                <a:sym typeface="Arial"/>
              </a:rPr>
              <a:t>Cluster 3: Significantly higher sales amounts and quantities.</a:t>
            </a:r>
            <a:endParaRPr sz="1500">
              <a:latin typeface="Arial"/>
              <a:ea typeface="Arial"/>
              <a:cs typeface="Arial"/>
              <a:sym typeface="Arial"/>
            </a:endParaRPr>
          </a:p>
          <a:p>
            <a:pPr indent="0" lvl="0" marL="0" rtl="0" algn="l">
              <a:spcBef>
                <a:spcPts val="1200"/>
              </a:spcBef>
              <a:spcAft>
                <a:spcPts val="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824000" y="213650"/>
            <a:ext cx="7170000" cy="126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Model Training and Evaluation</a:t>
            </a:r>
            <a:endParaRPr/>
          </a:p>
        </p:txBody>
      </p:sp>
      <p:sp>
        <p:nvSpPr>
          <p:cNvPr id="308" name="Google Shape;308;p18"/>
          <p:cNvSpPr txBox="1"/>
          <p:nvPr/>
        </p:nvSpPr>
        <p:spPr>
          <a:xfrm>
            <a:off x="500275" y="1479950"/>
            <a:ext cx="3211800" cy="282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lt1"/>
                </a:solidFill>
              </a:rPr>
              <a:t>Models Developed:</a:t>
            </a:r>
            <a:endParaRPr b="1" sz="2600">
              <a:solidFill>
                <a:schemeClr val="lt1"/>
              </a:solidFill>
            </a:endParaRPr>
          </a:p>
          <a:p>
            <a:pPr indent="-393700" lvl="0" marL="457200" rtl="0" algn="l">
              <a:lnSpc>
                <a:spcPct val="115000"/>
              </a:lnSpc>
              <a:spcBef>
                <a:spcPts val="3600"/>
              </a:spcBef>
              <a:spcAft>
                <a:spcPts val="0"/>
              </a:spcAft>
              <a:buClr>
                <a:schemeClr val="lt1"/>
              </a:buClr>
              <a:buSzPts val="2600"/>
              <a:buChar char="●"/>
            </a:pPr>
            <a:r>
              <a:rPr b="1" lang="en" sz="2600">
                <a:solidFill>
                  <a:schemeClr val="lt1"/>
                </a:solidFill>
              </a:rPr>
              <a:t>Logistic Regression</a:t>
            </a:r>
            <a:endParaRPr b="1" sz="2600">
              <a:solidFill>
                <a:schemeClr val="lt1"/>
              </a:solidFill>
            </a:endParaRPr>
          </a:p>
          <a:p>
            <a:pPr indent="-393700" lvl="0" marL="457200" rtl="0" algn="l">
              <a:lnSpc>
                <a:spcPct val="115000"/>
              </a:lnSpc>
              <a:spcBef>
                <a:spcPts val="0"/>
              </a:spcBef>
              <a:spcAft>
                <a:spcPts val="0"/>
              </a:spcAft>
              <a:buClr>
                <a:schemeClr val="lt1"/>
              </a:buClr>
              <a:buSzPts val="2600"/>
              <a:buChar char="●"/>
            </a:pPr>
            <a:r>
              <a:rPr b="1" lang="en" sz="2600">
                <a:solidFill>
                  <a:schemeClr val="lt1"/>
                </a:solidFill>
              </a:rPr>
              <a:t>Random Forest</a:t>
            </a:r>
            <a:endParaRPr b="1" sz="2600">
              <a:solidFill>
                <a:schemeClr val="lt1"/>
              </a:solidFill>
            </a:endParaRPr>
          </a:p>
          <a:p>
            <a:pPr indent="-393700" lvl="0" marL="457200" rtl="0" algn="l">
              <a:lnSpc>
                <a:spcPct val="115000"/>
              </a:lnSpc>
              <a:spcBef>
                <a:spcPts val="0"/>
              </a:spcBef>
              <a:spcAft>
                <a:spcPts val="0"/>
              </a:spcAft>
              <a:buClr>
                <a:schemeClr val="lt1"/>
              </a:buClr>
              <a:buSzPts val="2600"/>
              <a:buChar char="●"/>
            </a:pPr>
            <a:r>
              <a:rPr b="1" lang="en" sz="2600">
                <a:solidFill>
                  <a:schemeClr val="lt1"/>
                </a:solidFill>
              </a:rPr>
              <a:t>SVC</a:t>
            </a:r>
            <a:endParaRPr b="1" sz="2600">
              <a:solidFill>
                <a:schemeClr val="lt1"/>
              </a:solidFill>
            </a:endParaRPr>
          </a:p>
        </p:txBody>
      </p:sp>
      <p:sp>
        <p:nvSpPr>
          <p:cNvPr id="309" name="Google Shape;309;p18"/>
          <p:cNvSpPr txBox="1"/>
          <p:nvPr/>
        </p:nvSpPr>
        <p:spPr>
          <a:xfrm>
            <a:off x="4357875" y="1479950"/>
            <a:ext cx="3000000" cy="29739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b="1" lang="en" sz="2700">
                <a:solidFill>
                  <a:schemeClr val="lt1"/>
                </a:solidFill>
              </a:rPr>
              <a:t>Metrics Used:</a:t>
            </a:r>
            <a:endParaRPr b="1" sz="2700">
              <a:solidFill>
                <a:schemeClr val="lt1"/>
              </a:solidFill>
            </a:endParaRPr>
          </a:p>
          <a:p>
            <a:pPr indent="-400050" lvl="0" marL="457200" rtl="0" algn="r">
              <a:lnSpc>
                <a:spcPct val="115000"/>
              </a:lnSpc>
              <a:spcBef>
                <a:spcPts val="3600"/>
              </a:spcBef>
              <a:spcAft>
                <a:spcPts val="0"/>
              </a:spcAft>
              <a:buClr>
                <a:schemeClr val="lt1"/>
              </a:buClr>
              <a:buSzPts val="2700"/>
              <a:buChar char="●"/>
            </a:pPr>
            <a:r>
              <a:rPr b="1" lang="en" sz="2700">
                <a:solidFill>
                  <a:schemeClr val="lt1"/>
                </a:solidFill>
              </a:rPr>
              <a:t>Accuracy</a:t>
            </a:r>
            <a:endParaRPr b="1" sz="2700">
              <a:solidFill>
                <a:schemeClr val="lt1"/>
              </a:solidFill>
            </a:endParaRPr>
          </a:p>
          <a:p>
            <a:pPr indent="-400050" lvl="0" marL="457200" rtl="0" algn="r">
              <a:lnSpc>
                <a:spcPct val="115000"/>
              </a:lnSpc>
              <a:spcBef>
                <a:spcPts val="0"/>
              </a:spcBef>
              <a:spcAft>
                <a:spcPts val="0"/>
              </a:spcAft>
              <a:buClr>
                <a:schemeClr val="lt1"/>
              </a:buClr>
              <a:buSzPts val="2700"/>
              <a:buChar char="●"/>
            </a:pPr>
            <a:r>
              <a:rPr b="1" lang="en" sz="2700">
                <a:solidFill>
                  <a:schemeClr val="lt1"/>
                </a:solidFill>
              </a:rPr>
              <a:t>Precision</a:t>
            </a:r>
            <a:endParaRPr b="1" sz="2700">
              <a:solidFill>
                <a:schemeClr val="lt1"/>
              </a:solidFill>
            </a:endParaRPr>
          </a:p>
          <a:p>
            <a:pPr indent="-400050" lvl="0" marL="457200" rtl="0" algn="r">
              <a:lnSpc>
                <a:spcPct val="115000"/>
              </a:lnSpc>
              <a:spcBef>
                <a:spcPts val="0"/>
              </a:spcBef>
              <a:spcAft>
                <a:spcPts val="0"/>
              </a:spcAft>
              <a:buClr>
                <a:schemeClr val="lt1"/>
              </a:buClr>
              <a:buSzPts val="2700"/>
              <a:buChar char="●"/>
            </a:pPr>
            <a:r>
              <a:rPr b="1" lang="en" sz="2700">
                <a:solidFill>
                  <a:schemeClr val="lt1"/>
                </a:solidFill>
              </a:rPr>
              <a:t>Recall</a:t>
            </a:r>
            <a:endParaRPr b="1" sz="2700">
              <a:solidFill>
                <a:schemeClr val="lt1"/>
              </a:solidFill>
            </a:endParaRPr>
          </a:p>
          <a:p>
            <a:pPr indent="-400050" lvl="0" marL="457200" rtl="0" algn="r">
              <a:lnSpc>
                <a:spcPct val="115000"/>
              </a:lnSpc>
              <a:spcBef>
                <a:spcPts val="0"/>
              </a:spcBef>
              <a:spcAft>
                <a:spcPts val="0"/>
              </a:spcAft>
              <a:buClr>
                <a:schemeClr val="lt1"/>
              </a:buClr>
              <a:buSzPts val="2700"/>
              <a:buChar char="●"/>
            </a:pPr>
            <a:r>
              <a:rPr b="1" lang="en" sz="2700">
                <a:solidFill>
                  <a:schemeClr val="lt1"/>
                </a:solidFill>
              </a:rPr>
              <a:t>F1 Score</a:t>
            </a:r>
            <a:endParaRPr b="1" sz="27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ctrTitle"/>
          </p:nvPr>
        </p:nvSpPr>
        <p:spPr>
          <a:xfrm>
            <a:off x="698925" y="81725"/>
            <a:ext cx="4981200" cy="1351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Model Performance</a:t>
            </a:r>
            <a:endParaRPr/>
          </a:p>
        </p:txBody>
      </p:sp>
      <p:sp>
        <p:nvSpPr>
          <p:cNvPr id="315" name="Google Shape;315;p19"/>
          <p:cNvSpPr txBox="1"/>
          <p:nvPr>
            <p:ph idx="1" type="subTitle"/>
          </p:nvPr>
        </p:nvSpPr>
        <p:spPr>
          <a:xfrm>
            <a:off x="824000" y="1231825"/>
            <a:ext cx="4255500" cy="29838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1200"/>
              </a:spcBef>
              <a:spcAft>
                <a:spcPts val="0"/>
              </a:spcAft>
              <a:buClr>
                <a:schemeClr val="lt1"/>
              </a:buClr>
              <a:buSzPts val="1700"/>
              <a:buFont typeface="Arial"/>
              <a:buChar char="●"/>
            </a:pPr>
            <a:r>
              <a:rPr b="1" lang="en" sz="1700">
                <a:latin typeface="Arial"/>
                <a:ea typeface="Arial"/>
                <a:cs typeface="Arial"/>
                <a:sym typeface="Arial"/>
              </a:rPr>
              <a:t>Performance Summary:</a:t>
            </a:r>
            <a:endParaRPr b="1" sz="1700">
              <a:latin typeface="Arial"/>
              <a:ea typeface="Arial"/>
              <a:cs typeface="Arial"/>
              <a:sym typeface="Arial"/>
            </a:endParaRPr>
          </a:p>
          <a:p>
            <a:pPr indent="-336550" lvl="1" marL="914400" rtl="0" algn="l">
              <a:lnSpc>
                <a:spcPct val="115000"/>
              </a:lnSpc>
              <a:spcBef>
                <a:spcPts val="0"/>
              </a:spcBef>
              <a:spcAft>
                <a:spcPts val="0"/>
              </a:spcAft>
              <a:buClr>
                <a:schemeClr val="lt1"/>
              </a:buClr>
              <a:buSzPts val="1700"/>
              <a:buFont typeface="Arial"/>
              <a:buChar char="○"/>
            </a:pPr>
            <a:r>
              <a:rPr lang="en" sz="1700">
                <a:latin typeface="Arial"/>
                <a:ea typeface="Arial"/>
                <a:cs typeface="Arial"/>
                <a:sym typeface="Arial"/>
              </a:rPr>
              <a:t>Logistic Regression: Accuracy - 0.9852, Precision - 0.9705, Recall - 0.9852, F1 Score - 0.9778</a:t>
            </a:r>
            <a:endParaRPr sz="1700">
              <a:latin typeface="Arial"/>
              <a:ea typeface="Arial"/>
              <a:cs typeface="Arial"/>
              <a:sym typeface="Arial"/>
            </a:endParaRPr>
          </a:p>
          <a:p>
            <a:pPr indent="-336550" lvl="1" marL="914400" rtl="0" algn="l">
              <a:lnSpc>
                <a:spcPct val="115000"/>
              </a:lnSpc>
              <a:spcBef>
                <a:spcPts val="0"/>
              </a:spcBef>
              <a:spcAft>
                <a:spcPts val="0"/>
              </a:spcAft>
              <a:buClr>
                <a:schemeClr val="lt1"/>
              </a:buClr>
              <a:buSzPts val="1700"/>
              <a:buFont typeface="Arial"/>
              <a:buChar char="○"/>
            </a:pPr>
            <a:r>
              <a:rPr lang="en" sz="1700">
                <a:latin typeface="Arial"/>
                <a:ea typeface="Arial"/>
                <a:cs typeface="Arial"/>
                <a:sym typeface="Arial"/>
              </a:rPr>
              <a:t>Random Forest: Accuracy - 0.9851, Precision - 0.9705, Recall - 0.9851, F1 Score - 0.9777</a:t>
            </a:r>
            <a:endParaRPr sz="1700">
              <a:latin typeface="Arial"/>
              <a:ea typeface="Arial"/>
              <a:cs typeface="Arial"/>
              <a:sym typeface="Arial"/>
            </a:endParaRPr>
          </a:p>
          <a:p>
            <a:pPr indent="-336550" lvl="1" marL="914400" rtl="0" algn="l">
              <a:lnSpc>
                <a:spcPct val="115000"/>
              </a:lnSpc>
              <a:spcBef>
                <a:spcPts val="0"/>
              </a:spcBef>
              <a:spcAft>
                <a:spcPts val="0"/>
              </a:spcAft>
              <a:buClr>
                <a:schemeClr val="lt1"/>
              </a:buClr>
              <a:buSzPts val="1700"/>
              <a:buFont typeface="Arial"/>
              <a:buChar char="○"/>
            </a:pPr>
            <a:r>
              <a:rPr lang="en" sz="1700">
                <a:latin typeface="Arial"/>
                <a:ea typeface="Arial"/>
                <a:cs typeface="Arial"/>
                <a:sym typeface="Arial"/>
              </a:rPr>
              <a:t>SVC: Accuracy - 0.9852, Precision - 0.9705, Recall - 0.9852, F1 Score - 0.9778</a:t>
            </a:r>
            <a:endParaRPr sz="1700">
              <a:latin typeface="Arial"/>
              <a:ea typeface="Arial"/>
              <a:cs typeface="Arial"/>
              <a:sym typeface="Arial"/>
            </a:endParaRPr>
          </a:p>
          <a:p>
            <a:pPr indent="0" lvl="0" marL="0" rtl="0" algn="l">
              <a:spcBef>
                <a:spcPts val="1200"/>
              </a:spcBef>
              <a:spcAft>
                <a:spcPts val="0"/>
              </a:spcAft>
              <a:buNone/>
            </a:pPr>
            <a:r>
              <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824000" y="135500"/>
            <a:ext cx="5857800" cy="78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Feature Importance</a:t>
            </a:r>
            <a:endParaRPr/>
          </a:p>
        </p:txBody>
      </p:sp>
      <p:sp>
        <p:nvSpPr>
          <p:cNvPr id="321" name="Google Shape;321;p20"/>
          <p:cNvSpPr txBox="1"/>
          <p:nvPr/>
        </p:nvSpPr>
        <p:spPr>
          <a:xfrm>
            <a:off x="156350" y="1735350"/>
            <a:ext cx="3000000" cy="298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lt1"/>
                </a:solidFill>
              </a:rPr>
              <a:t>Key Features:</a:t>
            </a:r>
            <a:endParaRPr b="1" sz="2300">
              <a:solidFill>
                <a:schemeClr val="lt1"/>
              </a:solidFill>
            </a:endParaRPr>
          </a:p>
          <a:p>
            <a:pPr indent="-374650" lvl="0" marL="457200" rtl="0" algn="l">
              <a:lnSpc>
                <a:spcPct val="115000"/>
              </a:lnSpc>
              <a:spcBef>
                <a:spcPts val="3600"/>
              </a:spcBef>
              <a:spcAft>
                <a:spcPts val="0"/>
              </a:spcAft>
              <a:buClr>
                <a:schemeClr val="lt1"/>
              </a:buClr>
              <a:buSzPts val="2300"/>
              <a:buChar char="●"/>
            </a:pPr>
            <a:r>
              <a:rPr b="1" lang="en" sz="2300">
                <a:solidFill>
                  <a:schemeClr val="lt1"/>
                </a:solidFill>
              </a:rPr>
              <a:t>Amount (0.968393)</a:t>
            </a:r>
            <a:endParaRPr b="1" sz="2300">
              <a:solidFill>
                <a:schemeClr val="lt1"/>
              </a:solidFill>
            </a:endParaRPr>
          </a:p>
          <a:p>
            <a:pPr indent="-374650" lvl="0" marL="457200" rtl="0" algn="l">
              <a:lnSpc>
                <a:spcPct val="115000"/>
              </a:lnSpc>
              <a:spcBef>
                <a:spcPts val="0"/>
              </a:spcBef>
              <a:spcAft>
                <a:spcPts val="0"/>
              </a:spcAft>
              <a:buClr>
                <a:schemeClr val="lt1"/>
              </a:buClr>
              <a:buSzPts val="2300"/>
              <a:buChar char="●"/>
            </a:pPr>
            <a:r>
              <a:rPr b="1" lang="en" sz="2300">
                <a:solidFill>
                  <a:schemeClr val="lt1"/>
                </a:solidFill>
              </a:rPr>
              <a:t>Qty (0.011805)</a:t>
            </a:r>
            <a:endParaRPr b="1" sz="2300">
              <a:solidFill>
                <a:schemeClr val="lt1"/>
              </a:solidFill>
            </a:endParaRPr>
          </a:p>
          <a:p>
            <a:pPr indent="-374650" lvl="0" marL="457200" rtl="0" algn="l">
              <a:lnSpc>
                <a:spcPct val="115000"/>
              </a:lnSpc>
              <a:spcBef>
                <a:spcPts val="0"/>
              </a:spcBef>
              <a:spcAft>
                <a:spcPts val="0"/>
              </a:spcAft>
              <a:buClr>
                <a:schemeClr val="lt1"/>
              </a:buClr>
              <a:buSzPts val="2300"/>
              <a:buChar char="●"/>
            </a:pPr>
            <a:r>
              <a:rPr b="1" lang="en" sz="2300">
                <a:solidFill>
                  <a:schemeClr val="lt1"/>
                </a:solidFill>
              </a:rPr>
              <a:t>Category_Set (0.004894)</a:t>
            </a:r>
            <a:endParaRPr b="1" sz="2300">
              <a:solidFill>
                <a:schemeClr val="lt1"/>
              </a:solidFill>
            </a:endParaRPr>
          </a:p>
        </p:txBody>
      </p:sp>
      <p:pic>
        <p:nvPicPr>
          <p:cNvPr id="322" name="Google Shape;322;p20"/>
          <p:cNvPicPr preferRelativeResize="0"/>
          <p:nvPr/>
        </p:nvPicPr>
        <p:blipFill rotWithShape="1">
          <a:blip r:embed="rId3">
            <a:alphaModFix/>
          </a:blip>
          <a:srcRect b="0" l="0" r="2884" t="0"/>
          <a:stretch/>
        </p:blipFill>
        <p:spPr>
          <a:xfrm>
            <a:off x="2871000" y="942275"/>
            <a:ext cx="6092351" cy="3775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ctrTitle"/>
          </p:nvPr>
        </p:nvSpPr>
        <p:spPr>
          <a:xfrm>
            <a:off x="464425" y="128600"/>
            <a:ext cx="6372600" cy="1038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Recommendations and Conclusion</a:t>
            </a:r>
            <a:endParaRPr/>
          </a:p>
        </p:txBody>
      </p:sp>
      <p:sp>
        <p:nvSpPr>
          <p:cNvPr id="328" name="Google Shape;328;p21"/>
          <p:cNvSpPr txBox="1"/>
          <p:nvPr>
            <p:ph idx="1" type="subTitle"/>
          </p:nvPr>
        </p:nvSpPr>
        <p:spPr>
          <a:xfrm>
            <a:off x="599300" y="1357400"/>
            <a:ext cx="3908400" cy="2934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300">
                <a:latin typeface="Arial"/>
                <a:ea typeface="Arial"/>
                <a:cs typeface="Arial"/>
                <a:sym typeface="Arial"/>
              </a:rPr>
              <a:t>Recommendations:</a:t>
            </a:r>
            <a:endParaRPr b="1" sz="1300">
              <a:latin typeface="Arial"/>
              <a:ea typeface="Arial"/>
              <a:cs typeface="Arial"/>
              <a:sym typeface="Arial"/>
            </a:endParaRPr>
          </a:p>
          <a:p>
            <a:pPr indent="-311150" lvl="0" marL="457200" rtl="0" algn="l">
              <a:lnSpc>
                <a:spcPct val="115000"/>
              </a:lnSpc>
              <a:spcBef>
                <a:spcPts val="1200"/>
              </a:spcBef>
              <a:spcAft>
                <a:spcPts val="0"/>
              </a:spcAft>
              <a:buClr>
                <a:schemeClr val="lt1"/>
              </a:buClr>
              <a:buSzPts val="1300"/>
              <a:buFont typeface="Arial"/>
              <a:buChar char="●"/>
            </a:pPr>
            <a:r>
              <a:rPr b="1" lang="en" sz="1300">
                <a:latin typeface="Arial"/>
                <a:ea typeface="Arial"/>
                <a:cs typeface="Arial"/>
                <a:sym typeface="Arial"/>
              </a:rPr>
              <a:t>Cluster 0:</a:t>
            </a:r>
            <a:r>
              <a:rPr lang="en" sz="1300">
                <a:latin typeface="Arial"/>
                <a:ea typeface="Arial"/>
                <a:cs typeface="Arial"/>
                <a:sym typeface="Arial"/>
              </a:rPr>
              <a:t> Increase marketing efforts for low-demand products (e.g., Blouse, Bottom, Dupatta).</a:t>
            </a:r>
            <a:endParaRPr sz="1300">
              <a:latin typeface="Arial"/>
              <a:ea typeface="Arial"/>
              <a:cs typeface="Arial"/>
              <a:sym typeface="Arial"/>
            </a:endParaRPr>
          </a:p>
          <a:p>
            <a:pPr indent="-311150" lvl="0" marL="457200" rtl="0" algn="l">
              <a:lnSpc>
                <a:spcPct val="115000"/>
              </a:lnSpc>
              <a:spcBef>
                <a:spcPts val="0"/>
              </a:spcBef>
              <a:spcAft>
                <a:spcPts val="0"/>
              </a:spcAft>
              <a:buClr>
                <a:schemeClr val="lt1"/>
              </a:buClr>
              <a:buSzPts val="1300"/>
              <a:buFont typeface="Arial"/>
              <a:buChar char="●"/>
            </a:pPr>
            <a:r>
              <a:rPr b="1" lang="en" sz="1300">
                <a:latin typeface="Arial"/>
                <a:ea typeface="Arial"/>
                <a:cs typeface="Arial"/>
                <a:sym typeface="Arial"/>
              </a:rPr>
              <a:t>Cluster 1:</a:t>
            </a:r>
            <a:r>
              <a:rPr lang="en" sz="1300">
                <a:latin typeface="Arial"/>
                <a:ea typeface="Arial"/>
                <a:cs typeface="Arial"/>
                <a:sym typeface="Arial"/>
              </a:rPr>
              <a:t> Maintain current strategies for moderately performing products (Western Dress).</a:t>
            </a:r>
            <a:endParaRPr sz="1300">
              <a:latin typeface="Arial"/>
              <a:ea typeface="Arial"/>
              <a:cs typeface="Arial"/>
              <a:sym typeface="Arial"/>
            </a:endParaRPr>
          </a:p>
          <a:p>
            <a:pPr indent="-311150" lvl="0" marL="457200" rtl="0" algn="l">
              <a:lnSpc>
                <a:spcPct val="115000"/>
              </a:lnSpc>
              <a:spcBef>
                <a:spcPts val="0"/>
              </a:spcBef>
              <a:spcAft>
                <a:spcPts val="0"/>
              </a:spcAft>
              <a:buClr>
                <a:schemeClr val="lt1"/>
              </a:buClr>
              <a:buSzPts val="1300"/>
              <a:buFont typeface="Arial"/>
              <a:buChar char="●"/>
            </a:pPr>
            <a:r>
              <a:rPr b="1" lang="en" sz="1300">
                <a:latin typeface="Arial"/>
                <a:ea typeface="Arial"/>
                <a:cs typeface="Arial"/>
                <a:sym typeface="Arial"/>
              </a:rPr>
              <a:t>Cluster 2:</a:t>
            </a:r>
            <a:r>
              <a:rPr lang="en" sz="1300">
                <a:latin typeface="Arial"/>
                <a:ea typeface="Arial"/>
                <a:cs typeface="Arial"/>
                <a:sym typeface="Arial"/>
              </a:rPr>
              <a:t> Emphasize premium quality and exclusivity in marketing campaigns for high-priced items (Ethnic Dress).</a:t>
            </a:r>
            <a:endParaRPr sz="1300">
              <a:latin typeface="Arial"/>
              <a:ea typeface="Arial"/>
              <a:cs typeface="Arial"/>
              <a:sym typeface="Arial"/>
            </a:endParaRPr>
          </a:p>
          <a:p>
            <a:pPr indent="-311150" lvl="0" marL="457200" rtl="0" algn="l">
              <a:lnSpc>
                <a:spcPct val="115000"/>
              </a:lnSpc>
              <a:spcBef>
                <a:spcPts val="0"/>
              </a:spcBef>
              <a:spcAft>
                <a:spcPts val="0"/>
              </a:spcAft>
              <a:buClr>
                <a:schemeClr val="lt1"/>
              </a:buClr>
              <a:buSzPts val="1300"/>
              <a:buFont typeface="Arial"/>
              <a:buChar char="●"/>
            </a:pPr>
            <a:r>
              <a:rPr b="1" lang="en" sz="1300">
                <a:latin typeface="Arial"/>
                <a:ea typeface="Arial"/>
                <a:cs typeface="Arial"/>
                <a:sym typeface="Arial"/>
              </a:rPr>
              <a:t>Cluster 3:</a:t>
            </a:r>
            <a:r>
              <a:rPr lang="en" sz="1300">
                <a:latin typeface="Arial"/>
                <a:ea typeface="Arial"/>
                <a:cs typeface="Arial"/>
                <a:sym typeface="Arial"/>
              </a:rPr>
              <a:t> Ensure sufficient inventory levels, focus on maintaining competitive pricing, and continue strong promotional efforts for high-demand products (Kurta and Set).</a:t>
            </a:r>
            <a:endParaRPr sz="1300">
              <a:latin typeface="Arial"/>
              <a:ea typeface="Arial"/>
              <a:cs typeface="Arial"/>
              <a:sym typeface="Arial"/>
            </a:endParaRPr>
          </a:p>
          <a:p>
            <a:pPr indent="0" lvl="0" marL="0" rtl="0" algn="l">
              <a:lnSpc>
                <a:spcPct val="80000"/>
              </a:lnSpc>
              <a:spcBef>
                <a:spcPts val="1200"/>
              </a:spcBef>
              <a:spcAft>
                <a:spcPts val="0"/>
              </a:spcAft>
              <a:buSzPts val="1018"/>
              <a:buNone/>
            </a:pPr>
            <a:r>
              <a:t/>
            </a:r>
            <a:endParaRPr b="1" sz="1617">
              <a:latin typeface="Arial"/>
              <a:ea typeface="Arial"/>
              <a:cs typeface="Arial"/>
              <a:sym typeface="Arial"/>
            </a:endParaRPr>
          </a:p>
        </p:txBody>
      </p:sp>
      <p:sp>
        <p:nvSpPr>
          <p:cNvPr id="329" name="Google Shape;329;p21"/>
          <p:cNvSpPr txBox="1"/>
          <p:nvPr/>
        </p:nvSpPr>
        <p:spPr>
          <a:xfrm>
            <a:off x="5123925" y="1465650"/>
            <a:ext cx="3000000" cy="293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lt1"/>
                </a:solidFill>
              </a:rPr>
              <a:t>Further Research:</a:t>
            </a:r>
            <a:endParaRPr b="1">
              <a:solidFill>
                <a:schemeClr val="lt1"/>
              </a:solidFill>
            </a:endParaRPr>
          </a:p>
          <a:p>
            <a:pPr indent="-317500" lvl="0" marL="457200" rtl="0" algn="l">
              <a:lnSpc>
                <a:spcPct val="115000"/>
              </a:lnSpc>
              <a:spcBef>
                <a:spcPts val="1200"/>
              </a:spcBef>
              <a:spcAft>
                <a:spcPts val="0"/>
              </a:spcAft>
              <a:buClr>
                <a:schemeClr val="lt1"/>
              </a:buClr>
              <a:buSzPts val="1400"/>
              <a:buChar char="●"/>
            </a:pPr>
            <a:r>
              <a:rPr lang="en">
                <a:solidFill>
                  <a:schemeClr val="lt1"/>
                </a:solidFill>
              </a:rPr>
              <a:t>Investigate customer demographics and purchase behaviors.</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Explore time-series analysis for future sales trends.</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Analyze the impact of promotions on product categories.</a:t>
            </a:r>
            <a:endParaRPr>
              <a:solidFill>
                <a:schemeClr val="lt1"/>
              </a:solidFill>
            </a:endParaRPr>
          </a:p>
          <a:p>
            <a:pPr indent="0" lvl="0" marL="0" rtl="0" algn="l">
              <a:lnSpc>
                <a:spcPct val="80000"/>
              </a:lnSpc>
              <a:spcBef>
                <a:spcPts val="1200"/>
              </a:spcBef>
              <a:spcAft>
                <a:spcPts val="0"/>
              </a:spcAft>
              <a:buNone/>
            </a:pPr>
            <a:r>
              <a:t/>
            </a:r>
            <a:endParaRPr b="1" sz="1717">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