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6" r:id="rId3"/>
    <p:sldId id="281" r:id="rId4"/>
    <p:sldId id="268" r:id="rId5"/>
    <p:sldId id="269" r:id="rId6"/>
    <p:sldId id="270" r:id="rId7"/>
    <p:sldId id="257" r:id="rId8"/>
    <p:sldId id="282" r:id="rId9"/>
    <p:sldId id="259" r:id="rId10"/>
    <p:sldId id="275" r:id="rId11"/>
    <p:sldId id="260" r:id="rId12"/>
    <p:sldId id="274" r:id="rId13"/>
    <p:sldId id="264" r:id="rId14"/>
    <p:sldId id="279" r:id="rId15"/>
    <p:sldId id="263" r:id="rId16"/>
    <p:sldId id="261" r:id="rId17"/>
    <p:sldId id="284"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76"/>
    <p:restoredTop sz="73125" autoAdjust="0"/>
  </p:normalViewPr>
  <p:slideViewPr>
    <p:cSldViewPr>
      <p:cViewPr>
        <p:scale>
          <a:sx n="76" d="100"/>
          <a:sy n="76" d="100"/>
        </p:scale>
        <p:origin x="1656"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4C2F4-3557-4592-AD66-DAD74944B2A5}" type="datetimeFigureOut">
              <a:rPr lang="en-US" smtClean="0"/>
              <a:t>8/11/15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042D66-D3BD-4D8B-B1FD-FB4D54E19D81}" type="slidenum">
              <a:rPr lang="en-US" smtClean="0"/>
              <a:t>‹#›</a:t>
            </a:fld>
            <a:endParaRPr lang="en-US"/>
          </a:p>
        </p:txBody>
      </p:sp>
    </p:spTree>
    <p:extLst>
      <p:ext uri="{BB962C8B-B14F-4D97-AF65-F5344CB8AC3E}">
        <p14:creationId xmlns:p14="http://schemas.microsoft.com/office/powerpoint/2010/main" val="390139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Thanks</a:t>
            </a:r>
            <a:r>
              <a:rPr lang="en-US" sz="1200" b="0" i="0" kern="1200" baseline="0" dirty="0" smtClean="0">
                <a:solidFill>
                  <a:schemeClr val="tx1"/>
                </a:solidFill>
                <a:effectLst/>
                <a:latin typeface="+mn-lt"/>
                <a:ea typeface="+mn-ea"/>
                <a:cs typeface="+mn-cs"/>
              </a:rPr>
              <a:t> for the introduction. </a:t>
            </a:r>
            <a:r>
              <a:rPr lang="en-US" sz="1200" b="0" i="0" kern="1200" dirty="0" smtClean="0">
                <a:solidFill>
                  <a:schemeClr val="tx1"/>
                </a:solidFill>
                <a:effectLst/>
                <a:latin typeface="+mn-lt"/>
                <a:ea typeface="+mn-ea"/>
                <a:cs typeface="+mn-cs"/>
              </a:rPr>
              <a:t>  Hello everyone, thanks for attending my talk. I am Chao Chen from </a:t>
            </a:r>
            <a:r>
              <a:rPr lang="en-US" sz="1200" b="0" i="0" kern="1200" dirty="0" err="1" smtClean="0">
                <a:solidFill>
                  <a:schemeClr val="tx1"/>
                </a:solidFill>
                <a:effectLst/>
                <a:latin typeface="+mn-lt"/>
                <a:ea typeface="+mn-ea"/>
                <a:cs typeface="+mn-cs"/>
              </a:rPr>
              <a:t>Tongji</a:t>
            </a:r>
            <a:r>
              <a:rPr lang="en-US" sz="1200" b="0" i="0" kern="1200" dirty="0" smtClean="0">
                <a:solidFill>
                  <a:schemeClr val="tx1"/>
                </a:solidFill>
                <a:effectLst/>
                <a:latin typeface="+mn-lt"/>
                <a:ea typeface="+mn-ea"/>
                <a:cs typeface="+mn-cs"/>
              </a:rPr>
              <a:t> Univ. Today, I will present our recent work on ".....". This is a joint work with my colleagues, </a:t>
            </a:r>
            <a:r>
              <a:rPr lang="en-US" sz="1200" b="0" i="0" kern="1200" dirty="0" err="1" smtClean="0">
                <a:solidFill>
                  <a:schemeClr val="tx1"/>
                </a:solidFill>
                <a:effectLst/>
                <a:latin typeface="+mn-lt"/>
                <a:ea typeface="+mn-ea"/>
                <a:cs typeface="+mn-cs"/>
              </a:rPr>
              <a:t>Dongsheng</a:t>
            </a:r>
            <a:r>
              <a:rPr lang="en-US" sz="1200" b="0" i="0" kern="1200" dirty="0" smtClean="0">
                <a:solidFill>
                  <a:schemeClr val="tx1"/>
                </a:solidFill>
                <a:effectLst/>
                <a:latin typeface="+mn-lt"/>
                <a:ea typeface="+mn-ea"/>
                <a:cs typeface="+mn-cs"/>
              </a:rPr>
              <a:t> Li from IBM research, </a:t>
            </a:r>
            <a:r>
              <a:rPr lang="en-US" sz="1200" b="0" i="0" kern="1200" dirty="0" err="1" smtClean="0">
                <a:solidFill>
                  <a:schemeClr val="tx1"/>
                </a:solidFill>
                <a:effectLst/>
                <a:latin typeface="+mn-lt"/>
                <a:ea typeface="+mn-ea"/>
                <a:cs typeface="+mn-cs"/>
              </a:rPr>
              <a:t>Yingying</a:t>
            </a:r>
            <a:r>
              <a:rPr lang="en-US" sz="1200" b="0" i="0" kern="1200" dirty="0" smtClean="0">
                <a:solidFill>
                  <a:schemeClr val="tx1"/>
                </a:solidFill>
                <a:effectLst/>
                <a:latin typeface="+mn-lt"/>
                <a:ea typeface="+mn-ea"/>
                <a:cs typeface="+mn-cs"/>
              </a:rPr>
              <a:t> Zhao from </a:t>
            </a:r>
            <a:r>
              <a:rPr lang="en-US" sz="1200" b="0" i="0" kern="1200" dirty="0" err="1" smtClean="0">
                <a:solidFill>
                  <a:schemeClr val="tx1"/>
                </a:solidFill>
                <a:effectLst/>
                <a:latin typeface="+mn-lt"/>
                <a:ea typeface="+mn-ea"/>
                <a:cs typeface="+mn-cs"/>
              </a:rPr>
              <a:t>Tongji</a:t>
            </a:r>
            <a:r>
              <a:rPr lang="en-US" sz="1200" b="0" i="0" kern="1200" dirty="0" smtClean="0">
                <a:solidFill>
                  <a:schemeClr val="tx1"/>
                </a:solidFill>
                <a:effectLst/>
                <a:latin typeface="+mn-lt"/>
                <a:ea typeface="+mn-ea"/>
                <a:cs typeface="+mn-cs"/>
              </a:rPr>
              <a:t>. Univ., and Prof. </a:t>
            </a:r>
            <a:r>
              <a:rPr lang="en-US" sz="1200" b="0" i="0" kern="1200" dirty="0" err="1" smtClean="0">
                <a:solidFill>
                  <a:schemeClr val="tx1"/>
                </a:solidFill>
                <a:effectLst/>
                <a:latin typeface="+mn-lt"/>
                <a:ea typeface="+mn-ea"/>
                <a:cs typeface="+mn-cs"/>
              </a:rPr>
              <a:t>Lv</a:t>
            </a:r>
            <a:r>
              <a:rPr lang="en-US" sz="1200" b="0" i="0" kern="1200" dirty="0" smtClean="0">
                <a:solidFill>
                  <a:schemeClr val="tx1"/>
                </a:solidFill>
                <a:effectLst/>
                <a:latin typeface="+mn-lt"/>
                <a:ea typeface="+mn-ea"/>
                <a:cs typeface="+mn-cs"/>
              </a:rPr>
              <a:t> and Prof. Shang from University of Colorado Boulder.</a:t>
            </a:r>
            <a:endParaRPr lang="en-US" altLang="zh-CN" baseline="0" dirty="0" smtClean="0"/>
          </a:p>
        </p:txBody>
      </p:sp>
      <p:sp>
        <p:nvSpPr>
          <p:cNvPr id="4" name="Slide Number Placeholder 3"/>
          <p:cNvSpPr>
            <a:spLocks noGrp="1"/>
          </p:cNvSpPr>
          <p:nvPr>
            <p:ph type="sldNum" sz="quarter" idx="10"/>
          </p:nvPr>
        </p:nvSpPr>
        <p:spPr/>
        <p:txBody>
          <a:bodyPr/>
          <a:lstStyle/>
          <a:p>
            <a:fld id="{7E042D66-D3BD-4D8B-B1FD-FB4D54E19D81}" type="slidenum">
              <a:rPr lang="en-US" smtClean="0"/>
              <a:t>1</a:t>
            </a:fld>
            <a:endParaRPr lang="en-US" dirty="0"/>
          </a:p>
        </p:txBody>
      </p:sp>
    </p:spTree>
    <p:extLst>
      <p:ext uri="{BB962C8B-B14F-4D97-AF65-F5344CB8AC3E}">
        <p14:creationId xmlns:p14="http://schemas.microsoft.com/office/powerpoint/2010/main" val="4179972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To evaluate</a:t>
            </a:r>
            <a:r>
              <a:rPr lang="en-US" altLang="zh-CN" baseline="0" dirty="0" smtClean="0"/>
              <a:t> </a:t>
            </a:r>
            <a:r>
              <a:rPr lang="en-US" altLang="zh-CN" dirty="0" smtClean="0"/>
              <a:t>the performance of</a:t>
            </a:r>
            <a:r>
              <a:rPr lang="en-US" altLang="zh-CN" baseline="0" dirty="0" smtClean="0"/>
              <a:t> the WEMAREC algorithm, we use three real-world datasets representing small, medium and large datasets. This table shows the number of users, items, and ratings contained in each dataset.</a:t>
            </a:r>
          </a:p>
          <a:p>
            <a:endParaRPr lang="en-US" altLang="zh-CN" baseline="0" dirty="0" smtClean="0"/>
          </a:p>
          <a:p>
            <a:r>
              <a:rPr lang="en-US" altLang="zh-CN" baseline="0" dirty="0" smtClean="0"/>
              <a:t>  For sensitivity analysis, we study the effects of the weighted learning, the ensemble method and Bregman co-clustering. Then, we compare WEMAREC with several state-of-the-art methods, considering both recommendation accuracy and computation efficiency.</a:t>
            </a:r>
          </a:p>
        </p:txBody>
      </p:sp>
      <p:sp>
        <p:nvSpPr>
          <p:cNvPr id="4" name="Slide Number Placeholder 3"/>
          <p:cNvSpPr>
            <a:spLocks noGrp="1"/>
          </p:cNvSpPr>
          <p:nvPr>
            <p:ph type="sldNum" sz="quarter" idx="10"/>
          </p:nvPr>
        </p:nvSpPr>
        <p:spPr/>
        <p:txBody>
          <a:bodyPr/>
          <a:lstStyle/>
          <a:p>
            <a:fld id="{7E042D66-D3BD-4D8B-B1FD-FB4D54E19D81}" type="slidenum">
              <a:rPr lang="en-US" smtClean="0"/>
              <a:t>10</a:t>
            </a:fld>
            <a:endParaRPr lang="en-US"/>
          </a:p>
        </p:txBody>
      </p:sp>
    </p:spTree>
    <p:extLst>
      <p:ext uri="{BB962C8B-B14F-4D97-AF65-F5344CB8AC3E}">
        <p14:creationId xmlns:p14="http://schemas.microsoft.com/office/powerpoint/2010/main" val="1166608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first</a:t>
            </a:r>
            <a:r>
              <a:rPr lang="en-US" baseline="0" dirty="0" smtClean="0"/>
              <a:t> </a:t>
            </a:r>
            <a:r>
              <a:rPr lang="en-US" dirty="0" smtClean="0"/>
              <a:t>analyze</a:t>
            </a:r>
            <a:r>
              <a:rPr lang="en-US" baseline="0" dirty="0" smtClean="0"/>
              <a:t> the sensitivity of the </a:t>
            </a:r>
            <a:r>
              <a:rPr lang="en-US" altLang="zh-CN" baseline="0" dirty="0" smtClean="0"/>
              <a:t>weighted learning using three synthetic datasets, with their distributions ranging from uneven to even as shown in the table . The evaluation results are in the left, where x axis is the weighting value beta_0, and y axis is the root mean square error.</a:t>
            </a:r>
          </a:p>
          <a:p>
            <a:endParaRPr lang="en-US" altLang="zh-CN" baseline="0" dirty="0" smtClean="0"/>
          </a:p>
          <a:p>
            <a:r>
              <a:rPr lang="en-US" altLang="zh-CN" baseline="0" dirty="0" smtClean="0"/>
              <a:t> The blue dotted line shows the performance with no weighting, and this study shows that the proposed learning algorithm can perform better.</a:t>
            </a:r>
          </a:p>
          <a:p>
            <a:r>
              <a:rPr lang="en-US" baseline="0" dirty="0" smtClean="0"/>
              <a:t>  The red dotted line indicates the optimal weighting parameter, we can see </a:t>
            </a:r>
            <a:r>
              <a:rPr lang="en-US" altLang="zh-CN" baseline="0" dirty="0" smtClean="0"/>
              <a:t>the optimal weighting value is achieved at near 0.4 when the distribution is relative uneven. However, it increase to 1.2 when the data set is even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E042D66-D3BD-4D8B-B1FD-FB4D54E19D81}" type="slidenum">
              <a:rPr lang="en-US" smtClean="0"/>
              <a:t>11</a:t>
            </a:fld>
            <a:endParaRPr lang="en-US"/>
          </a:p>
        </p:txBody>
      </p:sp>
    </p:spTree>
    <p:extLst>
      <p:ext uri="{BB962C8B-B14F-4D97-AF65-F5344CB8AC3E}">
        <p14:creationId xmlns:p14="http://schemas.microsoft.com/office/powerpoint/2010/main" val="78952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we analyze the sensitivity of the ensemble method by varying user-weighting parameter beta_1and item-weighting </a:t>
            </a:r>
            <a:r>
              <a:rPr lang="en-US" altLang="zh-CN" b="1" baseline="0" dirty="0" smtClean="0"/>
              <a:t>parameter</a:t>
            </a:r>
            <a:r>
              <a:rPr lang="en-US" altLang="zh-CN" baseline="0" dirty="0" smtClean="0"/>
              <a:t> beta_2. The point at zero zero denotes the result of simple averaging method, which is always outperformed by our proposed ensemble method.</a:t>
            </a:r>
          </a:p>
          <a:p>
            <a:endParaRPr lang="en-US" baseline="0" dirty="0" smtClean="0"/>
          </a:p>
          <a:p>
            <a:r>
              <a:rPr lang="en-US" altLang="zh-CN" baseline="0" dirty="0" smtClean="0"/>
              <a:t>  Furthermore from this figure, we can see that the information about user rating preference is more valuable than that of item quality, </a:t>
            </a:r>
            <a:r>
              <a:rPr lang="en-US" dirty="0" smtClean="0"/>
              <a:t>since the optimal value of beta_1 leads to much more significant improvement of recommendation quality</a:t>
            </a:r>
            <a:endParaRPr lang="en-US" dirty="0"/>
          </a:p>
        </p:txBody>
      </p:sp>
      <p:sp>
        <p:nvSpPr>
          <p:cNvPr id="4" name="Slide Number Placeholder 3"/>
          <p:cNvSpPr>
            <a:spLocks noGrp="1"/>
          </p:cNvSpPr>
          <p:nvPr>
            <p:ph type="sldNum" sz="quarter" idx="10"/>
          </p:nvPr>
        </p:nvSpPr>
        <p:spPr/>
        <p:txBody>
          <a:bodyPr/>
          <a:lstStyle/>
          <a:p>
            <a:fld id="{7E042D66-D3BD-4D8B-B1FD-FB4D54E19D81}" type="slidenum">
              <a:rPr lang="en-US" smtClean="0"/>
              <a:t>12</a:t>
            </a:fld>
            <a:endParaRPr lang="en-US"/>
          </a:p>
        </p:txBody>
      </p:sp>
    </p:spTree>
    <p:extLst>
      <p:ext uri="{BB962C8B-B14F-4D97-AF65-F5344CB8AC3E}">
        <p14:creationId xmlns:p14="http://schemas.microsoft.com/office/powerpoint/2010/main" val="297181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  Third,</a:t>
            </a:r>
            <a:r>
              <a:rPr lang="en-US" altLang="zh-CN" baseline="0" dirty="0" smtClean="0"/>
              <a:t> we investigate the sensitivity of Bregman co-clustering using MovieLens 10M and Netflix datasets.</a:t>
            </a:r>
          </a:p>
          <a:p>
            <a:endParaRPr lang="en-US" altLang="zh-CN" baseline="0" dirty="0" smtClean="0"/>
          </a:p>
          <a:p>
            <a:r>
              <a:rPr lang="en-US" altLang="zh-CN" baseline="0" dirty="0" smtClean="0"/>
              <a:t> The first observation is, the recommendation accuracy increases as the rank increases, but the improvement become smaller for larger rank values, note that the execution time increased for larger rank. </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The second observation is that, for the MovieLens 10M dataset, which is relatively small, the recommendation accuracy decreases as co-clustering size increases. On the other hand, for the relatively large Netflix dataset, recommendation ac …. These two observation are correctly predicted by our theoretical  analysis.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E042D66-D3BD-4D8B-B1FD-FB4D54E19D81}" type="slidenum">
              <a:rPr lang="en-US" smtClean="0"/>
              <a:t>13</a:t>
            </a:fld>
            <a:endParaRPr lang="en-US"/>
          </a:p>
        </p:txBody>
      </p:sp>
    </p:spTree>
    <p:extLst>
      <p:ext uri="{BB962C8B-B14F-4D97-AF65-F5344CB8AC3E}">
        <p14:creationId xmlns:p14="http://schemas.microsoft.com/office/powerpoint/2010/main" val="4251142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  Finally, We compare WEMAREC with  several state-of-the-art methods. As shown in this table, the first four methods do not use clustering, and DFC and LLORMA are ensemble-based methods.</a:t>
            </a:r>
          </a:p>
          <a:p>
            <a:r>
              <a:rPr lang="en-US" altLang="zh-CN" baseline="0" dirty="0" smtClean="0"/>
              <a:t>  We compare the recommendation accuracy using MovieLens 10M dataset and Netflix dataset. As shown in the table, we can see the proposed method significantly outperforms all the other methods on both datasets. </a:t>
            </a:r>
            <a:endParaRPr lang="en-US" dirty="0"/>
          </a:p>
        </p:txBody>
      </p:sp>
      <p:sp>
        <p:nvSpPr>
          <p:cNvPr id="4" name="Slide Number Placeholder 3"/>
          <p:cNvSpPr>
            <a:spLocks noGrp="1"/>
          </p:cNvSpPr>
          <p:nvPr>
            <p:ph type="sldNum" sz="quarter" idx="10"/>
          </p:nvPr>
        </p:nvSpPr>
        <p:spPr/>
        <p:txBody>
          <a:bodyPr/>
          <a:lstStyle/>
          <a:p>
            <a:fld id="{7E042D66-D3BD-4D8B-B1FD-FB4D54E19D81}" type="slidenum">
              <a:rPr lang="en-US" smtClean="0"/>
              <a:t>14</a:t>
            </a:fld>
            <a:endParaRPr lang="en-US"/>
          </a:p>
        </p:txBody>
      </p:sp>
    </p:spTree>
    <p:extLst>
      <p:ext uri="{BB962C8B-B14F-4D97-AF65-F5344CB8AC3E}">
        <p14:creationId xmlns:p14="http://schemas.microsoft.com/office/powerpoint/2010/main" val="134960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 To evaluate the computation efficiency, we compare SVD with WEMAREC under different clustering settings. </a:t>
            </a:r>
          </a:p>
          <a:p>
            <a:r>
              <a:rPr lang="en-US" altLang="zh-CN" dirty="0" smtClean="0"/>
              <a:t> The reason is that DFC and LLORMA are ensemble methods and have similar efficiency as WEMAREC,</a:t>
            </a:r>
            <a:r>
              <a:rPr lang="en-US" altLang="zh-CN" baseline="0" dirty="0" smtClean="0"/>
              <a:t> while SVD has similar efficiency as the other four matrix approximation methods.</a:t>
            </a:r>
          </a:p>
          <a:p>
            <a:r>
              <a:rPr lang="en-US" altLang="zh-CN" baseline="0" dirty="0" smtClean="0"/>
              <a:t>  As shown in this figure, when the rank increases, the computation time of WEMAREC increases much more slowly than that of SVD.</a:t>
            </a:r>
          </a:p>
          <a:p>
            <a:r>
              <a:rPr lang="en-US" altLang="zh-CN" baseline="0" dirty="0" smtClean="0"/>
              <a:t>  This two study demonstrates that proposed method can improve both recommendation accuracy and computation efficiency.</a:t>
            </a:r>
            <a:endParaRPr lang="en-US" dirty="0"/>
          </a:p>
        </p:txBody>
      </p:sp>
      <p:sp>
        <p:nvSpPr>
          <p:cNvPr id="4" name="Slide Number Placeholder 3"/>
          <p:cNvSpPr>
            <a:spLocks noGrp="1"/>
          </p:cNvSpPr>
          <p:nvPr>
            <p:ph type="sldNum" sz="quarter" idx="10"/>
          </p:nvPr>
        </p:nvSpPr>
        <p:spPr/>
        <p:txBody>
          <a:bodyPr/>
          <a:lstStyle/>
          <a:p>
            <a:fld id="{7E042D66-D3BD-4D8B-B1FD-FB4D54E19D81}" type="slidenum">
              <a:rPr lang="en-US" smtClean="0"/>
              <a:t>15</a:t>
            </a:fld>
            <a:endParaRPr lang="en-US"/>
          </a:p>
        </p:txBody>
      </p:sp>
    </p:spTree>
    <p:extLst>
      <p:ext uri="{BB962C8B-B14F-4D97-AF65-F5344CB8AC3E}">
        <p14:creationId xmlns:p14="http://schemas.microsoft.com/office/powerpoint/2010/main" val="1349604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baseline="0" dirty="0" smtClean="0"/>
          </a:p>
          <a:p>
            <a:r>
              <a:rPr lang="en-US" dirty="0" smtClean="0"/>
              <a:t>  To conclude my talk, in this work, we have developed WEMAREC, an accurate and scalable recommendation method using weighted and ensemble matrix approximation, it has two key contributions: ….</a:t>
            </a:r>
          </a:p>
          <a:p>
            <a:endParaRPr lang="en-US" dirty="0" smtClean="0"/>
          </a:p>
          <a:p>
            <a:r>
              <a:rPr lang="en-US" dirty="0" smtClean="0"/>
              <a:t>  We performed theoretical analysis in terms of …. , in order to bound the matrix approximation error.</a:t>
            </a:r>
          </a:p>
          <a:p>
            <a:r>
              <a:rPr lang="en-US" dirty="0" smtClean="0"/>
              <a:t>  Furthermore, we conducted empirical analysis using three real-world datasets to understand the sensitivity of our method and demonstrate</a:t>
            </a:r>
            <a:r>
              <a:rPr lang="en-US" baseline="0" dirty="0" smtClean="0"/>
              <a:t> the improvement in both accuracy </a:t>
            </a:r>
            <a:r>
              <a:rPr lang="en-US" baseline="0" smtClean="0"/>
              <a:t>and efficiency over state-of-the-art methods.</a:t>
            </a:r>
            <a:endParaRPr lang="en-US" baseline="0" dirty="0" smtClean="0"/>
          </a:p>
          <a:p>
            <a:endParaRPr lang="en-US" baseline="0" dirty="0" smtClean="0"/>
          </a:p>
          <a:p>
            <a:r>
              <a:rPr lang="en-US" baseline="0" dirty="0" smtClean="0"/>
              <a:t>  </a:t>
            </a:r>
            <a:r>
              <a:rPr lang="en-US" dirty="0" smtClean="0"/>
              <a:t>That is all. Thank you for your attention and I'm happy to take some questions.</a:t>
            </a:r>
            <a:endParaRPr lang="en-US" dirty="0"/>
          </a:p>
        </p:txBody>
      </p:sp>
      <p:sp>
        <p:nvSpPr>
          <p:cNvPr id="4" name="Slide Number Placeholder 3"/>
          <p:cNvSpPr>
            <a:spLocks noGrp="1"/>
          </p:cNvSpPr>
          <p:nvPr>
            <p:ph type="sldNum" sz="quarter" idx="10"/>
          </p:nvPr>
        </p:nvSpPr>
        <p:spPr/>
        <p:txBody>
          <a:bodyPr/>
          <a:lstStyle/>
          <a:p>
            <a:fld id="{7E042D66-D3BD-4D8B-B1FD-FB4D54E19D81}" type="slidenum">
              <a:rPr lang="en-US" smtClean="0"/>
              <a:t>16</a:t>
            </a:fld>
            <a:endParaRPr lang="en-US"/>
          </a:p>
        </p:txBody>
      </p:sp>
    </p:spTree>
    <p:extLst>
      <p:ext uri="{BB962C8B-B14F-4D97-AF65-F5344CB8AC3E}">
        <p14:creationId xmlns:p14="http://schemas.microsoft.com/office/powerpoint/2010/main" val="32829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  Matrix  .. methods have recently been proposed for recommender systems. Many studies have shown that they can achieve better recommendation accuracy, however, existing matrix approximation based methods suffer from high computational complexity for large-scale datasets. Specifically, given </a:t>
            </a:r>
            <a:r>
              <a:rPr lang="en-US" altLang="zh-CN" i="1" baseline="0" dirty="0" smtClean="0"/>
              <a:t>M</a:t>
            </a:r>
            <a:r>
              <a:rPr lang="en-US" altLang="zh-CN" baseline="0" dirty="0" smtClean="0"/>
              <a:t> users and </a:t>
            </a:r>
            <a:r>
              <a:rPr lang="en-US" altLang="zh-CN" i="1" baseline="0" dirty="0" smtClean="0"/>
              <a:t>N</a:t>
            </a:r>
            <a:r>
              <a:rPr lang="en-US" altLang="zh-CN" baseline="0" dirty="0" smtClean="0"/>
              <a:t> items, the computational complexity of each iteration is r times </a:t>
            </a:r>
            <a:r>
              <a:rPr lang="en-US" altLang="zh-CN" i="1" baseline="0" dirty="0" smtClean="0"/>
              <a:t>m</a:t>
            </a:r>
            <a:r>
              <a:rPr lang="en-US" altLang="zh-CN" baseline="0" dirty="0" smtClean="0"/>
              <a:t> times </a:t>
            </a:r>
            <a:r>
              <a:rPr lang="en-US" altLang="zh-CN" i="1" baseline="0" dirty="0" smtClean="0"/>
              <a:t>n, where r is the rank of the matrix</a:t>
            </a:r>
            <a:r>
              <a:rPr lang="en-US" altLang="zh-CN" baseline="0" dirty="0" smtClean="0"/>
              <a:t>. </a:t>
            </a:r>
          </a:p>
          <a:p>
            <a:endParaRPr lang="en-US" altLang="zh-CN" baseline="0" dirty="0" smtClean="0"/>
          </a:p>
          <a:p>
            <a:r>
              <a:rPr lang="en-US" altLang="zh-CN" baseline="0" dirty="0" smtClean="0"/>
              <a:t>In order to improve the recommendation efficiency and scalability, clustering based matrix approximation methods have been proposed, where the user-item matrix is  partitioned into multiple submatrices. As a result, running matrix approximation on the submatrices is much more efficient. </a:t>
            </a:r>
          </a:p>
          <a:p>
            <a:r>
              <a:rPr lang="en-US" altLang="zh-CN" baseline="0" dirty="0" smtClean="0"/>
              <a:t>However, since only partial information is used in each submatrix, the recommendation accuracy is reduced.</a:t>
            </a:r>
          </a:p>
          <a:p>
            <a:endParaRPr lang="en-US" altLang="zh-CN" baseline="0" dirty="0" smtClean="0"/>
          </a:p>
          <a:p>
            <a:r>
              <a:rPr lang="en-US" altLang="zh-CN" baseline="0" dirty="0" smtClean="0"/>
              <a:t>In this work, our goal is to improve clustering based matrix approximation method such that we can achieve both high recommendation accuracy AND high efficiency. </a:t>
            </a:r>
          </a:p>
        </p:txBody>
      </p:sp>
      <p:sp>
        <p:nvSpPr>
          <p:cNvPr id="4" name="Slide Number Placeholder 3"/>
          <p:cNvSpPr>
            <a:spLocks noGrp="1"/>
          </p:cNvSpPr>
          <p:nvPr>
            <p:ph type="sldNum" sz="quarter" idx="10"/>
          </p:nvPr>
        </p:nvSpPr>
        <p:spPr/>
        <p:txBody>
          <a:bodyPr/>
          <a:lstStyle/>
          <a:p>
            <a:fld id="{7E042D66-D3BD-4D8B-B1FD-FB4D54E19D81}" type="slidenum">
              <a:rPr lang="en-US" smtClean="0"/>
              <a:t>2</a:t>
            </a:fld>
            <a:endParaRPr lang="en-US" dirty="0"/>
          </a:p>
        </p:txBody>
      </p:sp>
    </p:spTree>
    <p:extLst>
      <p:ext uri="{BB962C8B-B14F-4D97-AF65-F5344CB8AC3E}">
        <p14:creationId xmlns:p14="http://schemas.microsoft.com/office/powerpoint/2010/main" val="665368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this talk, I’ll first present the detailed design of our WEMAREC algorithm, which stands for Weighted and Ensemble Matrix Approximation for Recommendation, it consists of three components – submatrices generation, weighted learning on each submatrix, and ensemble of local methods. </a:t>
            </a:r>
          </a:p>
          <a:p>
            <a:endParaRPr lang="en-US" baseline="0" dirty="0" smtClean="0"/>
          </a:p>
          <a:p>
            <a:r>
              <a:rPr lang="en-US" baseline="0" dirty="0" smtClean="0"/>
              <a:t>After that, I’ll present  the theoretical bound of the proposed algorithm. Using real-world data sets,  we perform sensitivity analysis and compare the performance of the proposed WEMAREC algorithm to other state-of-the-art methods. </a:t>
            </a:r>
          </a:p>
          <a:p>
            <a:endParaRPr lang="en-US" baseline="0" dirty="0" smtClean="0"/>
          </a:p>
          <a:p>
            <a:r>
              <a:rPr lang="en-US" baseline="0" dirty="0" smtClean="0"/>
              <a:t>Finally, I will conclude this talk. </a:t>
            </a:r>
          </a:p>
        </p:txBody>
      </p:sp>
      <p:sp>
        <p:nvSpPr>
          <p:cNvPr id="4" name="Slide Number Placeholder 3"/>
          <p:cNvSpPr>
            <a:spLocks noGrp="1"/>
          </p:cNvSpPr>
          <p:nvPr>
            <p:ph type="sldNum" sz="quarter" idx="10"/>
          </p:nvPr>
        </p:nvSpPr>
        <p:spPr/>
        <p:txBody>
          <a:bodyPr/>
          <a:lstStyle/>
          <a:p>
            <a:fld id="{7E042D66-D3BD-4D8B-B1FD-FB4D54E19D81}" type="slidenum">
              <a:rPr lang="en-US" smtClean="0"/>
              <a:t>3</a:t>
            </a:fld>
            <a:endParaRPr lang="en-US"/>
          </a:p>
        </p:txBody>
      </p:sp>
    </p:spTree>
    <p:extLst>
      <p:ext uri="{BB962C8B-B14F-4D97-AF65-F5344CB8AC3E}">
        <p14:creationId xmlns:p14="http://schemas.microsoft.com/office/powerpoint/2010/main" val="200122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proposed WEMAREC algorithm, divide-and-conquer method is also adopted to increase recommendation efficiency as well as clustering based methods. The challenge is, since each submatrix only contains partial information, the overall accuracy is decreased. </a:t>
            </a:r>
          </a:p>
          <a:p>
            <a:endParaRPr lang="en-US" baseline="0" dirty="0" smtClean="0"/>
          </a:p>
          <a:p>
            <a:r>
              <a:rPr lang="en-US" baseline="0" dirty="0" smtClean="0"/>
              <a:t>To improve the recommendation accuracy, the intuition is that, for each matrix partition, we are looking for submatrices where the users give similar ratings, </a:t>
            </a:r>
            <a:r>
              <a:rPr lang="en-US" b="1" baseline="0" dirty="0" smtClean="0"/>
              <a:t>which lead to high-quality recommendations for such partial ratings</a:t>
            </a:r>
            <a:r>
              <a:rPr lang="en-US" baseline="0" dirty="0" smtClean="0"/>
              <a:t>. In other words, a biased local model, with uneven rating distribution, produces good recommendation for partial ratings that occur more frequently. </a:t>
            </a:r>
          </a:p>
          <a:p>
            <a:r>
              <a:rPr lang="en-US" baseline="0" dirty="0" smtClean="0"/>
              <a:t>Next, by combining these biased local models across different matrix partitions, we can improve the overall recommendation accuracy. </a:t>
            </a:r>
          </a:p>
          <a:p>
            <a:endParaRPr lang="en-US" baseline="0" dirty="0" smtClean="0"/>
          </a:p>
          <a:p>
            <a:r>
              <a:rPr lang="en-US" baseline="0" dirty="0" smtClean="0"/>
              <a:t>Based on this idea, a weighted and ensemble recommendation method is proposed. It consists three key steps. First, submatrices generation to discover diverse inner structures. Second, weighted learning on each submatrix to overcome the limited information problem. Third, ensemble of local models to enhance the overall model performance.</a:t>
            </a:r>
          </a:p>
          <a:p>
            <a:endParaRPr lang="en-US" baseline="0" dirty="0" smtClean="0"/>
          </a:p>
          <a:p>
            <a:r>
              <a:rPr lang="en-US" baseline="0" dirty="0" smtClean="0"/>
              <a:t>  In the following slides, these three methods will be explained in detail. </a:t>
            </a:r>
            <a:endParaRPr lang="en-US" dirty="0"/>
          </a:p>
        </p:txBody>
      </p:sp>
      <p:sp>
        <p:nvSpPr>
          <p:cNvPr id="4" name="Slide Number Placeholder 3"/>
          <p:cNvSpPr>
            <a:spLocks noGrp="1"/>
          </p:cNvSpPr>
          <p:nvPr>
            <p:ph type="sldNum" sz="quarter" idx="10"/>
          </p:nvPr>
        </p:nvSpPr>
        <p:spPr/>
        <p:txBody>
          <a:bodyPr/>
          <a:lstStyle/>
          <a:p>
            <a:fld id="{7E042D66-D3BD-4D8B-B1FD-FB4D54E19D81}" type="slidenum">
              <a:rPr lang="en-US" smtClean="0"/>
              <a:t>4</a:t>
            </a:fld>
            <a:endParaRPr lang="en-US" dirty="0"/>
          </a:p>
        </p:txBody>
      </p:sp>
    </p:spTree>
    <p:extLst>
      <p:ext uri="{BB962C8B-B14F-4D97-AF65-F5344CB8AC3E}">
        <p14:creationId xmlns:p14="http://schemas.microsoft.com/office/powerpoint/2010/main" val="3885892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submatrices generation, efficiency is still a major concern. In WEMAREC, Bregman co-clustering is adopted, the reason is that, compared with conventional k-means method, it is efficient and scalable, the computation complexity is O(</a:t>
            </a:r>
            <a:r>
              <a:rPr lang="en-US" baseline="0" dirty="0" err="1" smtClean="0"/>
              <a:t>mkl</a:t>
            </a:r>
            <a:r>
              <a:rPr lang="en-US" baseline="0" dirty="0" smtClean="0"/>
              <a:t> + </a:t>
            </a:r>
            <a:r>
              <a:rPr lang="en-US" baseline="0" dirty="0" err="1" smtClean="0"/>
              <a:t>nkl</a:t>
            </a:r>
            <a:r>
              <a:rPr lang="en-US" baseline="0" dirty="0" smtClean="0"/>
              <a:t>) per iteration. For instance, Bregman co-clustering can produce a clustering results in 20 minutes on Netflix dataset, while k-means clustering would take more than 24 hours.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More importantly, by applying different combination of distance function and constraint set, Bregman co-clustering can produce different clustering results with different inner structures. The rating distributions of these submatrices are typically uneven, which may offer higher recommendation quality to partial ratings.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Let us look at this example, the original matrix on the left is a 4-by-4 matrix with a mixture of ratings. The generated four submatrices, shown on the right side, become rank-1 matrix and moreover they have uneven or biased rating distributions. This property is very important for weighted learning on each submatrix, let us discuss it in the next slide.</a:t>
            </a:r>
          </a:p>
        </p:txBody>
      </p:sp>
      <p:sp>
        <p:nvSpPr>
          <p:cNvPr id="4" name="Slide Number Placeholder 3"/>
          <p:cNvSpPr>
            <a:spLocks noGrp="1"/>
          </p:cNvSpPr>
          <p:nvPr>
            <p:ph type="sldNum" sz="quarter" idx="10"/>
          </p:nvPr>
        </p:nvSpPr>
        <p:spPr/>
        <p:txBody>
          <a:bodyPr/>
          <a:lstStyle/>
          <a:p>
            <a:fld id="{7E042D66-D3BD-4D8B-B1FD-FB4D54E19D81}" type="slidenum">
              <a:rPr lang="en-US" smtClean="0"/>
              <a:t>5</a:t>
            </a:fld>
            <a:endParaRPr lang="en-US" dirty="0"/>
          </a:p>
        </p:txBody>
      </p:sp>
    </p:spTree>
    <p:extLst>
      <p:ext uri="{BB962C8B-B14F-4D97-AF65-F5344CB8AC3E}">
        <p14:creationId xmlns:p14="http://schemas.microsoft.com/office/powerpoint/2010/main" val="3499431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Since each </a:t>
            </a:r>
            <a:r>
              <a:rPr lang="en-US" altLang="zh-CN" baseline="0" dirty="0" smtClean="0"/>
              <a:t>submatrix only contains partial information, it is a challenge to create a local model  to produce high quality  recommendation for all user-item ratings. Instead, if the submatrix contains uneven rating distribution, it becomes possible to produce high quality  recommendation for a subset of, or partial, user-item ratings that occur  more frequently. </a:t>
            </a:r>
          </a:p>
          <a:p>
            <a:r>
              <a:rPr lang="en-US" altLang="zh-CN" dirty="0" smtClean="0"/>
              <a:t> </a:t>
            </a:r>
          </a:p>
          <a:p>
            <a:r>
              <a:rPr lang="en-US" altLang="zh-CN" baseline="0" dirty="0" smtClean="0"/>
              <a:t>Intuitively, if the prediction of model is trained to bias the high-frequency ratings, the model can produce more accurate prediction on high-frequency ratings. Even though the recommendation quality for low-frequency ratings may suffer, the overall recommendation accuracy will still improve as the high-frequency ratings dominate within the submatrix. </a:t>
            </a:r>
          </a:p>
          <a:p>
            <a:endParaRPr lang="en-US" altLang="zh-CN" baseline="0" dirty="0" smtClean="0"/>
          </a:p>
          <a:p>
            <a:r>
              <a:rPr lang="en-US" baseline="0" dirty="0" smtClean="0"/>
              <a:t>Based on this idea, we proposed a weighted learning algorithm, which set the weight W sub </a:t>
            </a:r>
            <a:r>
              <a:rPr lang="en-US" baseline="0" dirty="0" err="1" smtClean="0"/>
              <a:t>ij</a:t>
            </a:r>
            <a:r>
              <a:rPr lang="en-US" baseline="0" dirty="0" smtClean="0"/>
              <a:t> proportionally to the corresponding rate frequency. Therefore, the high-frequency ratings will have higher weights, and the model is biased towards high-frequency ratings.</a:t>
            </a:r>
          </a:p>
          <a:p>
            <a:endParaRPr lang="en-US" baseline="0" dirty="0" smtClean="0"/>
          </a:p>
          <a:p>
            <a:r>
              <a:rPr lang="en-US" baseline="0" dirty="0" smtClean="0"/>
              <a:t>This table shows a case study of the proposed method. Here the rating values of 2, 3, 4 occur more frequently, and our model is trained to bias towards these ratings. As a result, we achieve much better accuracy for these high-frequency ratings, and the overall increased.</a:t>
            </a:r>
            <a:endParaRPr lang="en-US" altLang="zh-CN" dirty="0" smtClean="0"/>
          </a:p>
        </p:txBody>
      </p:sp>
      <p:sp>
        <p:nvSpPr>
          <p:cNvPr id="4" name="Slide Number Placeholder 3"/>
          <p:cNvSpPr>
            <a:spLocks noGrp="1"/>
          </p:cNvSpPr>
          <p:nvPr>
            <p:ph type="sldNum" sz="quarter" idx="10"/>
          </p:nvPr>
        </p:nvSpPr>
        <p:spPr/>
        <p:txBody>
          <a:bodyPr/>
          <a:lstStyle/>
          <a:p>
            <a:fld id="{7E042D66-D3BD-4D8B-B1FD-FB4D54E19D81}" type="slidenum">
              <a:rPr lang="en-US" smtClean="0"/>
              <a:t>6</a:t>
            </a:fld>
            <a:endParaRPr lang="en-US"/>
          </a:p>
        </p:txBody>
      </p:sp>
    </p:spTree>
    <p:extLst>
      <p:ext uri="{BB962C8B-B14F-4D97-AF65-F5344CB8AC3E}">
        <p14:creationId xmlns:p14="http://schemas.microsoft.com/office/powerpoint/2010/main" val="13730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Once we have trained local models using weighted learning algorithm, we can then combine these models using ensemble method. </a:t>
            </a:r>
          </a:p>
          <a:p>
            <a:r>
              <a:rPr lang="en-US" altLang="zh-CN" baseline="0" dirty="0" smtClean="0"/>
              <a:t>We observe that user rating distribution reflect user-specific rating preferences, while item rating distribution reelects item quality,</a:t>
            </a:r>
          </a:p>
          <a:p>
            <a:r>
              <a:rPr lang="en-US" altLang="zh-CN" baseline="0" dirty="0" smtClean="0"/>
              <a:t>Our ensemble method aims to leverage these information when combining local models.</a:t>
            </a:r>
          </a:p>
          <a:p>
            <a:endParaRPr lang="en-US" altLang="zh-CN" baseline="0" dirty="0" smtClean="0"/>
          </a:p>
          <a:p>
            <a:r>
              <a:rPr lang="en-US" altLang="zh-CN" baseline="0" dirty="0" smtClean="0"/>
              <a:t>Specifically, for each user-item pair u and </a:t>
            </a:r>
            <a:r>
              <a:rPr lang="en-US" altLang="zh-CN" baseline="0" dirty="0" err="1" smtClean="0"/>
              <a:t>i</a:t>
            </a:r>
            <a:r>
              <a:rPr lang="en-US" altLang="zh-CN" baseline="0" dirty="0" smtClean="0"/>
              <a:t>, the corresponding ensemble model </a:t>
            </a:r>
            <a:r>
              <a:rPr lang="en-US" altLang="zh-CN" baseline="0" dirty="0" err="1" smtClean="0"/>
              <a:t>M_tilde_sub_ui</a:t>
            </a:r>
            <a:r>
              <a:rPr lang="en-US" altLang="zh-CN" baseline="0" dirty="0" smtClean="0"/>
              <a:t> is the weighted </a:t>
            </a:r>
            <a:r>
              <a:rPr lang="en-US" altLang="zh-CN" b="1" baseline="0" dirty="0" err="1" smtClean="0"/>
              <a:t>averge</a:t>
            </a:r>
            <a:r>
              <a:rPr lang="en-US" altLang="zh-CN" b="1" baseline="0" dirty="0" smtClean="0"/>
              <a:t> </a:t>
            </a:r>
            <a:r>
              <a:rPr lang="en-US" altLang="zh-CN" baseline="0" dirty="0" smtClean="0"/>
              <a:t>of local models </a:t>
            </a:r>
            <a:r>
              <a:rPr lang="en-US" altLang="zh-CN" baseline="0" dirty="0" err="1" smtClean="0"/>
              <a:t>M_hat_sub_ui</a:t>
            </a:r>
            <a:r>
              <a:rPr lang="en-US" altLang="zh-CN" baseline="0" dirty="0" smtClean="0"/>
              <a:t>,</a:t>
            </a:r>
          </a:p>
          <a:p>
            <a:r>
              <a:rPr lang="en-US" altLang="zh-CN" baseline="0" dirty="0" smtClean="0"/>
              <a:t>where the weight </a:t>
            </a:r>
            <a:r>
              <a:rPr lang="en-US" altLang="zh-CN" baseline="0" dirty="0" err="1" smtClean="0"/>
              <a:t>Q_sub_ui</a:t>
            </a:r>
            <a:r>
              <a:rPr lang="en-US" altLang="zh-CN" baseline="0" dirty="0" smtClean="0"/>
              <a:t> is proportional to the probabilities of the rating  </a:t>
            </a:r>
            <a:r>
              <a:rPr lang="en-US" altLang="zh-CN" baseline="0" dirty="0" err="1" smtClean="0"/>
              <a:t>M_hat_sub_ui</a:t>
            </a:r>
            <a:r>
              <a:rPr lang="en-US" altLang="zh-CN" baseline="0" dirty="0" smtClean="0"/>
              <a:t> occurring in user U's overall ratings </a:t>
            </a:r>
            <a:r>
              <a:rPr lang="en-US" altLang="zh-CN" baseline="0" dirty="0" err="1" smtClean="0"/>
              <a:t>M_sub_u</a:t>
            </a:r>
            <a:r>
              <a:rPr lang="en-US" altLang="zh-CN" baseline="0" dirty="0" smtClean="0"/>
              <a:t> and item I's overall ratings </a:t>
            </a:r>
            <a:r>
              <a:rPr lang="en-US" altLang="zh-CN" baseline="0" dirty="0" err="1" smtClean="0"/>
              <a:t>M_sub_i</a:t>
            </a:r>
            <a:r>
              <a:rPr lang="en-US" altLang="zh-CN" baseline="0" dirty="0" smtClean="0"/>
              <a:t>.</a:t>
            </a:r>
          </a:p>
          <a:p>
            <a:endParaRPr lang="en-US" altLang="zh-CN" baseline="0" dirty="0" smtClean="0"/>
          </a:p>
          <a:p>
            <a:endParaRPr lang="en-US" altLang="zh-CN" baseline="0" dirty="0" smtClean="0"/>
          </a:p>
          <a:p>
            <a:r>
              <a:rPr lang="en-US" altLang="zh-CN" baseline="0" dirty="0" smtClean="0"/>
              <a:t>Now, let's look at a concrete example.</a:t>
            </a:r>
          </a:p>
          <a:p>
            <a:r>
              <a:rPr lang="en-US" altLang="zh-CN" baseline="0" dirty="0" smtClean="0"/>
              <a:t>First, the table shows the user-specific rating distribution and item-specific rating distribution across values of 1 to 5, while the predicted ratings of the three local models are 1, 5, 4, respectively. </a:t>
            </a:r>
            <a:r>
              <a:rPr lang="en-US" altLang="zh-CN" dirty="0" smtClean="0"/>
              <a:t>Using simple averagin</a:t>
            </a:r>
            <a:r>
              <a:rPr lang="en-US" altLang="zh-CN" baseline="0" dirty="0" smtClean="0"/>
              <a:t>g method,</a:t>
            </a:r>
            <a:r>
              <a:rPr lang="en-US" altLang="zh-CN" dirty="0" smtClean="0"/>
              <a:t> the overall predicted rating would be 3.33. </a:t>
            </a:r>
          </a:p>
          <a:p>
            <a:endParaRPr lang="en-US" altLang="zh-CN" baseline="0" dirty="0" smtClean="0"/>
          </a:p>
          <a:p>
            <a:r>
              <a:rPr lang="en-US" altLang="zh-CN" baseline="0" dirty="0" smtClean="0"/>
              <a:t>Using our ensemble method, in model 1,</a:t>
            </a:r>
          </a:p>
          <a:p>
            <a:r>
              <a:rPr lang="en-US" altLang="zh-CN" baseline="0" dirty="0" smtClean="0"/>
              <a:t>the probabilities of rating 1 is 0.05 for </a:t>
            </a:r>
            <a:r>
              <a:rPr lang="en-US" altLang="zh-CN" baseline="0" dirty="0" err="1" smtClean="0"/>
              <a:t>M_sub_u</a:t>
            </a:r>
            <a:r>
              <a:rPr lang="en-US" altLang="zh-CN" baseline="0" dirty="0" smtClean="0"/>
              <a:t> and 0.05 in </a:t>
            </a:r>
            <a:r>
              <a:rPr lang="en-US" altLang="zh-CN" baseline="0" dirty="0" err="1" smtClean="0"/>
              <a:t>M_sub_i</a:t>
            </a:r>
            <a:r>
              <a:rPr lang="en-US" altLang="zh-CN" baseline="0" dirty="0" smtClean="0"/>
              <a:t>, therefore model 1 has a ensemble weight of 1.1.</a:t>
            </a:r>
          </a:p>
          <a:p>
            <a:r>
              <a:rPr lang="en-US" altLang="zh-CN" baseline="0" dirty="0" smtClean="0"/>
              <a:t>similarly, model 2 has a ensemble weight of 1.9, and model 3 has a ensemble weight of 1.7.</a:t>
            </a:r>
          </a:p>
          <a:p>
            <a:r>
              <a:rPr lang="en-US" altLang="zh-CN" baseline="0" dirty="0" smtClean="0"/>
              <a:t>finally, the overall predicted rating computed of our ensemble method is 3.70</a:t>
            </a:r>
          </a:p>
          <a:p>
            <a:endParaRPr lang="en-US" altLang="zh-CN" baseline="0" dirty="0" smtClean="0"/>
          </a:p>
        </p:txBody>
      </p:sp>
      <p:sp>
        <p:nvSpPr>
          <p:cNvPr id="4" name="Slide Number Placeholder 3"/>
          <p:cNvSpPr>
            <a:spLocks noGrp="1"/>
          </p:cNvSpPr>
          <p:nvPr>
            <p:ph type="sldNum" sz="quarter" idx="10"/>
          </p:nvPr>
        </p:nvSpPr>
        <p:spPr/>
        <p:txBody>
          <a:bodyPr/>
          <a:lstStyle/>
          <a:p>
            <a:fld id="{7E042D66-D3BD-4D8B-B1FD-FB4D54E19D81}" type="slidenum">
              <a:rPr lang="en-US" smtClean="0"/>
              <a:t>7</a:t>
            </a:fld>
            <a:endParaRPr lang="en-US"/>
          </a:p>
        </p:txBody>
      </p:sp>
    </p:spTree>
    <p:extLst>
      <p:ext uri="{BB962C8B-B14F-4D97-AF65-F5344CB8AC3E}">
        <p14:creationId xmlns:p14="http://schemas.microsoft.com/office/powerpoint/2010/main" val="377491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 will present the performance analysis of WEMAREC, which includes the</a:t>
            </a:r>
            <a:r>
              <a:rPr lang="en-US" baseline="0" dirty="0" smtClean="0"/>
              <a:t> </a:t>
            </a:r>
            <a:r>
              <a:rPr lang="en-US" dirty="0" smtClean="0"/>
              <a:t>analysis</a:t>
            </a:r>
            <a:r>
              <a:rPr lang="en-US" baseline="0" dirty="0" smtClean="0"/>
              <a:t> </a:t>
            </a:r>
            <a:r>
              <a:rPr lang="en-US" dirty="0" smtClean="0"/>
              <a:t>of its theoretical bound, sensitivity analysis, and comparison with state –of-art methods.</a:t>
            </a:r>
            <a:endParaRPr lang="en-US" baseline="0" dirty="0" smtClean="0"/>
          </a:p>
        </p:txBody>
      </p:sp>
      <p:sp>
        <p:nvSpPr>
          <p:cNvPr id="4" name="Slide Number Placeholder 3"/>
          <p:cNvSpPr>
            <a:spLocks noGrp="1"/>
          </p:cNvSpPr>
          <p:nvPr>
            <p:ph type="sldNum" sz="quarter" idx="10"/>
          </p:nvPr>
        </p:nvSpPr>
        <p:spPr/>
        <p:txBody>
          <a:bodyPr/>
          <a:lstStyle/>
          <a:p>
            <a:fld id="{7E042D66-D3BD-4D8B-B1FD-FB4D54E19D81}" type="slidenum">
              <a:rPr lang="en-US" smtClean="0"/>
              <a:t>8</a:t>
            </a:fld>
            <a:endParaRPr lang="en-US"/>
          </a:p>
        </p:txBody>
      </p:sp>
    </p:spTree>
    <p:extLst>
      <p:ext uri="{BB962C8B-B14F-4D97-AF65-F5344CB8AC3E}">
        <p14:creationId xmlns:p14="http://schemas.microsoft.com/office/powerpoint/2010/main" val="200122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It has been shown previously that If the observed rating matrix has sufficient samples, and the involved noise is bounded, then with large probability the completion error will be bounded by the first formula.</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 this work, we extend the error bound analysis to show that, when the same condition is hold, with high probability, the error of WEMAREC is bounded by the second formula, where m and n are matrix size, which denotes the number of rows and columns in the rating matrix, k and l are co-clustering size, which denotes the number of row and column clusters. Please refer to our paper for more details of this analysis.</a:t>
            </a:r>
          </a:p>
          <a:p>
            <a:endParaRPr lang="en-US" altLang="zh-CN" baseline="0" dirty="0" smtClean="0"/>
          </a:p>
          <a:p>
            <a:endParaRPr lang="en-US" altLang="zh-CN" baseline="0" dirty="0" smtClean="0"/>
          </a:p>
          <a:p>
            <a:r>
              <a:rPr lang="en-US" altLang="zh-CN" baseline="0" dirty="0" smtClean="0"/>
              <a:t>Based on our error bound analysis, we have two key observations.</a:t>
            </a:r>
          </a:p>
          <a:p>
            <a:pPr marL="228600" indent="-228600">
              <a:buAutoNum type="arabicPeriod"/>
            </a:pPr>
            <a:r>
              <a:rPr lang="en-US" altLang="zh-CN" baseline="0" dirty="0" smtClean="0"/>
              <a:t>When matrix size is small, a greater co-clustering size may reduce the recommendation accuracy.</a:t>
            </a:r>
          </a:p>
          <a:p>
            <a:pPr marL="228600" indent="-228600">
              <a:buAutoNum type="arabicPeriod"/>
            </a:pPr>
            <a:r>
              <a:rPr lang="en-US" altLang="zh-CN" baseline="0" dirty="0" smtClean="0"/>
              <a:t>when the rating matrix is big enough, the recommendation accuracy is insensitive to co-clustering size.  </a:t>
            </a:r>
            <a:endParaRPr lang="en-US" dirty="0" smtClean="0"/>
          </a:p>
          <a:p>
            <a:r>
              <a:rPr lang="en-US" dirty="0" smtClean="0"/>
              <a:t>In other words,  when the rating matrix is big enough, it can be </a:t>
            </a:r>
            <a:r>
              <a:rPr lang="en-US" b="1" dirty="0" smtClean="0"/>
              <a:t>divided</a:t>
            </a:r>
            <a:r>
              <a:rPr lang="en-US" dirty="0" smtClean="0"/>
              <a:t> into more submatrices to improve the scalability, while at the same time the recommendation quality is maintained or even improved. These two points will be </a:t>
            </a:r>
            <a:r>
              <a:rPr lang="en-US" b="1" dirty="0" smtClean="0"/>
              <a:t>highlighted</a:t>
            </a:r>
            <a:r>
              <a:rPr lang="en-US" dirty="0" smtClean="0"/>
              <a:t> in the following experimental study.</a:t>
            </a:r>
            <a:endParaRPr lang="en-US" dirty="0"/>
          </a:p>
        </p:txBody>
      </p:sp>
      <p:sp>
        <p:nvSpPr>
          <p:cNvPr id="4" name="Slide Number Placeholder 3"/>
          <p:cNvSpPr>
            <a:spLocks noGrp="1"/>
          </p:cNvSpPr>
          <p:nvPr>
            <p:ph type="sldNum" sz="quarter" idx="10"/>
          </p:nvPr>
        </p:nvSpPr>
        <p:spPr/>
        <p:txBody>
          <a:bodyPr/>
          <a:lstStyle/>
          <a:p>
            <a:fld id="{7E042D66-D3BD-4D8B-B1FD-FB4D54E19D81}" type="slidenum">
              <a:rPr lang="en-US" smtClean="0"/>
              <a:t>9</a:t>
            </a:fld>
            <a:endParaRPr lang="en-US"/>
          </a:p>
        </p:txBody>
      </p:sp>
    </p:spTree>
    <p:extLst>
      <p:ext uri="{BB962C8B-B14F-4D97-AF65-F5344CB8AC3E}">
        <p14:creationId xmlns:p14="http://schemas.microsoft.com/office/powerpoint/2010/main" val="89159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FDBCDF-5A6C-9C45-8B80-4DD04E9D0489}" type="datetime1">
              <a:rPr lang="en-US" smtClean="0"/>
              <a:t>8/11/15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4FBA35-E22D-C946-BBAC-F652AFB58F26}" type="datetime1">
              <a:rPr lang="en-US" smtClean="0"/>
              <a:t>8/11/15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BA0904-A4C4-4F4B-AD1C-A05825194064}" type="datetime1">
              <a:rPr lang="en-US" smtClean="0"/>
              <a:t>8/11/15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F86955-BD59-DE42-9A50-9808F82DAC40}" type="datetime1">
              <a:rPr lang="en-US" smtClean="0"/>
              <a:t>8/11/15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3574-4EBE-7141-8B99-57445167790A}" type="datetime1">
              <a:rPr lang="en-US" smtClean="0"/>
              <a:t>8/11/15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3830BF-F27E-2948-B057-4AD41194F4B4}" type="datetime1">
              <a:rPr lang="en-US" smtClean="0"/>
              <a:t>8/11/15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BEB076-D923-8144-ADD9-56C0C3C29498}" type="datetime1">
              <a:rPr lang="en-US" smtClean="0"/>
              <a:t>8/11/15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E444F4-77AC-674C-9C8C-D1891578D62C}" type="datetime1">
              <a:rPr lang="en-US" smtClean="0"/>
              <a:t>8/11/15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8AE7B-3810-E74B-8092-46375E7A12B5}" type="datetime1">
              <a:rPr lang="en-US" smtClean="0"/>
              <a:t>8/11/15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7B2FB-0AA4-7C41-889A-DCF819EB01C9}" type="datetime1">
              <a:rPr lang="en-US" smtClean="0"/>
              <a:t>8/11/15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1002DE-DDC5-CA4F-BF2B-17ED3ED66872}" type="datetime1">
              <a:rPr lang="en-US" smtClean="0"/>
              <a:t>8/11/15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2D2FE-BCFF-B046-B43E-DD1DF74CC966}" type="datetime1">
              <a:rPr lang="en-US" smtClean="0"/>
              <a:t>8/11/15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jpg"/><Relationship Id="rId5" Type="http://schemas.openxmlformats.org/officeDocument/2006/relationships/image" Target="../media/image2.jpg"/><Relationship Id="rId6"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0.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image" Target="../media/image18.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7.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8.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9.png"/><Relationship Id="rId1" Type="http://schemas.openxmlformats.org/officeDocument/2006/relationships/tags" Target="../tags/tag4.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304" y="968375"/>
            <a:ext cx="8610600" cy="1470025"/>
          </a:xfrm>
        </p:spPr>
        <p:txBody>
          <a:bodyPr>
            <a:noAutofit/>
          </a:bodyPr>
          <a:lstStyle/>
          <a:p>
            <a:r>
              <a:rPr lang="en-US" sz="3600" b="1" dirty="0" smtClean="0">
                <a:latin typeface="+mn-lt"/>
              </a:rPr>
              <a:t>WEMAREC: </a:t>
            </a:r>
            <a:r>
              <a:rPr lang="en-US" altLang="zh-CN" sz="3600" b="1" dirty="0" smtClean="0">
                <a:latin typeface="+mn-lt"/>
              </a:rPr>
              <a:t>Accurate and Scalable Recommendation through Weighted and Ensemble Matrix Approximation </a:t>
            </a:r>
            <a:endParaRPr lang="en-US" sz="3600" b="1" dirty="0">
              <a:latin typeface="+mn-lt"/>
            </a:endParaRPr>
          </a:p>
        </p:txBody>
      </p:sp>
      <mc:AlternateContent xmlns:mc="http://schemas.openxmlformats.org/markup-compatibility/2006" xmlns:a14="http://schemas.microsoft.com/office/drawing/2010/main">
        <mc:Choice Requires="a14">
          <p:sp>
            <p:nvSpPr>
              <p:cNvPr id="4" name="TextBox 3"/>
              <p:cNvSpPr txBox="1"/>
              <p:nvPr/>
            </p:nvSpPr>
            <p:spPr>
              <a:xfrm>
                <a:off x="1119326" y="2943761"/>
                <a:ext cx="7110274" cy="1767150"/>
              </a:xfrm>
              <a:prstGeom prst="rect">
                <a:avLst/>
              </a:prstGeom>
              <a:noFill/>
            </p:spPr>
            <p:txBody>
              <a:bodyPr wrap="square" rtlCol="0">
                <a:spAutoFit/>
              </a:bodyPr>
              <a:lstStyle/>
              <a:p>
                <a:pPr algn="ctr"/>
                <a14:m>
                  <m:oMath xmlns:m="http://schemas.openxmlformats.org/officeDocument/2006/math">
                    <m:sSup>
                      <m:sSupPr>
                        <m:ctrlPr>
                          <a:rPr lang="en-US" sz="2000" b="1" i="1" smtClean="0">
                            <a:solidFill>
                              <a:srgbClr val="0070C0"/>
                            </a:solidFill>
                            <a:latin typeface="Cambria Math" charset="0"/>
                          </a:rPr>
                        </m:ctrlPr>
                      </m:sSupPr>
                      <m:e>
                        <m:r>
                          <m:rPr>
                            <m:nor/>
                          </m:rPr>
                          <a:rPr lang="en-US" sz="2000" b="1" dirty="0">
                            <a:solidFill>
                              <a:srgbClr val="0070C0"/>
                            </a:solidFill>
                          </a:rPr>
                          <m:t>Chao</m:t>
                        </m:r>
                        <m:r>
                          <m:rPr>
                            <m:nor/>
                          </m:rPr>
                          <a:rPr lang="en-US" sz="2000" b="1" dirty="0">
                            <a:solidFill>
                              <a:srgbClr val="0070C0"/>
                            </a:solidFill>
                          </a:rPr>
                          <m:t> </m:t>
                        </m:r>
                        <m:r>
                          <m:rPr>
                            <m:nor/>
                          </m:rPr>
                          <a:rPr lang="en-US" sz="2000" b="1" dirty="0" smtClean="0">
                            <a:solidFill>
                              <a:srgbClr val="0070C0"/>
                            </a:solidFill>
                          </a:rPr>
                          <m:t>Chen</m:t>
                        </m:r>
                      </m:e>
                      <m:sup>
                        <m:r>
                          <a:rPr lang="en-US" sz="2000" b="1" i="1" smtClean="0">
                            <a:solidFill>
                              <a:srgbClr val="0070C0"/>
                            </a:solidFill>
                            <a:latin typeface="Cambria Math"/>
                          </a:rPr>
                          <m:t>⨳</m:t>
                        </m:r>
                      </m:sup>
                    </m:sSup>
                  </m:oMath>
                </a14:m>
                <a:r>
                  <a:rPr lang="en-US" sz="2000" dirty="0" smtClean="0"/>
                  <a:t>, </a:t>
                </a:r>
                <a14:m>
                  <m:oMath xmlns:m="http://schemas.openxmlformats.org/officeDocument/2006/math">
                    <m:sSup>
                      <m:sSupPr>
                        <m:ctrlPr>
                          <a:rPr lang="en-US" sz="2000" i="1" smtClean="0">
                            <a:latin typeface="Cambria Math" charset="0"/>
                          </a:rPr>
                        </m:ctrlPr>
                      </m:sSupPr>
                      <m:e>
                        <m:r>
                          <m:rPr>
                            <m:nor/>
                          </m:rPr>
                          <a:rPr lang="en-US" sz="2000" dirty="0"/>
                          <m:t>Dongsheng</m:t>
                        </m:r>
                        <m:r>
                          <m:rPr>
                            <m:nor/>
                          </m:rPr>
                          <a:rPr lang="en-US" sz="2000" dirty="0"/>
                          <m:t> </m:t>
                        </m:r>
                        <m:r>
                          <m:rPr>
                            <m:nor/>
                          </m:rPr>
                          <a:rPr lang="en-US" sz="2000" dirty="0"/>
                          <m:t>Li</m:t>
                        </m:r>
                      </m:e>
                      <m:sup>
                        <m:r>
                          <a:rPr lang="en-US" sz="2000" i="1">
                            <a:latin typeface="Cambria Math"/>
                          </a:rPr>
                          <m:t>𝔱</m:t>
                        </m:r>
                      </m:sup>
                    </m:sSup>
                  </m:oMath>
                </a14:m>
                <a:r>
                  <a:rPr lang="en-US" sz="2000" dirty="0" smtClean="0"/>
                  <a:t>, </a:t>
                </a:r>
                <a14:m>
                  <m:oMath xmlns:m="http://schemas.openxmlformats.org/officeDocument/2006/math">
                    <m:sSup>
                      <m:sSupPr>
                        <m:ctrlPr>
                          <a:rPr lang="en-US" sz="2000" i="1" smtClean="0">
                            <a:latin typeface="Cambria Math" charset="0"/>
                          </a:rPr>
                        </m:ctrlPr>
                      </m:sSupPr>
                      <m:e>
                        <m:r>
                          <m:rPr>
                            <m:nor/>
                          </m:rPr>
                          <a:rPr lang="en-US" sz="2000"/>
                          <m:t>Yingying</m:t>
                        </m:r>
                        <m:r>
                          <m:rPr>
                            <m:nor/>
                          </m:rPr>
                          <a:rPr lang="en-US" sz="2000" dirty="0"/>
                          <m:t> </m:t>
                        </m:r>
                        <m:r>
                          <m:rPr>
                            <m:nor/>
                          </m:rPr>
                          <a:rPr lang="en-US" sz="2000" dirty="0"/>
                          <m:t>Zhao</m:t>
                        </m:r>
                      </m:e>
                      <m:sup>
                        <m:r>
                          <a:rPr lang="en-US" sz="2000" b="0" i="1" smtClean="0">
                            <a:solidFill>
                              <a:schemeClr val="tx1"/>
                            </a:solidFill>
                            <a:latin typeface="Cambria Math"/>
                          </a:rPr>
                          <m:t>⨳</m:t>
                        </m:r>
                      </m:sup>
                    </m:sSup>
                  </m:oMath>
                </a14:m>
                <a:r>
                  <a:rPr lang="en-US" sz="2000" dirty="0" smtClean="0"/>
                  <a:t>, </a:t>
                </a:r>
                <a14:m>
                  <m:oMath xmlns:m="http://schemas.openxmlformats.org/officeDocument/2006/math">
                    <m:sSup>
                      <m:sSupPr>
                        <m:ctrlPr>
                          <a:rPr lang="en-US" sz="2000" i="1" smtClean="0">
                            <a:latin typeface="Cambria Math" charset="0"/>
                          </a:rPr>
                        </m:ctrlPr>
                      </m:sSupPr>
                      <m:e>
                        <m:r>
                          <m:rPr>
                            <m:nor/>
                          </m:rPr>
                          <a:rPr lang="en-US" sz="2000" dirty="0"/>
                          <m:t>Qin</m:t>
                        </m:r>
                        <m:r>
                          <m:rPr>
                            <m:nor/>
                          </m:rPr>
                          <a:rPr lang="en-US" sz="2000" dirty="0"/>
                          <m:t> </m:t>
                        </m:r>
                        <m:r>
                          <m:rPr>
                            <m:nor/>
                          </m:rPr>
                          <a:rPr lang="en-US" sz="2000" dirty="0"/>
                          <m:t>Lv</m:t>
                        </m:r>
                      </m:e>
                      <m:sup>
                        <m:r>
                          <a:rPr lang="en-US" sz="2000" i="1">
                            <a:latin typeface="Cambria Math"/>
                            <a:ea typeface="Cambria Math"/>
                          </a:rPr>
                          <m:t>∗</m:t>
                        </m:r>
                      </m:sup>
                    </m:sSup>
                  </m:oMath>
                </a14:m>
                <a:r>
                  <a:rPr lang="en-US" sz="2000" dirty="0" smtClean="0"/>
                  <a:t>, </a:t>
                </a:r>
                <a14:m>
                  <m:oMath xmlns:m="http://schemas.openxmlformats.org/officeDocument/2006/math">
                    <m:sSup>
                      <m:sSupPr>
                        <m:ctrlPr>
                          <a:rPr lang="en-US" sz="2000" i="1" dirty="0" smtClean="0">
                            <a:latin typeface="Cambria Math" charset="0"/>
                          </a:rPr>
                        </m:ctrlPr>
                      </m:sSupPr>
                      <m:e>
                        <m:r>
                          <m:rPr>
                            <m:nor/>
                          </m:rPr>
                          <a:rPr lang="en-US" sz="2000" dirty="0"/>
                          <m:t>Li</m:t>
                        </m:r>
                        <m:r>
                          <m:rPr>
                            <m:nor/>
                          </m:rPr>
                          <a:rPr lang="en-US" sz="2000" dirty="0"/>
                          <m:t> </m:t>
                        </m:r>
                        <m:r>
                          <m:rPr>
                            <m:nor/>
                          </m:rPr>
                          <a:rPr lang="en-US" sz="2000" dirty="0"/>
                          <m:t>Shang</m:t>
                        </m:r>
                      </m:e>
                      <m:sup>
                        <m:r>
                          <a:rPr lang="en-US" sz="2000" i="1" dirty="0" smtClean="0">
                            <a:latin typeface="Cambria Math"/>
                            <a:ea typeface="Cambria Math"/>
                          </a:rPr>
                          <m:t>∗⨳</m:t>
                        </m:r>
                      </m:sup>
                    </m:sSup>
                  </m:oMath>
                </a14:m>
                <a:endParaRPr lang="en-US" sz="2000" dirty="0" smtClean="0">
                  <a:ea typeface="Cambria Math"/>
                </a:endParaRPr>
              </a:p>
              <a:p>
                <a:pPr algn="ctr"/>
                <a:endParaRPr lang="en-US" sz="2000" dirty="0" smtClean="0"/>
              </a:p>
              <a:p>
                <a:pPr algn="ctr"/>
                <a14:m>
                  <m:oMath xmlns:m="http://schemas.openxmlformats.org/officeDocument/2006/math">
                    <m:sSup>
                      <m:sSupPr>
                        <m:ctrlPr>
                          <a:rPr lang="en-US" sz="2000" i="1" smtClean="0">
                            <a:latin typeface="Cambria Math" charset="0"/>
                          </a:rPr>
                        </m:ctrlPr>
                      </m:sSupPr>
                      <m:e/>
                      <m:sup>
                        <m:r>
                          <a:rPr lang="en-US" sz="2000" i="1">
                            <a:latin typeface="Cambria Math"/>
                          </a:rPr>
                          <m:t>⨳</m:t>
                        </m:r>
                      </m:sup>
                    </m:sSup>
                  </m:oMath>
                </a14:m>
                <a:r>
                  <a:rPr lang="en-US" sz="2000" dirty="0" smtClean="0"/>
                  <a:t>Tongji </a:t>
                </a:r>
                <a:r>
                  <a:rPr lang="en-US" sz="2000" dirty="0"/>
                  <a:t>University, China</a:t>
                </a:r>
              </a:p>
              <a:p>
                <a:pPr algn="ctr"/>
                <a14:m>
                  <m:oMath xmlns:m="http://schemas.openxmlformats.org/officeDocument/2006/math">
                    <m:sSup>
                      <m:sSupPr>
                        <m:ctrlPr>
                          <a:rPr lang="en-US" sz="2000" i="1">
                            <a:latin typeface="Cambria Math" charset="0"/>
                          </a:rPr>
                        </m:ctrlPr>
                      </m:sSupPr>
                      <m:e/>
                      <m:sup>
                        <m:r>
                          <a:rPr lang="en-US" sz="2000" i="1">
                            <a:latin typeface="Cambria Math"/>
                          </a:rPr>
                          <m:t>𝔱</m:t>
                        </m:r>
                      </m:sup>
                    </m:sSup>
                    <m:r>
                      <a:rPr lang="en-US" sz="2000" i="1">
                        <a:latin typeface="Cambria Math"/>
                      </a:rPr>
                      <m:t> </m:t>
                    </m:r>
                  </m:oMath>
                </a14:m>
                <a:r>
                  <a:rPr lang="en-US" sz="2000" dirty="0"/>
                  <a:t>IBM Research, China</a:t>
                </a:r>
              </a:p>
              <a:p>
                <a:pPr algn="ctr"/>
                <a14:m>
                  <m:oMath xmlns:m="http://schemas.openxmlformats.org/officeDocument/2006/math">
                    <m:sSup>
                      <m:sSupPr>
                        <m:ctrlPr>
                          <a:rPr lang="en-US" sz="2000" i="1">
                            <a:latin typeface="Cambria Math" charset="0"/>
                          </a:rPr>
                        </m:ctrlPr>
                      </m:sSupPr>
                      <m:e/>
                      <m:sup>
                        <m:r>
                          <a:rPr lang="en-US" sz="2000" b="0" i="1" smtClean="0">
                            <a:latin typeface="Cambria Math"/>
                          </a:rPr>
                          <m:t>∗</m:t>
                        </m:r>
                      </m:sup>
                    </m:sSup>
                    <m:r>
                      <a:rPr lang="en-US" sz="2000" i="1">
                        <a:latin typeface="Cambria Math"/>
                      </a:rPr>
                      <m:t> </m:t>
                    </m:r>
                  </m:oMath>
                </a14:m>
                <a:r>
                  <a:rPr lang="en-US" sz="2000" dirty="0"/>
                  <a:t>University of Colorado Boulder, </a:t>
                </a:r>
                <a:r>
                  <a:rPr lang="en-US" sz="2000" dirty="0" smtClean="0"/>
                  <a:t>USA</a:t>
                </a:r>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1119326" y="2943761"/>
                <a:ext cx="7110274" cy="1767150"/>
              </a:xfrm>
              <a:prstGeom prst="rect">
                <a:avLst/>
              </a:prstGeom>
              <a:blipFill rotWithShape="0">
                <a:blip r:embed="rId3"/>
                <a:stretch>
                  <a:fillRect t="-345" b="-27586"/>
                </a:stretch>
              </a:blipFill>
            </p:spPr>
            <p:txBody>
              <a:bodyPr/>
              <a:lstStyle/>
              <a:p>
                <a:r>
                  <a:rPr lang="en-US">
                    <a:noFill/>
                  </a:rPr>
                  <a:t> </a:t>
                </a:r>
              </a:p>
            </p:txBody>
          </p:sp>
        </mc:Fallback>
      </mc:AlternateContent>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96" y="5624512"/>
            <a:ext cx="2190750" cy="5334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0696" y="5562600"/>
            <a:ext cx="3048000" cy="657225"/>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5776" y="5530278"/>
            <a:ext cx="2578100" cy="721868"/>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z="1400" smtClean="0"/>
              <a:pPr/>
              <a:t>1</a:t>
            </a:fld>
            <a:endParaRPr lang="en-US" sz="1400" dirty="0"/>
          </a:p>
        </p:txBody>
      </p:sp>
    </p:spTree>
    <p:extLst>
      <p:ext uri="{BB962C8B-B14F-4D97-AF65-F5344CB8AC3E}">
        <p14:creationId xmlns:p14="http://schemas.microsoft.com/office/powerpoint/2010/main" val="953975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926" y="102834"/>
            <a:ext cx="6402274" cy="523220"/>
          </a:xfrm>
          <a:prstGeom prst="rect">
            <a:avLst/>
          </a:prstGeom>
          <a:noFill/>
        </p:spPr>
        <p:txBody>
          <a:bodyPr wrap="square" rtlCol="0">
            <a:spAutoFit/>
          </a:bodyPr>
          <a:lstStyle/>
          <a:p>
            <a:r>
              <a:rPr lang="en-US" altLang="zh-CN" sz="2800" b="1"/>
              <a:t>Empirical Analysis – </a:t>
            </a:r>
            <a:r>
              <a:rPr lang="en-US" altLang="zh-CN" sz="2800" b="1" smtClean="0"/>
              <a:t> Experimental </a:t>
            </a:r>
            <a:r>
              <a:rPr lang="en-US" altLang="zh-CN" sz="2800" b="1" dirty="0" smtClean="0"/>
              <a:t>Setup</a:t>
            </a:r>
            <a:endParaRPr lang="en-US" sz="2800" b="1" dirty="0"/>
          </a:p>
        </p:txBody>
      </p:sp>
      <p:sp>
        <p:nvSpPr>
          <p:cNvPr id="8" name="TextBox 7"/>
          <p:cNvSpPr txBox="1"/>
          <p:nvPr/>
        </p:nvSpPr>
        <p:spPr>
          <a:xfrm>
            <a:off x="3246521" y="2611773"/>
            <a:ext cx="2438400" cy="307777"/>
          </a:xfrm>
          <a:prstGeom prst="rect">
            <a:avLst/>
          </a:prstGeom>
          <a:noFill/>
        </p:spPr>
        <p:txBody>
          <a:bodyPr wrap="square" rtlCol="0">
            <a:spAutoFit/>
          </a:bodyPr>
          <a:lstStyle/>
          <a:p>
            <a:pPr algn="ctr"/>
            <a:r>
              <a:rPr lang="en-US" altLang="zh-CN" sz="1400" i="1" dirty="0"/>
              <a:t>Benchmark d</a:t>
            </a:r>
            <a:r>
              <a:rPr lang="en-US" altLang="zh-CN" sz="1400" i="1" dirty="0" smtClean="0"/>
              <a:t>atasets </a:t>
            </a:r>
            <a:endParaRPr lang="en-US" sz="1400" i="1" dirty="0"/>
          </a:p>
        </p:txBody>
      </p:sp>
      <p:sp>
        <p:nvSpPr>
          <p:cNvPr id="9" name="TextBox 8"/>
          <p:cNvSpPr txBox="1"/>
          <p:nvPr/>
        </p:nvSpPr>
        <p:spPr>
          <a:xfrm>
            <a:off x="805542" y="3048000"/>
            <a:ext cx="6553200" cy="273921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altLang="zh-CN" sz="2400" b="1" dirty="0" smtClean="0">
                <a:solidFill>
                  <a:srgbClr val="0070C0"/>
                </a:solidFill>
              </a:rPr>
              <a:t>Sensitivity </a:t>
            </a:r>
            <a:r>
              <a:rPr lang="en-US" altLang="zh-CN" sz="2400" b="1" dirty="0">
                <a:solidFill>
                  <a:srgbClr val="0070C0"/>
                </a:solidFill>
              </a:rPr>
              <a:t>a</a:t>
            </a:r>
            <a:r>
              <a:rPr lang="en-US" altLang="zh-CN" sz="2400" b="1" dirty="0" smtClean="0">
                <a:solidFill>
                  <a:srgbClr val="0070C0"/>
                </a:solidFill>
              </a:rPr>
              <a:t>nalysis</a:t>
            </a:r>
          </a:p>
          <a:p>
            <a:pPr marL="914400" lvl="1" indent="-457200">
              <a:buFont typeface="+mj-lt"/>
              <a:buAutoNum type="arabicPeriod"/>
            </a:pPr>
            <a:r>
              <a:rPr lang="en-US" altLang="zh-CN" sz="2000" dirty="0" smtClean="0"/>
              <a:t>Effect of the weighted learning</a:t>
            </a:r>
          </a:p>
          <a:p>
            <a:pPr marL="914400" lvl="1" indent="-457200">
              <a:buFont typeface="+mj-lt"/>
              <a:buAutoNum type="arabicPeriod"/>
            </a:pPr>
            <a:r>
              <a:rPr lang="en-US" altLang="zh-CN" sz="2000" dirty="0" smtClean="0"/>
              <a:t>Effect of the ensemble method</a:t>
            </a:r>
          </a:p>
          <a:p>
            <a:pPr marL="914400" lvl="1" indent="-457200">
              <a:buFont typeface="+mj-lt"/>
              <a:buAutoNum type="arabicPeriod"/>
            </a:pPr>
            <a:r>
              <a:rPr lang="en-US" altLang="zh-CN" sz="2000" dirty="0" smtClean="0"/>
              <a:t>Effect of Bregman co-clustering </a:t>
            </a:r>
          </a:p>
          <a:p>
            <a:pPr marL="342900" indent="-342900">
              <a:lnSpc>
                <a:spcPct val="150000"/>
              </a:lnSpc>
              <a:buFont typeface="Wingdings" panose="05000000000000000000" pitchFamily="2" charset="2"/>
              <a:buChar char="q"/>
            </a:pPr>
            <a:r>
              <a:rPr lang="en-US" altLang="zh-CN" sz="2400" b="1" dirty="0" smtClean="0">
                <a:solidFill>
                  <a:srgbClr val="0070C0"/>
                </a:solidFill>
              </a:rPr>
              <a:t>Comparison to state-of-the-art methods </a:t>
            </a:r>
          </a:p>
          <a:p>
            <a:pPr marL="914400" lvl="1" indent="-457200">
              <a:buFont typeface="+mj-lt"/>
              <a:buAutoNum type="arabicPeriod"/>
            </a:pPr>
            <a:r>
              <a:rPr lang="en-US" altLang="zh-CN" sz="2000" dirty="0" smtClean="0"/>
              <a:t>Recommendation accuracy </a:t>
            </a:r>
          </a:p>
          <a:p>
            <a:pPr marL="914400" lvl="1" indent="-457200">
              <a:buFont typeface="+mj-lt"/>
              <a:buAutoNum type="arabicPeriod"/>
            </a:pPr>
            <a:r>
              <a:rPr lang="en-US" altLang="zh-CN" sz="2000" dirty="0" smtClean="0"/>
              <a:t>Computation efficiency</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52406219"/>
                  </p:ext>
                </p:extLst>
              </p:nvPr>
            </p:nvGraphicFramePr>
            <p:xfrm>
              <a:off x="897655" y="916966"/>
              <a:ext cx="7136132" cy="1598312"/>
            </p:xfrm>
            <a:graphic>
              <a:graphicData uri="http://schemas.openxmlformats.org/drawingml/2006/table">
                <a:tbl>
                  <a:tblPr firstRow="1" firstCol="1" bandRow="1"/>
                  <a:tblGrid>
                    <a:gridCol w="1784033"/>
                    <a:gridCol w="1784033"/>
                    <a:gridCol w="1784033"/>
                    <a:gridCol w="1784033"/>
                  </a:tblGrid>
                  <a:tr h="521743">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 </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altLang="zh-CN" sz="1800" dirty="0" smtClean="0">
                              <a:solidFill>
                                <a:schemeClr val="tx1"/>
                              </a:solidFill>
                              <a:effectLst/>
                              <a:latin typeface="+mn-lt"/>
                              <a:ea typeface="宋体"/>
                            </a:rPr>
                            <a:t>MovieLens  1M</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indent="0" algn="ctr" defTabSz="914400" rtl="0" eaLnBrk="1" fontAlgn="auto" latinLnBrk="0" hangingPunct="1">
                            <a:lnSpc>
                              <a:spcPct val="100000"/>
                            </a:lnSpc>
                            <a:spcBef>
                              <a:spcPts val="750"/>
                            </a:spcBef>
                            <a:spcAft>
                              <a:spcPts val="0"/>
                            </a:spcAft>
                            <a:buClrTx/>
                            <a:buSzTx/>
                            <a:buFontTx/>
                            <a:buNone/>
                            <a:tabLst/>
                            <a:defRPr/>
                          </a:pPr>
                          <a:r>
                            <a:rPr lang="en-US" altLang="zh-CN" sz="1800" dirty="0" smtClean="0">
                              <a:solidFill>
                                <a:schemeClr val="tx1"/>
                              </a:solidFill>
                              <a:effectLst/>
                              <a:latin typeface="+mn-lt"/>
                              <a:ea typeface="+mn-ea"/>
                            </a:rPr>
                            <a:t>MovieLens  10M</a:t>
                          </a:r>
                          <a:endParaRPr lang="en-US" sz="1800" dirty="0" smtClean="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Netflix</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44">
                    <a:tc>
                      <a:txBody>
                        <a:bodyPr/>
                        <a:lstStyle/>
                        <a:p>
                          <a:pPr marL="0" marR="95250" algn="ctr">
                            <a:spcBef>
                              <a:spcPts val="750"/>
                            </a:spcBef>
                            <a:spcAft>
                              <a:spcPts val="0"/>
                            </a:spcAft>
                          </a:pPr>
                          <a:r>
                            <a:rPr lang="en-US" sz="1800" dirty="0" smtClean="0">
                              <a:solidFill>
                                <a:schemeClr val="tx1"/>
                              </a:solidFill>
                              <a:effectLst/>
                              <a:latin typeface="+mn-lt"/>
                              <a:ea typeface="宋体"/>
                              <a:cs typeface="Times New Roman"/>
                            </a:rPr>
                            <a:t>#users</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6,040</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69</a:t>
                          </a:r>
                          <a:r>
                            <a:rPr lang="en-US" altLang="zh-CN" sz="1800" dirty="0" smtClean="0">
                              <a:solidFill>
                                <a:schemeClr val="tx1"/>
                              </a:solidFill>
                              <a:effectLst/>
                              <a:latin typeface="+mn-lt"/>
                              <a:ea typeface="宋体"/>
                            </a:rPr>
                            <a:t>,878</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480</a:t>
                          </a:r>
                          <a:r>
                            <a:rPr lang="en-US" altLang="zh-CN" sz="1800" dirty="0" smtClean="0">
                              <a:solidFill>
                                <a:schemeClr val="tx1"/>
                              </a:solidFill>
                              <a:effectLst/>
                              <a:latin typeface="+mn-lt"/>
                              <a:ea typeface="宋体"/>
                            </a:rPr>
                            <a:t>,189</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44">
                    <a:tc>
                      <a:txBody>
                        <a:bodyPr/>
                        <a:lstStyle/>
                        <a:p>
                          <a:pPr marL="0" marR="95250" algn="ctr">
                            <a:spcBef>
                              <a:spcPts val="750"/>
                            </a:spcBef>
                            <a:spcAft>
                              <a:spcPts val="0"/>
                            </a:spcAft>
                          </a:pPr>
                          <a:r>
                            <a:rPr lang="en-US" sz="1800" dirty="0" smtClean="0">
                              <a:solidFill>
                                <a:schemeClr val="tx1"/>
                              </a:solidFill>
                              <a:effectLst/>
                              <a:latin typeface="+mn-lt"/>
                              <a:ea typeface="宋体"/>
                              <a:cs typeface="Times New Roman"/>
                            </a:rPr>
                            <a:t>#items</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3,706</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10</a:t>
                          </a:r>
                          <a:r>
                            <a:rPr lang="en-US" altLang="zh-CN" sz="1800" dirty="0" smtClean="0">
                              <a:solidFill>
                                <a:schemeClr val="tx1"/>
                              </a:solidFill>
                              <a:effectLst/>
                              <a:latin typeface="+mn-lt"/>
                              <a:ea typeface="宋体"/>
                            </a:rPr>
                            <a:t>,677</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17</a:t>
                          </a:r>
                          <a:r>
                            <a:rPr lang="en-US" altLang="zh-CN" sz="1800" dirty="0" smtClean="0">
                              <a:solidFill>
                                <a:schemeClr val="tx1"/>
                              </a:solidFill>
                              <a:effectLst/>
                              <a:latin typeface="+mn-lt"/>
                              <a:ea typeface="宋体"/>
                            </a:rPr>
                            <a:t>,770</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81">
                    <a:tc>
                      <a:txBody>
                        <a:bodyPr/>
                        <a:lstStyle/>
                        <a:p>
                          <a:pPr marL="0" marR="95250" algn="ctr">
                            <a:spcBef>
                              <a:spcPts val="750"/>
                            </a:spcBef>
                            <a:spcAft>
                              <a:spcPts val="0"/>
                            </a:spcAft>
                          </a:pPr>
                          <a:r>
                            <a:rPr lang="en-US" sz="1800" dirty="0" smtClean="0">
                              <a:solidFill>
                                <a:schemeClr val="tx1"/>
                              </a:solidFill>
                              <a:effectLst/>
                              <a:latin typeface="+mn-lt"/>
                              <a:ea typeface="宋体"/>
                              <a:cs typeface="Times New Roman"/>
                            </a:rPr>
                            <a:t>#ratings</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sSup>
                                  <m:sSupPr>
                                    <m:ctrlPr>
                                      <a:rPr lang="en-US" sz="1800" i="1" smtClean="0">
                                        <a:solidFill>
                                          <a:schemeClr val="tx1"/>
                                        </a:solidFill>
                                        <a:effectLst/>
                                        <a:latin typeface="Cambria Math" charset="0"/>
                                        <a:ea typeface="宋体"/>
                                      </a:rPr>
                                    </m:ctrlPr>
                                  </m:sSupPr>
                                  <m:e>
                                    <m:r>
                                      <a:rPr lang="en-US" sz="1800" b="0" i="1" smtClean="0">
                                        <a:solidFill>
                                          <a:schemeClr val="tx1"/>
                                        </a:solidFill>
                                        <a:effectLst/>
                                        <a:latin typeface="Cambria Math"/>
                                        <a:ea typeface="宋体"/>
                                      </a:rPr>
                                      <m:t>10</m:t>
                                    </m:r>
                                  </m:e>
                                  <m:sup>
                                    <m:r>
                                      <a:rPr lang="en-US" sz="1800" b="0" i="1" smtClean="0">
                                        <a:solidFill>
                                          <a:schemeClr val="tx1"/>
                                        </a:solidFill>
                                        <a:effectLst/>
                                        <a:latin typeface="Cambria Math"/>
                                        <a:ea typeface="宋体"/>
                                      </a:rPr>
                                      <m:t>6</m:t>
                                    </m:r>
                                  </m:sup>
                                </m:sSup>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sSup>
                                  <m:sSupPr>
                                    <m:ctrlPr>
                                      <a:rPr lang="en-US" sz="1800" i="1" smtClean="0">
                                        <a:solidFill>
                                          <a:schemeClr val="tx1"/>
                                        </a:solidFill>
                                        <a:effectLst/>
                                        <a:latin typeface="Cambria Math" charset="0"/>
                                        <a:ea typeface="宋体"/>
                                      </a:rPr>
                                    </m:ctrlPr>
                                  </m:sSupPr>
                                  <m:e>
                                    <m:r>
                                      <a:rPr lang="en-US" sz="1800" b="0" i="1" smtClean="0">
                                        <a:solidFill>
                                          <a:schemeClr val="tx1"/>
                                        </a:solidFill>
                                        <a:effectLst/>
                                        <a:latin typeface="Cambria Math"/>
                                        <a:ea typeface="宋体"/>
                                      </a:rPr>
                                      <m:t>10</m:t>
                                    </m:r>
                                  </m:e>
                                  <m:sup>
                                    <m:r>
                                      <a:rPr lang="en-US" sz="1800" b="0" i="1" smtClean="0">
                                        <a:solidFill>
                                          <a:schemeClr val="tx1"/>
                                        </a:solidFill>
                                        <a:effectLst/>
                                        <a:latin typeface="Cambria Math"/>
                                        <a:ea typeface="宋体"/>
                                      </a:rPr>
                                      <m:t>7</m:t>
                                    </m:r>
                                  </m:sup>
                                </m:sSup>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sSup>
                                  <m:sSupPr>
                                    <m:ctrlPr>
                                      <a:rPr lang="en-US" sz="1800" i="1" smtClean="0">
                                        <a:solidFill>
                                          <a:schemeClr val="tx1"/>
                                        </a:solidFill>
                                        <a:effectLst/>
                                        <a:latin typeface="Cambria Math" charset="0"/>
                                        <a:ea typeface="宋体"/>
                                      </a:rPr>
                                    </m:ctrlPr>
                                  </m:sSupPr>
                                  <m:e>
                                    <m:r>
                                      <a:rPr lang="en-US" sz="1800" b="0" i="1" smtClean="0">
                                        <a:solidFill>
                                          <a:schemeClr val="tx1"/>
                                        </a:solidFill>
                                        <a:effectLst/>
                                        <a:latin typeface="Cambria Math"/>
                                        <a:ea typeface="宋体"/>
                                      </a:rPr>
                                      <m:t>10</m:t>
                                    </m:r>
                                  </m:e>
                                  <m:sup>
                                    <m:r>
                                      <a:rPr lang="en-US" sz="1800" b="0" i="1" smtClean="0">
                                        <a:solidFill>
                                          <a:schemeClr val="tx1"/>
                                        </a:solidFill>
                                        <a:effectLst/>
                                        <a:latin typeface="Cambria Math"/>
                                        <a:ea typeface="宋体"/>
                                      </a:rPr>
                                      <m:t>8</m:t>
                                    </m:r>
                                  </m:sup>
                                </m:sSup>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52406219"/>
                  </p:ext>
                </p:extLst>
              </p:nvPr>
            </p:nvGraphicFramePr>
            <p:xfrm>
              <a:off x="897655" y="916966"/>
              <a:ext cx="7136132" cy="1598312"/>
            </p:xfrm>
            <a:graphic>
              <a:graphicData uri="http://schemas.openxmlformats.org/drawingml/2006/table">
                <a:tbl>
                  <a:tblPr firstRow="1" firstCol="1" bandRow="1"/>
                  <a:tblGrid>
                    <a:gridCol w="1784033"/>
                    <a:gridCol w="1784033"/>
                    <a:gridCol w="1784033"/>
                    <a:gridCol w="1784033"/>
                  </a:tblGrid>
                  <a:tr h="521743">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 </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altLang="zh-CN" sz="1800" dirty="0" smtClean="0">
                              <a:solidFill>
                                <a:schemeClr val="tx1"/>
                              </a:solidFill>
                              <a:effectLst/>
                              <a:latin typeface="+mn-lt"/>
                              <a:ea typeface="宋体"/>
                            </a:rPr>
                            <a:t>MovieLens  1M</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indent="0" algn="ctr" defTabSz="914400" rtl="0" eaLnBrk="1" fontAlgn="auto" latinLnBrk="0" hangingPunct="1">
                            <a:lnSpc>
                              <a:spcPct val="100000"/>
                            </a:lnSpc>
                            <a:spcBef>
                              <a:spcPts val="750"/>
                            </a:spcBef>
                            <a:spcAft>
                              <a:spcPts val="0"/>
                            </a:spcAft>
                            <a:buClrTx/>
                            <a:buSzTx/>
                            <a:buFontTx/>
                            <a:buNone/>
                            <a:tabLst/>
                            <a:defRPr/>
                          </a:pPr>
                          <a:r>
                            <a:rPr lang="en-US" altLang="zh-CN" sz="1800" dirty="0" smtClean="0">
                              <a:solidFill>
                                <a:schemeClr val="tx1"/>
                              </a:solidFill>
                              <a:effectLst/>
                              <a:latin typeface="+mn-lt"/>
                              <a:ea typeface="+mn-ea"/>
                            </a:rPr>
                            <a:t>MovieLens  10M</a:t>
                          </a:r>
                          <a:endParaRPr lang="en-US" sz="1800" dirty="0" smtClean="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Netflix</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44">
                    <a:tc>
                      <a:txBody>
                        <a:bodyPr/>
                        <a:lstStyle/>
                        <a:p>
                          <a:pPr marL="0" marR="95250" algn="ctr">
                            <a:spcBef>
                              <a:spcPts val="750"/>
                            </a:spcBef>
                            <a:spcAft>
                              <a:spcPts val="0"/>
                            </a:spcAft>
                          </a:pPr>
                          <a:r>
                            <a:rPr lang="en-US" sz="1800" dirty="0" smtClean="0">
                              <a:solidFill>
                                <a:schemeClr val="tx1"/>
                              </a:solidFill>
                              <a:effectLst/>
                              <a:latin typeface="+mn-lt"/>
                              <a:ea typeface="宋体"/>
                              <a:cs typeface="Times New Roman"/>
                            </a:rPr>
                            <a:t>#users</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6,040</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69</a:t>
                          </a:r>
                          <a:r>
                            <a:rPr lang="en-US" altLang="zh-CN" sz="1800" dirty="0" smtClean="0">
                              <a:solidFill>
                                <a:schemeClr val="tx1"/>
                              </a:solidFill>
                              <a:effectLst/>
                              <a:latin typeface="+mn-lt"/>
                              <a:ea typeface="宋体"/>
                            </a:rPr>
                            <a:t>,878</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480</a:t>
                          </a:r>
                          <a:r>
                            <a:rPr lang="en-US" altLang="zh-CN" sz="1800" dirty="0" smtClean="0">
                              <a:solidFill>
                                <a:schemeClr val="tx1"/>
                              </a:solidFill>
                              <a:effectLst/>
                              <a:latin typeface="+mn-lt"/>
                              <a:ea typeface="宋体"/>
                            </a:rPr>
                            <a:t>,189</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44">
                    <a:tc>
                      <a:txBody>
                        <a:bodyPr/>
                        <a:lstStyle/>
                        <a:p>
                          <a:pPr marL="0" marR="95250" algn="ctr">
                            <a:spcBef>
                              <a:spcPts val="750"/>
                            </a:spcBef>
                            <a:spcAft>
                              <a:spcPts val="0"/>
                            </a:spcAft>
                          </a:pPr>
                          <a:r>
                            <a:rPr lang="en-US" sz="1800" dirty="0" smtClean="0">
                              <a:solidFill>
                                <a:schemeClr val="tx1"/>
                              </a:solidFill>
                              <a:effectLst/>
                              <a:latin typeface="+mn-lt"/>
                              <a:ea typeface="宋体"/>
                              <a:cs typeface="Times New Roman"/>
                            </a:rPr>
                            <a:t>#items</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3,706</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10</a:t>
                          </a:r>
                          <a:r>
                            <a:rPr lang="en-US" altLang="zh-CN" sz="1800" dirty="0" smtClean="0">
                              <a:solidFill>
                                <a:schemeClr val="tx1"/>
                              </a:solidFill>
                              <a:effectLst/>
                              <a:latin typeface="+mn-lt"/>
                              <a:ea typeface="宋体"/>
                            </a:rPr>
                            <a:t>,677</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smtClean="0">
                              <a:solidFill>
                                <a:schemeClr val="tx1"/>
                              </a:solidFill>
                              <a:effectLst/>
                              <a:latin typeface="+mn-lt"/>
                              <a:ea typeface="宋体"/>
                            </a:rPr>
                            <a:t>17</a:t>
                          </a:r>
                          <a:r>
                            <a:rPr lang="en-US" altLang="zh-CN" sz="1800" dirty="0" smtClean="0">
                              <a:solidFill>
                                <a:schemeClr val="tx1"/>
                              </a:solidFill>
                              <a:effectLst/>
                              <a:latin typeface="+mn-lt"/>
                              <a:ea typeface="宋体"/>
                            </a:rPr>
                            <a:t>,770</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8881">
                    <a:tc>
                      <a:txBody>
                        <a:bodyPr/>
                        <a:lstStyle/>
                        <a:p>
                          <a:pPr marL="0" marR="95250" algn="ctr">
                            <a:spcBef>
                              <a:spcPts val="750"/>
                            </a:spcBef>
                            <a:spcAft>
                              <a:spcPts val="0"/>
                            </a:spcAft>
                          </a:pPr>
                          <a:r>
                            <a:rPr lang="en-US" sz="1800" dirty="0" smtClean="0">
                              <a:solidFill>
                                <a:schemeClr val="tx1"/>
                              </a:solidFill>
                              <a:effectLst/>
                              <a:latin typeface="+mn-lt"/>
                              <a:ea typeface="宋体"/>
                              <a:cs typeface="Times New Roman"/>
                            </a:rPr>
                            <a:t>#ratings</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00341" t="-312500" r="-200341" b="-21875"/>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201027" t="-312500" r="-101027" b="-21875"/>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300000" t="-312500" r="-683" b="-21875"/>
                          </a:stretch>
                        </a:blipFill>
                      </a:tcPr>
                    </a:tc>
                  </a:tr>
                </a:tbl>
              </a:graphicData>
            </a:graphic>
          </p:graphicFrame>
        </mc:Fallback>
      </mc:AlternateContent>
      <p:sp>
        <p:nvSpPr>
          <p:cNvPr id="2" name="Slide Number Placeholder 1"/>
          <p:cNvSpPr>
            <a:spLocks noGrp="1"/>
          </p:cNvSpPr>
          <p:nvPr>
            <p:ph type="sldNum" sz="quarter" idx="12"/>
          </p:nvPr>
        </p:nvSpPr>
        <p:spPr/>
        <p:txBody>
          <a:bodyPr/>
          <a:lstStyle/>
          <a:p>
            <a:fld id="{B6F15528-21DE-4FAA-801E-634DDDAF4B2B}" type="slidenum">
              <a:rPr lang="en-US" sz="1400" smtClean="0"/>
              <a:pPr/>
              <a:t>10</a:t>
            </a:fld>
            <a:endParaRPr lang="en-US" sz="1400"/>
          </a:p>
        </p:txBody>
      </p:sp>
    </p:spTree>
    <p:extLst>
      <p:ext uri="{BB962C8B-B14F-4D97-AF65-F5344CB8AC3E}">
        <p14:creationId xmlns:p14="http://schemas.microsoft.com/office/powerpoint/2010/main" val="310948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828020"/>
            <a:ext cx="4386072" cy="169654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4543504"/>
            <a:ext cx="4386072" cy="169654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667000"/>
            <a:ext cx="4386072" cy="1696544"/>
          </a:xfrm>
          <a:prstGeom prst="rect">
            <a:avLst/>
          </a:prstGeom>
        </p:spPr>
      </p:pic>
      <p:cxnSp>
        <p:nvCxnSpPr>
          <p:cNvPr id="9" name="Straight Connector 8"/>
          <p:cNvCxnSpPr/>
          <p:nvPr/>
        </p:nvCxnSpPr>
        <p:spPr>
          <a:xfrm>
            <a:off x="1932159" y="887333"/>
            <a:ext cx="0" cy="1197155"/>
          </a:xfrm>
          <a:prstGeom prst="line">
            <a:avLst/>
          </a:prstGeom>
          <a:ln>
            <a:solidFill>
              <a:srgbClr val="C00000"/>
            </a:solidFill>
            <a:prstDash val="dashDot"/>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flipH="1">
            <a:off x="1932159" y="2084488"/>
            <a:ext cx="1" cy="1877912"/>
          </a:xfrm>
          <a:prstGeom prst="line">
            <a:avLst/>
          </a:prstGeom>
          <a:ln>
            <a:solidFill>
              <a:srgbClr val="C00000"/>
            </a:solidFill>
            <a:prstDash val="dashDot"/>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3200575" y="4363544"/>
            <a:ext cx="0" cy="1808656"/>
          </a:xfrm>
          <a:prstGeom prst="line">
            <a:avLst/>
          </a:prstGeom>
          <a:ln>
            <a:solidFill>
              <a:srgbClr val="C00000"/>
            </a:solidFill>
            <a:prstDash val="dashDot"/>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150926" y="102834"/>
            <a:ext cx="6402274" cy="523220"/>
          </a:xfrm>
          <a:prstGeom prst="rect">
            <a:avLst/>
          </a:prstGeom>
          <a:noFill/>
        </p:spPr>
        <p:txBody>
          <a:bodyPr wrap="square" rtlCol="0">
            <a:spAutoFit/>
          </a:bodyPr>
          <a:lstStyle/>
          <a:p>
            <a:r>
              <a:rPr lang="en-US" altLang="zh-CN" sz="2800" b="1" dirty="0" smtClean="0"/>
              <a:t>Sensitivity Analysis – Weighted Learning </a:t>
            </a:r>
            <a:endParaRPr lang="en-US" sz="2800" b="1" dirty="0"/>
          </a:p>
        </p:txBody>
      </p:sp>
      <p:sp>
        <p:nvSpPr>
          <p:cNvPr id="29" name="TextBox 28"/>
          <p:cNvSpPr txBox="1"/>
          <p:nvPr/>
        </p:nvSpPr>
        <p:spPr>
          <a:xfrm>
            <a:off x="-228600" y="551021"/>
            <a:ext cx="990600" cy="276999"/>
          </a:xfrm>
          <a:prstGeom prst="rect">
            <a:avLst/>
          </a:prstGeom>
          <a:noFill/>
        </p:spPr>
        <p:txBody>
          <a:bodyPr wrap="square" rtlCol="0">
            <a:spAutoFit/>
          </a:bodyPr>
          <a:lstStyle/>
          <a:p>
            <a:pPr algn="ctr"/>
            <a:r>
              <a:rPr lang="en-US" sz="1200" b="1" dirty="0">
                <a:solidFill>
                  <a:srgbClr val="FF0000"/>
                </a:solidFill>
              </a:rPr>
              <a:t>u</a:t>
            </a:r>
            <a:r>
              <a:rPr lang="en-US" sz="1200" b="1" dirty="0" smtClean="0">
                <a:solidFill>
                  <a:srgbClr val="FF0000"/>
                </a:solidFill>
              </a:rPr>
              <a:t>neven</a:t>
            </a:r>
            <a:endParaRPr lang="en-US" sz="1200" b="1" dirty="0">
              <a:solidFill>
                <a:srgbClr val="FF0000"/>
              </a:solidFill>
            </a:endParaRPr>
          </a:p>
        </p:txBody>
      </p:sp>
      <p:sp>
        <p:nvSpPr>
          <p:cNvPr id="30" name="TextBox 29"/>
          <p:cNvSpPr txBox="1"/>
          <p:nvPr/>
        </p:nvSpPr>
        <p:spPr>
          <a:xfrm>
            <a:off x="-228600" y="4267200"/>
            <a:ext cx="990600" cy="276999"/>
          </a:xfrm>
          <a:prstGeom prst="rect">
            <a:avLst/>
          </a:prstGeom>
          <a:noFill/>
        </p:spPr>
        <p:txBody>
          <a:bodyPr wrap="square" rtlCol="0">
            <a:spAutoFit/>
          </a:bodyPr>
          <a:lstStyle/>
          <a:p>
            <a:pPr algn="ctr"/>
            <a:r>
              <a:rPr lang="en-US" sz="1200" b="1" dirty="0" smtClean="0">
                <a:solidFill>
                  <a:srgbClr val="FF0000"/>
                </a:solidFill>
              </a:rPr>
              <a:t>even</a:t>
            </a:r>
            <a:endParaRPr lang="en-US" sz="1200" b="1" dirty="0">
              <a:solidFill>
                <a:srgbClr val="FF0000"/>
              </a:solidFill>
            </a:endParaRPr>
          </a:p>
        </p:txBody>
      </p:sp>
      <p:cxnSp>
        <p:nvCxnSpPr>
          <p:cNvPr id="32" name="Straight Arrow Connector 31"/>
          <p:cNvCxnSpPr>
            <a:stCxn id="29" idx="2"/>
          </p:cNvCxnSpPr>
          <p:nvPr/>
        </p:nvCxnSpPr>
        <p:spPr>
          <a:xfrm>
            <a:off x="266700" y="828020"/>
            <a:ext cx="0" cy="3466981"/>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41033" y="1734844"/>
            <a:ext cx="4088167" cy="0"/>
          </a:xfrm>
          <a:prstGeom prst="line">
            <a:avLst/>
          </a:prstGeom>
          <a:ln>
            <a:solidFill>
              <a:srgbClr val="00B0F0"/>
            </a:solidFill>
            <a:prstDash val="sysDot"/>
          </a:ln>
        </p:spPr>
        <p:style>
          <a:lnRef idx="2">
            <a:schemeClr val="accent5"/>
          </a:lnRef>
          <a:fillRef idx="0">
            <a:schemeClr val="accent5"/>
          </a:fillRef>
          <a:effectRef idx="1">
            <a:schemeClr val="accent5"/>
          </a:effectRef>
          <a:fontRef idx="minor">
            <a:schemeClr val="tx1"/>
          </a:fontRef>
        </p:style>
      </p:cxnSp>
      <p:cxnSp>
        <p:nvCxnSpPr>
          <p:cNvPr id="24" name="Straight Connector 23"/>
          <p:cNvCxnSpPr/>
          <p:nvPr/>
        </p:nvCxnSpPr>
        <p:spPr>
          <a:xfrm>
            <a:off x="951386" y="3437878"/>
            <a:ext cx="4088167" cy="0"/>
          </a:xfrm>
          <a:prstGeom prst="line">
            <a:avLst/>
          </a:prstGeom>
          <a:ln>
            <a:solidFill>
              <a:srgbClr val="00B0F0"/>
            </a:solidFill>
            <a:prstDash val="sysDot"/>
          </a:ln>
        </p:spPr>
        <p:style>
          <a:lnRef idx="2">
            <a:schemeClr val="accent5"/>
          </a:lnRef>
          <a:fillRef idx="0">
            <a:schemeClr val="accent5"/>
          </a:fillRef>
          <a:effectRef idx="1">
            <a:schemeClr val="accent5"/>
          </a:effectRef>
          <a:fontRef idx="minor">
            <a:schemeClr val="tx1"/>
          </a:fontRef>
        </p:style>
      </p:cxnSp>
      <p:cxnSp>
        <p:nvCxnSpPr>
          <p:cNvPr id="25" name="Straight Connector 24"/>
          <p:cNvCxnSpPr/>
          <p:nvPr/>
        </p:nvCxnSpPr>
        <p:spPr>
          <a:xfrm>
            <a:off x="896644" y="4827234"/>
            <a:ext cx="4088167" cy="0"/>
          </a:xfrm>
          <a:prstGeom prst="line">
            <a:avLst/>
          </a:prstGeom>
          <a:ln>
            <a:solidFill>
              <a:srgbClr val="00B0F0"/>
            </a:solidFill>
            <a:prstDash val="sysDot"/>
          </a:ln>
        </p:spPr>
        <p:style>
          <a:lnRef idx="2">
            <a:schemeClr val="accent5"/>
          </a:lnRef>
          <a:fillRef idx="0">
            <a:schemeClr val="accent5"/>
          </a:fillRef>
          <a:effectRef idx="1">
            <a:schemeClr val="accent5"/>
          </a:effectRef>
          <a:fontRef idx="minor">
            <a:schemeClr val="tx1"/>
          </a:fontRef>
        </p:style>
      </p:cxnSp>
      <p:sp>
        <p:nvSpPr>
          <p:cNvPr id="31" name="Rectangular Callout 30"/>
          <p:cNvSpPr/>
          <p:nvPr/>
        </p:nvSpPr>
        <p:spPr>
          <a:xfrm>
            <a:off x="5649152" y="689520"/>
            <a:ext cx="3266248" cy="536083"/>
          </a:xfrm>
          <a:prstGeom prst="wedgeRectCallout">
            <a:avLst>
              <a:gd name="adj1" fmla="val -77041"/>
              <a:gd name="adj2" fmla="val 139254"/>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accent3">
                  <a:lumMod val="60000"/>
                  <a:lumOff val="40000"/>
                </a:schemeClr>
              </a:solidFill>
            </a:endParaRPr>
          </a:p>
        </p:txBody>
      </p:sp>
      <p:sp>
        <p:nvSpPr>
          <p:cNvPr id="33" name="TextBox 32"/>
          <p:cNvSpPr txBox="1"/>
          <p:nvPr/>
        </p:nvSpPr>
        <p:spPr>
          <a:xfrm>
            <a:off x="5618182" y="687635"/>
            <a:ext cx="3352800" cy="523220"/>
          </a:xfrm>
          <a:prstGeom prst="rect">
            <a:avLst/>
          </a:prstGeom>
          <a:noFill/>
        </p:spPr>
        <p:txBody>
          <a:bodyPr wrap="square" rtlCol="0">
            <a:spAutoFit/>
          </a:bodyPr>
          <a:lstStyle/>
          <a:p>
            <a:r>
              <a:rPr lang="en-US" altLang="zh-CN" sz="1400" b="1" i="1" dirty="0" smtClean="0"/>
              <a:t>weighted learning algorithm can outperform no-weighting methods</a:t>
            </a:r>
            <a:endParaRPr lang="en-US" sz="1400" b="1" i="1" dirty="0" smtClean="0"/>
          </a:p>
        </p:txBody>
      </p:sp>
      <p:sp>
        <p:nvSpPr>
          <p:cNvPr id="34" name="Rectangular Callout 33"/>
          <p:cNvSpPr/>
          <p:nvPr/>
        </p:nvSpPr>
        <p:spPr>
          <a:xfrm>
            <a:off x="4630444" y="5809240"/>
            <a:ext cx="3446756" cy="536083"/>
          </a:xfrm>
          <a:prstGeom prst="wedgeRectCallout">
            <a:avLst>
              <a:gd name="adj1" fmla="val -90182"/>
              <a:gd name="adj2" fmla="val -13683"/>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TextBox 34"/>
          <p:cNvSpPr txBox="1"/>
          <p:nvPr/>
        </p:nvSpPr>
        <p:spPr>
          <a:xfrm>
            <a:off x="4623882" y="5820696"/>
            <a:ext cx="3681918" cy="523220"/>
          </a:xfrm>
          <a:prstGeom prst="rect">
            <a:avLst/>
          </a:prstGeom>
          <a:noFill/>
        </p:spPr>
        <p:txBody>
          <a:bodyPr wrap="square" rtlCol="0">
            <a:spAutoFit/>
          </a:bodyPr>
          <a:lstStyle/>
          <a:p>
            <a:r>
              <a:rPr lang="en-US" altLang="zh-CN" sz="1400" b="1" i="1" dirty="0" smtClean="0"/>
              <a:t>optimal weighting parameter on uneven dataset is smaller than that on even dataset</a:t>
            </a:r>
            <a:endParaRPr lang="en-US" sz="1400" b="1" i="1" dirty="0" smtClean="0"/>
          </a:p>
        </p:txBody>
      </p:sp>
      <p:graphicFrame>
        <p:nvGraphicFramePr>
          <p:cNvPr id="36" name="Table 35"/>
          <p:cNvGraphicFramePr>
            <a:graphicFrameLocks noGrp="1"/>
          </p:cNvGraphicFramePr>
          <p:nvPr>
            <p:extLst>
              <p:ext uri="{D42A27DB-BD31-4B8C-83A1-F6EECF244321}">
                <p14:modId xmlns:p14="http://schemas.microsoft.com/office/powerpoint/2010/main" val="349121784"/>
              </p:ext>
            </p:extLst>
          </p:nvPr>
        </p:nvGraphicFramePr>
        <p:xfrm>
          <a:off x="5245254" y="2362200"/>
          <a:ext cx="3630932" cy="2313455"/>
        </p:xfrm>
        <a:graphic>
          <a:graphicData uri="http://schemas.openxmlformats.org/drawingml/2006/table">
            <a:tbl>
              <a:tblPr firstRow="1" firstCol="1" bandRow="1"/>
              <a:tblGrid>
                <a:gridCol w="774546"/>
                <a:gridCol w="1040920"/>
                <a:gridCol w="907733"/>
                <a:gridCol w="907733"/>
              </a:tblGrid>
              <a:tr h="527917">
                <a:tc>
                  <a:txBody>
                    <a:bodyPr/>
                    <a:lstStyle/>
                    <a:p>
                      <a:pPr marL="0" marR="95250" algn="ctr">
                        <a:spcBef>
                          <a:spcPts val="750"/>
                        </a:spcBef>
                        <a:spcAft>
                          <a:spcPts val="0"/>
                        </a:spcAft>
                      </a:pPr>
                      <a:r>
                        <a:rPr lang="en-US" sz="1400" dirty="0">
                          <a:solidFill>
                            <a:schemeClr val="tx1"/>
                          </a:solidFill>
                          <a:effectLst/>
                          <a:latin typeface="+mn-lt"/>
                          <a:ea typeface="宋体"/>
                          <a:cs typeface="Times New Roman"/>
                        </a:rPr>
                        <a:t> </a:t>
                      </a:r>
                      <a:r>
                        <a:rPr lang="en-US" altLang="zh-CN" sz="1400" dirty="0" smtClean="0">
                          <a:solidFill>
                            <a:schemeClr val="tx1"/>
                          </a:solidFill>
                          <a:effectLst/>
                          <a:latin typeface="+mn-lt"/>
                          <a:ea typeface="宋体"/>
                          <a:cs typeface="Times New Roman"/>
                        </a:rPr>
                        <a:t>Rating </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altLang="zh-CN" sz="1400" dirty="0" smtClean="0">
                          <a:solidFill>
                            <a:schemeClr val="tx1"/>
                          </a:solidFill>
                          <a:effectLst/>
                          <a:latin typeface="+mn-lt"/>
                          <a:ea typeface="宋体"/>
                        </a:rPr>
                        <a:t>D1</a:t>
                      </a:r>
                    </a:p>
                    <a:p>
                      <a:pPr marL="0" marR="95250" algn="ctr">
                        <a:spcBef>
                          <a:spcPts val="750"/>
                        </a:spcBef>
                        <a:spcAft>
                          <a:spcPts val="0"/>
                        </a:spcAft>
                      </a:pPr>
                      <a:r>
                        <a:rPr lang="en-US" altLang="zh-CN" sz="1400" dirty="0" smtClean="0">
                          <a:solidFill>
                            <a:schemeClr val="tx1"/>
                          </a:solidFill>
                          <a:effectLst/>
                          <a:latin typeface="+mn-lt"/>
                          <a:ea typeface="宋体"/>
                        </a:rPr>
                        <a:t>(uneven)</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altLang="zh-CN" sz="1400" dirty="0" smtClean="0">
                          <a:solidFill>
                            <a:schemeClr val="tx1"/>
                          </a:solidFill>
                          <a:effectLst/>
                          <a:latin typeface="+mn-lt"/>
                          <a:ea typeface="宋体"/>
                        </a:rPr>
                        <a:t>D2</a:t>
                      </a:r>
                    </a:p>
                    <a:p>
                      <a:pPr marL="0" marR="95250" algn="ctr">
                        <a:spcBef>
                          <a:spcPts val="750"/>
                        </a:spcBef>
                        <a:spcAft>
                          <a:spcPts val="0"/>
                        </a:spcAft>
                      </a:pPr>
                      <a:r>
                        <a:rPr lang="en-US" altLang="zh-CN" sz="1400" dirty="0" smtClean="0">
                          <a:solidFill>
                            <a:schemeClr val="tx1"/>
                          </a:solidFill>
                          <a:effectLst/>
                          <a:latin typeface="+mn-lt"/>
                          <a:ea typeface="宋体"/>
                        </a:rPr>
                        <a:t>(</a:t>
                      </a:r>
                      <a:r>
                        <a:rPr lang="en-US" altLang="zh-CN" sz="1400" dirty="0" smtClean="0">
                          <a:solidFill>
                            <a:schemeClr val="tx1"/>
                          </a:solidFill>
                          <a:effectLst/>
                          <a:latin typeface="+mn-lt"/>
                          <a:ea typeface="宋体"/>
                          <a:cs typeface="Times New Roman"/>
                        </a:rPr>
                        <a:t>medium)</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D3</a:t>
                      </a:r>
                    </a:p>
                    <a:p>
                      <a:pPr marL="0" marR="95250" algn="ctr">
                        <a:spcBef>
                          <a:spcPts val="750"/>
                        </a:spcBef>
                        <a:spcAft>
                          <a:spcPts val="0"/>
                        </a:spcAft>
                      </a:pPr>
                      <a:r>
                        <a:rPr lang="en-US" sz="1400" dirty="0" smtClean="0">
                          <a:solidFill>
                            <a:schemeClr val="tx1"/>
                          </a:solidFill>
                          <a:effectLst/>
                          <a:latin typeface="+mn-lt"/>
                          <a:ea typeface="宋体"/>
                        </a:rPr>
                        <a:t>(even)</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13">
                <a:tc>
                  <a:txBody>
                    <a:bodyPr/>
                    <a:lstStyle/>
                    <a:p>
                      <a:pPr marL="0" marR="95250" algn="ctr">
                        <a:spcBef>
                          <a:spcPts val="750"/>
                        </a:spcBef>
                        <a:spcAft>
                          <a:spcPts val="0"/>
                        </a:spcAft>
                      </a:pPr>
                      <a:r>
                        <a:rPr lang="en-US" sz="1400" dirty="0" smtClean="0">
                          <a:solidFill>
                            <a:schemeClr val="tx1"/>
                          </a:solidFill>
                          <a:effectLst/>
                          <a:latin typeface="+mn-lt"/>
                          <a:ea typeface="宋体"/>
                          <a:cs typeface="Times New Roman"/>
                        </a:rPr>
                        <a:t>1</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0.98%</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3.44%</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18.33%</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13">
                <a:tc>
                  <a:txBody>
                    <a:bodyPr/>
                    <a:lstStyle/>
                    <a:p>
                      <a:pPr marL="0" marR="95250" algn="ctr">
                        <a:spcBef>
                          <a:spcPts val="750"/>
                        </a:spcBef>
                        <a:spcAft>
                          <a:spcPts val="0"/>
                        </a:spcAft>
                      </a:pPr>
                      <a:r>
                        <a:rPr lang="en-US" sz="1400" dirty="0" smtClean="0">
                          <a:solidFill>
                            <a:schemeClr val="tx1"/>
                          </a:solidFill>
                          <a:effectLst/>
                          <a:latin typeface="+mn-lt"/>
                          <a:ea typeface="宋体"/>
                          <a:cs typeface="Times New Roman"/>
                        </a:rPr>
                        <a:t>2</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3.14%</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9.38%</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26.10%</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483">
                <a:tc>
                  <a:txBody>
                    <a:bodyPr/>
                    <a:lstStyle/>
                    <a:p>
                      <a:pPr marL="0" marR="95250" algn="ctr">
                        <a:spcBef>
                          <a:spcPts val="750"/>
                        </a:spcBef>
                        <a:spcAft>
                          <a:spcPts val="0"/>
                        </a:spcAft>
                      </a:pPr>
                      <a:r>
                        <a:rPr lang="en-US" sz="1400" dirty="0" smtClean="0">
                          <a:solidFill>
                            <a:schemeClr val="tx1"/>
                          </a:solidFill>
                          <a:effectLst/>
                          <a:latin typeface="+mn-lt"/>
                          <a:ea typeface="宋体"/>
                          <a:cs typeface="Times New Roman"/>
                        </a:rPr>
                        <a:t>3</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15.42%</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29.25%</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35.27%</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13">
                <a:tc>
                  <a:txBody>
                    <a:bodyPr/>
                    <a:lstStyle/>
                    <a:p>
                      <a:pPr marL="0" marR="95250" algn="ctr">
                        <a:spcBef>
                          <a:spcPts val="750"/>
                        </a:spcBef>
                        <a:spcAft>
                          <a:spcPts val="0"/>
                        </a:spcAft>
                      </a:pPr>
                      <a:r>
                        <a:rPr lang="en-US" sz="1400" dirty="0" smtClean="0">
                          <a:solidFill>
                            <a:schemeClr val="tx1"/>
                          </a:solidFill>
                          <a:effectLst/>
                          <a:latin typeface="+mn-lt"/>
                          <a:ea typeface="宋体"/>
                          <a:cs typeface="Times New Roman"/>
                        </a:rPr>
                        <a:t>4</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40.98%</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37.86%</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16.88%</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7913">
                <a:tc>
                  <a:txBody>
                    <a:bodyPr/>
                    <a:lstStyle/>
                    <a:p>
                      <a:pPr marL="0" marR="95250" algn="ctr">
                        <a:spcBef>
                          <a:spcPts val="750"/>
                        </a:spcBef>
                        <a:spcAft>
                          <a:spcPts val="0"/>
                        </a:spcAft>
                      </a:pPr>
                      <a:r>
                        <a:rPr lang="en-US" sz="1400" dirty="0" smtClean="0">
                          <a:solidFill>
                            <a:schemeClr val="tx1"/>
                          </a:solidFill>
                          <a:effectLst/>
                          <a:latin typeface="+mn-lt"/>
                          <a:ea typeface="宋体"/>
                          <a:cs typeface="Times New Roman"/>
                        </a:rPr>
                        <a:t>5</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39.49%</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20.06%</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400" dirty="0" smtClean="0">
                          <a:solidFill>
                            <a:schemeClr val="tx1"/>
                          </a:solidFill>
                          <a:effectLst/>
                          <a:latin typeface="+mn-lt"/>
                          <a:ea typeface="宋体"/>
                        </a:rPr>
                        <a:t>3.43%</a:t>
                      </a:r>
                      <a:endParaRPr lang="en-US" sz="14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 name="TextBox 36"/>
          <p:cNvSpPr txBox="1"/>
          <p:nvPr/>
        </p:nvSpPr>
        <p:spPr>
          <a:xfrm>
            <a:off x="5649152" y="4674058"/>
            <a:ext cx="2819400" cy="523220"/>
          </a:xfrm>
          <a:prstGeom prst="rect">
            <a:avLst/>
          </a:prstGeom>
          <a:noFill/>
        </p:spPr>
        <p:txBody>
          <a:bodyPr wrap="square" rtlCol="0">
            <a:spAutoFit/>
          </a:bodyPr>
          <a:lstStyle/>
          <a:p>
            <a:pPr algn="ctr"/>
            <a:r>
              <a:rPr lang="en-US" altLang="zh-CN" sz="1400" i="1" dirty="0" smtClean="0"/>
              <a:t>Rating Distribution of Three </a:t>
            </a:r>
            <a:r>
              <a:rPr lang="en-US" altLang="zh-CN" sz="1400" i="1" dirty="0"/>
              <a:t>S</a:t>
            </a:r>
            <a:r>
              <a:rPr lang="en-US" altLang="zh-CN" sz="1400" i="1" dirty="0" smtClean="0"/>
              <a:t>ynthetic Datasets </a:t>
            </a:r>
            <a:endParaRPr lang="en-US" sz="1400" i="1" dirty="0"/>
          </a:p>
        </p:txBody>
      </p:sp>
      <p:sp>
        <p:nvSpPr>
          <p:cNvPr id="2" name="Slide Number Placeholder 1"/>
          <p:cNvSpPr>
            <a:spLocks noGrp="1"/>
          </p:cNvSpPr>
          <p:nvPr>
            <p:ph type="sldNum" sz="quarter" idx="12"/>
          </p:nvPr>
        </p:nvSpPr>
        <p:spPr/>
        <p:txBody>
          <a:bodyPr/>
          <a:lstStyle/>
          <a:p>
            <a:fld id="{B6F15528-21DE-4FAA-801E-634DDDAF4B2B}" type="slidenum">
              <a:rPr lang="en-US" sz="1400" smtClean="0"/>
              <a:pPr/>
              <a:t>11</a:t>
            </a:fld>
            <a:endParaRPr lang="en-US" sz="1400" dirty="0"/>
          </a:p>
        </p:txBody>
      </p:sp>
    </p:spTree>
    <p:extLst>
      <p:ext uri="{BB962C8B-B14F-4D97-AF65-F5344CB8AC3E}">
        <p14:creationId xmlns:p14="http://schemas.microsoft.com/office/powerpoint/2010/main" val="301363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926" y="102834"/>
            <a:ext cx="6249874" cy="523220"/>
          </a:xfrm>
          <a:prstGeom prst="rect">
            <a:avLst/>
          </a:prstGeom>
          <a:noFill/>
        </p:spPr>
        <p:txBody>
          <a:bodyPr wrap="square" rtlCol="0">
            <a:spAutoFit/>
          </a:bodyPr>
          <a:lstStyle/>
          <a:p>
            <a:r>
              <a:rPr lang="en-US" altLang="zh-CN" sz="2800" b="1" dirty="0"/>
              <a:t>Sensitivity </a:t>
            </a:r>
            <a:r>
              <a:rPr lang="en-US" altLang="zh-CN" sz="2800" b="1" dirty="0" smtClean="0"/>
              <a:t>Analysis – Ensemble Method</a:t>
            </a:r>
            <a:endParaRPr lang="en-US" sz="2800" b="1"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653142"/>
            <a:ext cx="7322384" cy="4837306"/>
          </a:xfrm>
          <a:prstGeom prst="rect">
            <a:avLst/>
          </a:prstGeom>
        </p:spPr>
      </p:pic>
      <p:sp>
        <p:nvSpPr>
          <p:cNvPr id="8" name="Rectangular Callout 7"/>
          <p:cNvSpPr/>
          <p:nvPr/>
        </p:nvSpPr>
        <p:spPr>
          <a:xfrm>
            <a:off x="2151903" y="3071795"/>
            <a:ext cx="3429000" cy="838200"/>
          </a:xfrm>
          <a:prstGeom prst="wedgeRectCallout">
            <a:avLst>
              <a:gd name="adj1" fmla="val -55195"/>
              <a:gd name="adj2" fmla="val 135683"/>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p:cNvSpPr txBox="1"/>
              <p:nvPr/>
            </p:nvSpPr>
            <p:spPr>
              <a:xfrm>
                <a:off x="2126360" y="3118040"/>
                <a:ext cx="3514900" cy="738664"/>
              </a:xfrm>
              <a:prstGeom prst="rect">
                <a:avLst/>
              </a:prstGeom>
              <a:noFill/>
            </p:spPr>
            <p:txBody>
              <a:bodyPr wrap="square" rtlCol="0">
                <a:spAutoFit/>
              </a:bodyPr>
              <a:lstStyle/>
              <a:p>
                <a:r>
                  <a:rPr lang="en-US" sz="1400" b="1" i="1" dirty="0" smtClean="0"/>
                  <a:t>point at </a:t>
                </a:r>
                <a14:m>
                  <m:oMath xmlns:m="http://schemas.openxmlformats.org/officeDocument/2006/math">
                    <m:r>
                      <a:rPr lang="en-US" sz="1400" b="1" i="1" smtClean="0">
                        <a:latin typeface="Cambria Math"/>
                      </a:rPr>
                      <m:t>(</m:t>
                    </m:r>
                    <m:r>
                      <a:rPr lang="en-US" sz="1400" b="1" i="1" smtClean="0">
                        <a:latin typeface="Cambria Math"/>
                      </a:rPr>
                      <m:t>𝟎</m:t>
                    </m:r>
                    <m:r>
                      <a:rPr lang="en-US" sz="1400" b="1" i="1" smtClean="0">
                        <a:latin typeface="Cambria Math"/>
                      </a:rPr>
                      <m:t>,</m:t>
                    </m:r>
                    <m:r>
                      <a:rPr lang="en-US" sz="1400" b="1" i="1" smtClean="0">
                        <a:latin typeface="Cambria Math"/>
                      </a:rPr>
                      <m:t>𝟎</m:t>
                    </m:r>
                    <m:r>
                      <a:rPr lang="en-US" sz="1400" b="1" i="1" smtClean="0">
                        <a:latin typeface="Cambria Math"/>
                      </a:rPr>
                      <m:t>)</m:t>
                    </m:r>
                  </m:oMath>
                </a14:m>
                <a:r>
                  <a:rPr lang="en-US" sz="1400" b="1" i="1" dirty="0" smtClean="0"/>
                  <a:t> denotes the result of </a:t>
                </a:r>
                <a:r>
                  <a:rPr lang="en-US" sz="1400" b="1" i="1" smtClean="0"/>
                  <a:t>simple </a:t>
                </a:r>
                <a:r>
                  <a:rPr lang="en-US" altLang="zh-CN" sz="1400" b="1" i="1" smtClean="0"/>
                  <a:t>averaging, </a:t>
                </a:r>
                <a:r>
                  <a:rPr lang="en-US" altLang="zh-CN" sz="1400" b="1" i="1" dirty="0" smtClean="0"/>
                  <a:t>which is outperformed by  our proposed ensemble method </a:t>
                </a:r>
                <a:endParaRPr lang="en-US" sz="1400" b="1" i="1" dirty="0" smtClean="0"/>
              </a:p>
            </p:txBody>
          </p:sp>
        </mc:Choice>
        <mc:Fallback>
          <p:sp>
            <p:nvSpPr>
              <p:cNvPr id="9" name="TextBox 8"/>
              <p:cNvSpPr txBox="1">
                <a:spLocks noRot="1" noChangeAspect="1" noMove="1" noResize="1" noEditPoints="1" noAdjustHandles="1" noChangeArrowheads="1" noChangeShapeType="1" noTextEdit="1"/>
              </p:cNvSpPr>
              <p:nvPr/>
            </p:nvSpPr>
            <p:spPr>
              <a:xfrm>
                <a:off x="2126360" y="3118040"/>
                <a:ext cx="3514900" cy="738664"/>
              </a:xfrm>
              <a:prstGeom prst="rect">
                <a:avLst/>
              </a:prstGeom>
              <a:blipFill rotWithShape="0">
                <a:blip r:embed="rId4"/>
                <a:stretch>
                  <a:fillRect l="-521" t="-820" b="-7377"/>
                </a:stretch>
              </a:blipFill>
            </p:spPr>
            <p:txBody>
              <a:bodyPr/>
              <a:lstStyle/>
              <a:p>
                <a:r>
                  <a:rPr lang="en-US">
                    <a:noFill/>
                  </a:rPr>
                  <a:t> </a:t>
                </a:r>
              </a:p>
            </p:txBody>
          </p:sp>
        </mc:Fallback>
      </mc:AlternateContent>
      <p:sp>
        <p:nvSpPr>
          <p:cNvPr id="10" name="Rectangular Callout 9"/>
          <p:cNvSpPr/>
          <p:nvPr/>
        </p:nvSpPr>
        <p:spPr>
          <a:xfrm>
            <a:off x="150926" y="5622821"/>
            <a:ext cx="3735274" cy="539199"/>
          </a:xfrm>
          <a:prstGeom prst="wedgeRectCallout">
            <a:avLst>
              <a:gd name="adj1" fmla="val 58866"/>
              <a:gd name="adj2" fmla="val -108996"/>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FFFF00"/>
              </a:solidFill>
            </a:endParaRPr>
          </a:p>
        </p:txBody>
      </p:sp>
      <p:sp>
        <p:nvSpPr>
          <p:cNvPr id="11" name="TextBox 10"/>
          <p:cNvSpPr txBox="1"/>
          <p:nvPr/>
        </p:nvSpPr>
        <p:spPr>
          <a:xfrm>
            <a:off x="198843" y="5624052"/>
            <a:ext cx="3687357" cy="523220"/>
          </a:xfrm>
          <a:prstGeom prst="rect">
            <a:avLst/>
          </a:prstGeom>
          <a:noFill/>
        </p:spPr>
        <p:txBody>
          <a:bodyPr wrap="square" rtlCol="0">
            <a:spAutoFit/>
          </a:bodyPr>
          <a:lstStyle/>
          <a:p>
            <a:r>
              <a:rPr lang="en-US" altLang="zh-CN" sz="1400" b="1" i="1" dirty="0"/>
              <a:t>i</a:t>
            </a:r>
            <a:r>
              <a:rPr lang="en-US" altLang="zh-CN" sz="1400" b="1" i="1" dirty="0" smtClean="0"/>
              <a:t>nformation </a:t>
            </a:r>
            <a:r>
              <a:rPr lang="en-US" altLang="zh-CN" sz="1400" b="1" i="1" dirty="0"/>
              <a:t>about </a:t>
            </a:r>
            <a:r>
              <a:rPr lang="en-US" altLang="zh-CN" sz="1400" b="1" i="1" dirty="0" smtClean="0"/>
              <a:t>user rating preferences </a:t>
            </a:r>
            <a:r>
              <a:rPr lang="en-US" altLang="zh-CN" sz="1400" b="1" i="1" dirty="0"/>
              <a:t>is more valuable than that </a:t>
            </a:r>
            <a:r>
              <a:rPr lang="en-US" altLang="zh-CN" sz="1400" b="1" i="1" dirty="0" smtClean="0"/>
              <a:t>of item quality</a:t>
            </a:r>
            <a:endParaRPr lang="en-US" sz="1400" b="1" i="1" dirty="0"/>
          </a:p>
        </p:txBody>
      </p:sp>
      <p:sp>
        <p:nvSpPr>
          <p:cNvPr id="2" name="Slide Number Placeholder 1"/>
          <p:cNvSpPr>
            <a:spLocks noGrp="1"/>
          </p:cNvSpPr>
          <p:nvPr>
            <p:ph type="sldNum" sz="quarter" idx="12"/>
          </p:nvPr>
        </p:nvSpPr>
        <p:spPr/>
        <p:txBody>
          <a:bodyPr/>
          <a:lstStyle/>
          <a:p>
            <a:fld id="{B6F15528-21DE-4FAA-801E-634DDDAF4B2B}" type="slidenum">
              <a:rPr lang="en-US" sz="1400" smtClean="0"/>
              <a:pPr/>
              <a:t>12</a:t>
            </a:fld>
            <a:endParaRPr lang="en-US" sz="1400" dirty="0"/>
          </a:p>
        </p:txBody>
      </p:sp>
    </p:spTree>
    <p:extLst>
      <p:ext uri="{BB962C8B-B14F-4D97-AF65-F5344CB8AC3E}">
        <p14:creationId xmlns:p14="http://schemas.microsoft.com/office/powerpoint/2010/main" val="55776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6" y="737578"/>
            <a:ext cx="4105934" cy="168943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2" y="2490178"/>
            <a:ext cx="4105934" cy="168943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8" y="4213916"/>
            <a:ext cx="4105934" cy="168943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8012" y="787009"/>
            <a:ext cx="4099788" cy="1686903"/>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57656" y="2530876"/>
            <a:ext cx="4099788" cy="1686903"/>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53000" y="4247216"/>
            <a:ext cx="4099788" cy="1686903"/>
          </a:xfrm>
          <a:prstGeom prst="rect">
            <a:avLst/>
          </a:prstGeom>
        </p:spPr>
      </p:pic>
      <p:cxnSp>
        <p:nvCxnSpPr>
          <p:cNvPr id="12" name="Straight Connector 11"/>
          <p:cNvCxnSpPr/>
          <p:nvPr/>
        </p:nvCxnSpPr>
        <p:spPr>
          <a:xfrm>
            <a:off x="4572000" y="609600"/>
            <a:ext cx="0" cy="6096000"/>
          </a:xfrm>
          <a:prstGeom prst="line">
            <a:avLst/>
          </a:prstGeom>
        </p:spPr>
        <p:style>
          <a:lnRef idx="2">
            <a:schemeClr val="dk1"/>
          </a:lnRef>
          <a:fillRef idx="0">
            <a:schemeClr val="dk1"/>
          </a:fillRef>
          <a:effectRef idx="1">
            <a:schemeClr val="dk1"/>
          </a:effectRef>
          <a:fontRef idx="minor">
            <a:schemeClr val="tx1"/>
          </a:fontRef>
        </p:style>
      </p:cxnSp>
      <p:sp>
        <p:nvSpPr>
          <p:cNvPr id="13" name="Rectangular Callout 12"/>
          <p:cNvSpPr/>
          <p:nvPr/>
        </p:nvSpPr>
        <p:spPr>
          <a:xfrm>
            <a:off x="5038078" y="6185162"/>
            <a:ext cx="3572522" cy="517168"/>
          </a:xfrm>
          <a:prstGeom prst="wedgeRectCallout">
            <a:avLst>
              <a:gd name="adj1" fmla="val -483"/>
              <a:gd name="adj2" fmla="val -94692"/>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TextBox 13"/>
          <p:cNvSpPr txBox="1"/>
          <p:nvPr/>
        </p:nvSpPr>
        <p:spPr>
          <a:xfrm>
            <a:off x="5042634" y="6163580"/>
            <a:ext cx="3600622" cy="523220"/>
          </a:xfrm>
          <a:prstGeom prst="rect">
            <a:avLst/>
          </a:prstGeom>
          <a:noFill/>
        </p:spPr>
        <p:txBody>
          <a:bodyPr wrap="square" rtlCol="0">
            <a:spAutoFit/>
          </a:bodyPr>
          <a:lstStyle/>
          <a:p>
            <a:r>
              <a:rPr lang="en-US" altLang="zh-CN" sz="1400" b="1" i="1" dirty="0" smtClean="0"/>
              <a:t>recommendation accuracy is maintained as co-clustering size increases</a:t>
            </a:r>
            <a:endParaRPr lang="en-US" sz="1400" b="1" i="1" dirty="0" smtClean="0"/>
          </a:p>
        </p:txBody>
      </p:sp>
      <p:sp>
        <p:nvSpPr>
          <p:cNvPr id="15" name="TextBox 14"/>
          <p:cNvSpPr txBox="1"/>
          <p:nvPr/>
        </p:nvSpPr>
        <p:spPr>
          <a:xfrm>
            <a:off x="150926" y="102834"/>
            <a:ext cx="8307274" cy="523220"/>
          </a:xfrm>
          <a:prstGeom prst="rect">
            <a:avLst/>
          </a:prstGeom>
          <a:noFill/>
        </p:spPr>
        <p:txBody>
          <a:bodyPr wrap="square" rtlCol="0">
            <a:spAutoFit/>
          </a:bodyPr>
          <a:lstStyle/>
          <a:p>
            <a:r>
              <a:rPr lang="en-US" altLang="zh-CN" sz="2800" b="1" dirty="0"/>
              <a:t>Sensitivity </a:t>
            </a:r>
            <a:r>
              <a:rPr lang="en-US" altLang="zh-CN" sz="2800" b="1" dirty="0" smtClean="0"/>
              <a:t>Analysis – Bregman Co-clustering</a:t>
            </a:r>
            <a:endParaRPr lang="en-US" sz="2800" b="1" dirty="0"/>
          </a:p>
        </p:txBody>
      </p:sp>
      <p:sp>
        <p:nvSpPr>
          <p:cNvPr id="16" name="Rectangular Callout 15"/>
          <p:cNvSpPr/>
          <p:nvPr/>
        </p:nvSpPr>
        <p:spPr>
          <a:xfrm>
            <a:off x="3787059" y="3396595"/>
            <a:ext cx="1905000" cy="720114"/>
          </a:xfrm>
          <a:prstGeom prst="wedgeRectCallout">
            <a:avLst>
              <a:gd name="adj1" fmla="val -61331"/>
              <a:gd name="adj2" fmla="val -118725"/>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TextBox 16"/>
          <p:cNvSpPr txBox="1"/>
          <p:nvPr/>
        </p:nvSpPr>
        <p:spPr>
          <a:xfrm>
            <a:off x="3851084" y="3392480"/>
            <a:ext cx="1855723" cy="738664"/>
          </a:xfrm>
          <a:prstGeom prst="rect">
            <a:avLst/>
          </a:prstGeom>
          <a:noFill/>
        </p:spPr>
        <p:txBody>
          <a:bodyPr wrap="square" rtlCol="0">
            <a:spAutoFit/>
          </a:bodyPr>
          <a:lstStyle/>
          <a:p>
            <a:r>
              <a:rPr lang="en-US" altLang="zh-CN" sz="1400" b="1" i="1" dirty="0"/>
              <a:t>r</a:t>
            </a:r>
            <a:r>
              <a:rPr lang="en-US" altLang="zh-CN" sz="1400" b="1" i="1" dirty="0" smtClean="0"/>
              <a:t>ecommendation accuracy increases as rank </a:t>
            </a:r>
            <a:r>
              <a:rPr lang="en-US" sz="1400" b="1" i="1" dirty="0" smtClean="0"/>
              <a:t>increases</a:t>
            </a:r>
          </a:p>
        </p:txBody>
      </p:sp>
      <p:sp>
        <p:nvSpPr>
          <p:cNvPr id="18" name="Rectangular Callout 17"/>
          <p:cNvSpPr/>
          <p:nvPr/>
        </p:nvSpPr>
        <p:spPr>
          <a:xfrm>
            <a:off x="574087" y="6166660"/>
            <a:ext cx="3388313" cy="538940"/>
          </a:xfrm>
          <a:prstGeom prst="wedgeRectCallout">
            <a:avLst>
              <a:gd name="adj1" fmla="val -1273"/>
              <a:gd name="adj2" fmla="val -97070"/>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p:cNvSpPr txBox="1"/>
          <p:nvPr/>
        </p:nvSpPr>
        <p:spPr>
          <a:xfrm>
            <a:off x="676923" y="6179110"/>
            <a:ext cx="3174161" cy="523220"/>
          </a:xfrm>
          <a:prstGeom prst="rect">
            <a:avLst/>
          </a:prstGeom>
          <a:noFill/>
        </p:spPr>
        <p:txBody>
          <a:bodyPr wrap="square" rtlCol="0">
            <a:spAutoFit/>
          </a:bodyPr>
          <a:lstStyle/>
          <a:p>
            <a:r>
              <a:rPr lang="en-US" altLang="zh-CN" sz="1400" b="1" i="1" dirty="0" smtClean="0"/>
              <a:t>recommendation accuracy decreases as co-clustering size increases</a:t>
            </a:r>
            <a:endParaRPr lang="en-US" sz="1400" b="1" i="1" dirty="0" smtClean="0"/>
          </a:p>
        </p:txBody>
      </p:sp>
      <p:sp>
        <p:nvSpPr>
          <p:cNvPr id="2" name="TextBox 1"/>
          <p:cNvSpPr txBox="1"/>
          <p:nvPr/>
        </p:nvSpPr>
        <p:spPr>
          <a:xfrm>
            <a:off x="3150834" y="533400"/>
            <a:ext cx="1517342" cy="307777"/>
          </a:xfrm>
          <a:prstGeom prst="rect">
            <a:avLst/>
          </a:prstGeom>
          <a:noFill/>
        </p:spPr>
        <p:txBody>
          <a:bodyPr wrap="square" rtlCol="0">
            <a:spAutoFit/>
          </a:bodyPr>
          <a:lstStyle/>
          <a:p>
            <a:pPr algn="ctr"/>
            <a:r>
              <a:rPr lang="en-US" sz="1400" b="1" dirty="0" smtClean="0">
                <a:solidFill>
                  <a:srgbClr val="FF0000"/>
                </a:solidFill>
              </a:rPr>
              <a:t>MovieLens 10M</a:t>
            </a:r>
            <a:endParaRPr lang="en-US" sz="1400" b="1" dirty="0">
              <a:solidFill>
                <a:srgbClr val="FF0000"/>
              </a:solidFill>
            </a:endParaRPr>
          </a:p>
        </p:txBody>
      </p:sp>
      <p:sp>
        <p:nvSpPr>
          <p:cNvPr id="20" name="TextBox 19"/>
          <p:cNvSpPr txBox="1"/>
          <p:nvPr/>
        </p:nvSpPr>
        <p:spPr>
          <a:xfrm>
            <a:off x="4174717" y="533400"/>
            <a:ext cx="1517342" cy="307777"/>
          </a:xfrm>
          <a:prstGeom prst="rect">
            <a:avLst/>
          </a:prstGeom>
          <a:noFill/>
        </p:spPr>
        <p:txBody>
          <a:bodyPr wrap="square" rtlCol="0">
            <a:spAutoFit/>
          </a:bodyPr>
          <a:lstStyle/>
          <a:p>
            <a:pPr algn="ctr"/>
            <a:r>
              <a:rPr lang="en-US" sz="1400" b="1" dirty="0" smtClean="0">
                <a:solidFill>
                  <a:srgbClr val="FF0000"/>
                </a:solidFill>
              </a:rPr>
              <a:t>Netflix</a:t>
            </a:r>
            <a:endParaRPr lang="en-US" sz="1400" b="1" dirty="0">
              <a:solidFill>
                <a:srgbClr val="FF000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z="1400" smtClean="0"/>
              <a:pPr/>
              <a:t>13</a:t>
            </a:fld>
            <a:endParaRPr lang="en-US" sz="1400" dirty="0"/>
          </a:p>
        </p:txBody>
      </p:sp>
    </p:spTree>
    <p:extLst>
      <p:ext uri="{BB962C8B-B14F-4D97-AF65-F5344CB8AC3E}">
        <p14:creationId xmlns:p14="http://schemas.microsoft.com/office/powerpoint/2010/main" val="856332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50926" y="102834"/>
            <a:ext cx="8535874" cy="954107"/>
          </a:xfrm>
          <a:prstGeom prst="rect">
            <a:avLst/>
          </a:prstGeom>
          <a:noFill/>
        </p:spPr>
        <p:txBody>
          <a:bodyPr wrap="square" rtlCol="0">
            <a:spAutoFit/>
          </a:bodyPr>
          <a:lstStyle/>
          <a:p>
            <a:r>
              <a:rPr lang="en-US" altLang="zh-CN" sz="2800" b="1" dirty="0" smtClean="0"/>
              <a:t>Comparison with State-of-the-art Methods (</a:t>
            </a:r>
            <a:r>
              <a:rPr lang="en-US" altLang="zh-CN" sz="2800" b="1" dirty="0"/>
              <a:t>1) </a:t>
            </a:r>
            <a:endParaRPr lang="en-US" altLang="zh-CN" sz="2800" b="1" dirty="0" smtClean="0"/>
          </a:p>
          <a:p>
            <a:r>
              <a:rPr lang="en-US" altLang="zh-CN" sz="2800" b="1" dirty="0" smtClean="0"/>
              <a:t>– Recommendation Accuracy</a:t>
            </a:r>
            <a:endParaRPr lang="en-US" sz="2800" b="1"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2805732"/>
                  </p:ext>
                </p:extLst>
              </p:nvPr>
            </p:nvGraphicFramePr>
            <p:xfrm>
              <a:off x="990600" y="1625025"/>
              <a:ext cx="7232712" cy="2971800"/>
            </p:xfrm>
            <a:graphic>
              <a:graphicData uri="http://schemas.openxmlformats.org/drawingml/2006/table">
                <a:tbl>
                  <a:tblPr firstRow="1" firstCol="1" bandRow="1"/>
                  <a:tblGrid>
                    <a:gridCol w="1822512"/>
                    <a:gridCol w="2895600"/>
                    <a:gridCol w="2514600"/>
                  </a:tblGrid>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 </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MovieLens 10M</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Netflix</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NMF</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0.8832</m:t>
                                </m:r>
                                <m:r>
                                  <a:rPr lang="en-US" sz="1800" b="0" i="1" smtClean="0">
                                    <a:solidFill>
                                      <a:schemeClr val="tx1"/>
                                    </a:solidFill>
                                    <a:effectLst/>
                                    <a:latin typeface="Cambria Math"/>
                                    <a:ea typeface="Cambria Math"/>
                                    <a:cs typeface="Times New Roman"/>
                                  </a:rPr>
                                  <m:t>±0.0007</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0.9396</m:t>
                                </m:r>
                                <m:r>
                                  <a:rPr lang="en-US" sz="1800" b="0" i="1" smtClean="0">
                                    <a:solidFill>
                                      <a:schemeClr val="tx1"/>
                                    </a:solidFill>
                                    <a:effectLst/>
                                    <a:latin typeface="Cambria Math"/>
                                    <a:ea typeface="Cambria Math"/>
                                    <a:cs typeface="Times New Roman"/>
                                  </a:rPr>
                                  <m:t>±0.0002</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RSVD</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0.8253</m:t>
                                </m:r>
                                <m:r>
                                  <a:rPr lang="en-US" sz="1800" b="0" i="1" smtClean="0">
                                    <a:solidFill>
                                      <a:schemeClr val="tx1"/>
                                    </a:solidFill>
                                    <a:effectLst/>
                                    <a:latin typeface="Cambria Math"/>
                                    <a:ea typeface="Cambria Math"/>
                                    <a:cs typeface="Times New Roman"/>
                                  </a:rPr>
                                  <m:t>±0.0009</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0.8534</m:t>
                                </m:r>
                                <m:r>
                                  <a:rPr lang="en-US" sz="1800" b="0" i="1" smtClean="0">
                                    <a:solidFill>
                                      <a:schemeClr val="tx1"/>
                                    </a:solidFill>
                                    <a:effectLst/>
                                    <a:latin typeface="Cambria Math"/>
                                    <a:ea typeface="Cambria Math"/>
                                    <a:cs typeface="Times New Roman"/>
                                  </a:rPr>
                                  <m:t>±0.0001</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BPMF</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95250" algn="ctr">
                            <a:spcBef>
                              <a:spcPts val="750"/>
                            </a:spcBef>
                            <a:spcAft>
                              <a:spcPts val="0"/>
                            </a:spcAft>
                          </a:pPr>
                          <a14:m>
                            <m:oMath xmlns:m="http://schemas.openxmlformats.org/officeDocument/2006/math">
                              <m:r>
                                <a:rPr lang="en-US" sz="1800" b="0" i="1" smtClean="0">
                                  <a:solidFill>
                                    <a:schemeClr val="tx1"/>
                                  </a:solidFill>
                                  <a:effectLst/>
                                  <a:latin typeface="Cambria Math"/>
                                  <a:ea typeface="宋体"/>
                                  <a:cs typeface="Times New Roman"/>
                                </a:rPr>
                                <m:t>0.8195</m:t>
                              </m:r>
                              <m:r>
                                <a:rPr lang="en-US" sz="1800" b="0" i="1" smtClean="0">
                                  <a:solidFill>
                                    <a:schemeClr val="tx1"/>
                                  </a:solidFill>
                                  <a:effectLst/>
                                  <a:latin typeface="Cambria Math"/>
                                  <a:ea typeface="Cambria Math"/>
                                  <a:cs typeface="Times New Roman"/>
                                </a:rPr>
                                <m:t>±0.0006</m:t>
                              </m:r>
                            </m:oMath>
                          </a14:m>
                          <a:r>
                            <a:rPr lang="en-US" sz="1800" dirty="0">
                              <a:solidFill>
                                <a:schemeClr val="tx1"/>
                              </a:solidFill>
                              <a:effectLst/>
                              <a:latin typeface="+mn-lt"/>
                              <a:ea typeface="宋体"/>
                              <a:cs typeface="Times New Roman"/>
                            </a:rPr>
                            <a:t> </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0.8420</m:t>
                                </m:r>
                                <m:r>
                                  <a:rPr lang="en-US" sz="1800" b="0" i="1" smtClean="0">
                                    <a:solidFill>
                                      <a:schemeClr val="tx1"/>
                                    </a:solidFill>
                                    <a:effectLst/>
                                    <a:latin typeface="Cambria Math"/>
                                    <a:ea typeface="Cambria Math"/>
                                    <a:cs typeface="Times New Roman"/>
                                  </a:rPr>
                                  <m:t>±0.0003</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APG</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0.8098</m:t>
                                </m:r>
                                <m:r>
                                  <a:rPr lang="en-US" sz="1800" b="0" i="1" smtClean="0">
                                    <a:solidFill>
                                      <a:schemeClr val="tx1"/>
                                    </a:solidFill>
                                    <a:effectLst/>
                                    <a:latin typeface="Cambria Math"/>
                                    <a:ea typeface="Cambria Math"/>
                                    <a:cs typeface="Times New Roman"/>
                                  </a:rPr>
                                  <m:t>±0.0005</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0.8476</m:t>
                                </m:r>
                                <m:r>
                                  <a:rPr lang="en-US" sz="1800" b="0" i="1" smtClean="0">
                                    <a:solidFill>
                                      <a:schemeClr val="tx1"/>
                                    </a:solidFill>
                                    <a:effectLst/>
                                    <a:latin typeface="Cambria Math"/>
                                    <a:ea typeface="Cambria Math"/>
                                    <a:cs typeface="Times New Roman"/>
                                  </a:rPr>
                                  <m:t>±0.0028</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DFC</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0.8064</m:t>
                                </m:r>
                                <m:r>
                                  <a:rPr lang="en-US" sz="1800" b="0" i="1" smtClean="0">
                                    <a:solidFill>
                                      <a:schemeClr val="tx1"/>
                                    </a:solidFill>
                                    <a:effectLst/>
                                    <a:latin typeface="Cambria Math"/>
                                    <a:ea typeface="Cambria Math"/>
                                    <a:cs typeface="Times New Roman"/>
                                  </a:rPr>
                                  <m:t>±0.0006</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0.8451</m:t>
                                </m:r>
                                <m:r>
                                  <a:rPr lang="en-US" sz="1800" b="0" i="1" smtClean="0">
                                    <a:solidFill>
                                      <a:schemeClr val="tx1"/>
                                    </a:solidFill>
                                    <a:effectLst/>
                                    <a:latin typeface="Cambria Math"/>
                                    <a:ea typeface="Cambria Math"/>
                                    <a:cs typeface="Times New Roman"/>
                                  </a:rPr>
                                  <m:t>±0.0005</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LLORMA</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0.7851</m:t>
                                </m:r>
                                <m:r>
                                  <a:rPr lang="en-US" sz="1800" b="0" i="1" smtClean="0">
                                    <a:solidFill>
                                      <a:schemeClr val="tx1"/>
                                    </a:solidFill>
                                    <a:effectLst/>
                                    <a:latin typeface="Cambria Math"/>
                                    <a:ea typeface="Cambria Math"/>
                                    <a:cs typeface="Times New Roman"/>
                                  </a:rPr>
                                  <m:t>±0.0007</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0" i="1" smtClean="0">
                                    <a:solidFill>
                                      <a:schemeClr val="tx1"/>
                                    </a:solidFill>
                                    <a:effectLst/>
                                    <a:latin typeface="Cambria Math"/>
                                    <a:ea typeface="宋体"/>
                                    <a:cs typeface="Times New Roman"/>
                                  </a:rPr>
                                  <m:t>0.8275</m:t>
                                </m:r>
                                <m:r>
                                  <a:rPr lang="en-US" sz="1800" b="0" i="1" smtClean="0">
                                    <a:solidFill>
                                      <a:schemeClr val="tx1"/>
                                    </a:solidFill>
                                    <a:effectLst/>
                                    <a:latin typeface="Cambria Math"/>
                                    <a:ea typeface="Cambria Math"/>
                                    <a:cs typeface="Times New Roman"/>
                                  </a:rPr>
                                  <m:t>±0.0004</m:t>
                                </m:r>
                              </m:oMath>
                            </m:oMathPara>
                          </a14:m>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475">
                    <a:tc>
                      <a:txBody>
                        <a:bodyPr/>
                        <a:lstStyle/>
                        <a:p>
                          <a:pPr marL="0" marR="95250" algn="ctr">
                            <a:spcBef>
                              <a:spcPts val="750"/>
                            </a:spcBef>
                            <a:spcAft>
                              <a:spcPts val="0"/>
                            </a:spcAft>
                          </a:pPr>
                          <a:r>
                            <a:rPr lang="en-US" sz="1800" b="1" dirty="0">
                              <a:solidFill>
                                <a:srgbClr val="FF0000"/>
                              </a:solidFill>
                              <a:effectLst/>
                              <a:latin typeface="+mn-lt"/>
                              <a:ea typeface="宋体"/>
                              <a:cs typeface="Times New Roman"/>
                            </a:rPr>
                            <a:t>WEMAREC</a:t>
                          </a:r>
                          <a:endParaRPr lang="en-US" sz="18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1" i="1" smtClean="0">
                                    <a:solidFill>
                                      <a:srgbClr val="FF0000"/>
                                    </a:solidFill>
                                    <a:effectLst/>
                                    <a:latin typeface="Cambria Math"/>
                                    <a:ea typeface="宋体"/>
                                    <a:cs typeface="Times New Roman"/>
                                  </a:rPr>
                                  <m:t>𝟎</m:t>
                                </m:r>
                                <m:r>
                                  <a:rPr lang="en-US" sz="1800" b="1" i="1" smtClean="0">
                                    <a:solidFill>
                                      <a:srgbClr val="FF0000"/>
                                    </a:solidFill>
                                    <a:effectLst/>
                                    <a:latin typeface="Cambria Math"/>
                                    <a:ea typeface="宋体"/>
                                    <a:cs typeface="Times New Roman"/>
                                  </a:rPr>
                                  <m:t>.</m:t>
                                </m:r>
                                <m:r>
                                  <a:rPr lang="en-US" sz="1800" b="1" i="1" smtClean="0">
                                    <a:solidFill>
                                      <a:srgbClr val="FF0000"/>
                                    </a:solidFill>
                                    <a:effectLst/>
                                    <a:latin typeface="Cambria Math"/>
                                    <a:ea typeface="宋体"/>
                                    <a:cs typeface="Times New Roman"/>
                                  </a:rPr>
                                  <m:t>𝟕𝟕𝟔𝟗</m:t>
                                </m:r>
                                <m:r>
                                  <a:rPr lang="en-US" sz="1800" b="1" i="1" smtClean="0">
                                    <a:solidFill>
                                      <a:srgbClr val="FF0000"/>
                                    </a:solidFill>
                                    <a:effectLst/>
                                    <a:latin typeface="Cambria Math"/>
                                    <a:ea typeface="Cambria Math"/>
                                    <a:cs typeface="Times New Roman"/>
                                  </a:rPr>
                                  <m:t>±</m:t>
                                </m:r>
                                <m:r>
                                  <a:rPr lang="en-US" sz="1800" b="1" i="1" smtClean="0">
                                    <a:solidFill>
                                      <a:srgbClr val="FF0000"/>
                                    </a:solidFill>
                                    <a:effectLst/>
                                    <a:latin typeface="Cambria Math"/>
                                    <a:ea typeface="Cambria Math"/>
                                    <a:cs typeface="Times New Roman"/>
                                  </a:rPr>
                                  <m:t>𝟎</m:t>
                                </m:r>
                                <m:r>
                                  <a:rPr lang="en-US" sz="1800" b="1" i="1" smtClean="0">
                                    <a:solidFill>
                                      <a:srgbClr val="FF0000"/>
                                    </a:solidFill>
                                    <a:effectLst/>
                                    <a:latin typeface="Cambria Math"/>
                                    <a:ea typeface="Cambria Math"/>
                                    <a:cs typeface="Times New Roman"/>
                                  </a:rPr>
                                  <m:t>.</m:t>
                                </m:r>
                                <m:r>
                                  <a:rPr lang="en-US" sz="1800" b="1" i="1" smtClean="0">
                                    <a:solidFill>
                                      <a:srgbClr val="FF0000"/>
                                    </a:solidFill>
                                    <a:effectLst/>
                                    <a:latin typeface="Cambria Math"/>
                                    <a:ea typeface="Cambria Math"/>
                                    <a:cs typeface="Times New Roman"/>
                                  </a:rPr>
                                  <m:t>𝟎𝟎𝟎𝟒</m:t>
                                </m:r>
                              </m:oMath>
                            </m:oMathPara>
                          </a14:m>
                          <a:endParaRPr lang="en-US" sz="18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14:m>
                            <m:oMathPara xmlns:m="http://schemas.openxmlformats.org/officeDocument/2006/math">
                              <m:oMathParaPr>
                                <m:jc m:val="centerGroup"/>
                              </m:oMathParaPr>
                              <m:oMath xmlns:m="http://schemas.openxmlformats.org/officeDocument/2006/math">
                                <m:r>
                                  <a:rPr lang="en-US" sz="1800" b="1" i="1" smtClean="0">
                                    <a:solidFill>
                                      <a:srgbClr val="FF0000"/>
                                    </a:solidFill>
                                    <a:effectLst/>
                                    <a:latin typeface="Cambria Math"/>
                                    <a:ea typeface="宋体"/>
                                    <a:cs typeface="Times New Roman"/>
                                  </a:rPr>
                                  <m:t>𝟎</m:t>
                                </m:r>
                                <m:r>
                                  <a:rPr lang="en-US" sz="1800" b="1" i="1" smtClean="0">
                                    <a:solidFill>
                                      <a:srgbClr val="FF0000"/>
                                    </a:solidFill>
                                    <a:effectLst/>
                                    <a:latin typeface="Cambria Math"/>
                                    <a:ea typeface="宋体"/>
                                    <a:cs typeface="Times New Roman"/>
                                  </a:rPr>
                                  <m:t>.</m:t>
                                </m:r>
                                <m:r>
                                  <a:rPr lang="en-US" sz="1800" b="1" i="1" smtClean="0">
                                    <a:solidFill>
                                      <a:srgbClr val="FF0000"/>
                                    </a:solidFill>
                                    <a:effectLst/>
                                    <a:latin typeface="Cambria Math"/>
                                    <a:ea typeface="宋体"/>
                                    <a:cs typeface="Times New Roman"/>
                                  </a:rPr>
                                  <m:t>𝟖𝟏𝟒𝟐</m:t>
                                </m:r>
                                <m:r>
                                  <a:rPr lang="en-US" sz="1800" b="1" i="1" smtClean="0">
                                    <a:solidFill>
                                      <a:srgbClr val="FF0000"/>
                                    </a:solidFill>
                                    <a:effectLst/>
                                    <a:latin typeface="Cambria Math"/>
                                    <a:ea typeface="Cambria Math"/>
                                    <a:cs typeface="Times New Roman"/>
                                  </a:rPr>
                                  <m:t>±</m:t>
                                </m:r>
                                <m:r>
                                  <a:rPr lang="en-US" sz="1800" b="1" i="1" smtClean="0">
                                    <a:solidFill>
                                      <a:srgbClr val="FF0000"/>
                                    </a:solidFill>
                                    <a:effectLst/>
                                    <a:latin typeface="Cambria Math"/>
                                    <a:ea typeface="Cambria Math"/>
                                    <a:cs typeface="Times New Roman"/>
                                  </a:rPr>
                                  <m:t>𝟎</m:t>
                                </m:r>
                                <m:r>
                                  <a:rPr lang="en-US" sz="1800" b="1" i="1" smtClean="0">
                                    <a:solidFill>
                                      <a:srgbClr val="FF0000"/>
                                    </a:solidFill>
                                    <a:effectLst/>
                                    <a:latin typeface="Cambria Math"/>
                                    <a:ea typeface="Cambria Math"/>
                                    <a:cs typeface="Times New Roman"/>
                                  </a:rPr>
                                  <m:t>.</m:t>
                                </m:r>
                                <m:r>
                                  <a:rPr lang="en-US" sz="1800" b="1" i="1" smtClean="0">
                                    <a:solidFill>
                                      <a:srgbClr val="FF0000"/>
                                    </a:solidFill>
                                    <a:effectLst/>
                                    <a:latin typeface="Cambria Math"/>
                                    <a:ea typeface="Cambria Math"/>
                                    <a:cs typeface="Times New Roman"/>
                                  </a:rPr>
                                  <m:t>𝟎𝟎𝟎𝟏</m:t>
                                </m:r>
                              </m:oMath>
                            </m:oMathPara>
                          </a14:m>
                          <a:endParaRPr lang="en-US" sz="18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2805732"/>
                  </p:ext>
                </p:extLst>
              </p:nvPr>
            </p:nvGraphicFramePr>
            <p:xfrm>
              <a:off x="990600" y="1625025"/>
              <a:ext cx="7232712" cy="2971800"/>
            </p:xfrm>
            <a:graphic>
              <a:graphicData uri="http://schemas.openxmlformats.org/drawingml/2006/table">
                <a:tbl>
                  <a:tblPr firstRow="1" firstCol="1" bandRow="1"/>
                  <a:tblGrid>
                    <a:gridCol w="1822512"/>
                    <a:gridCol w="2895600"/>
                    <a:gridCol w="2514600"/>
                  </a:tblGrid>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 </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MovieLens 10M</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Netflix</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NMF</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63158" t="-106557" r="-87579" b="-626230"/>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87651" t="-106557" r="-726" b="-626230"/>
                          </a:stretch>
                        </a:blipFill>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RSVD</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63158" t="-206557" r="-87579" b="-526230"/>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87651" t="-206557" r="-726" b="-526230"/>
                          </a:stretch>
                        </a:blipFill>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BPMF</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63158" t="-301613" r="-87579" b="-417742"/>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87651" t="-301613" r="-726" b="-417742"/>
                          </a:stretch>
                        </a:blipFill>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APG</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63158" t="-408197" r="-87579" b="-324590"/>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87651" t="-408197" r="-726" b="-324590"/>
                          </a:stretch>
                        </a:blipFill>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DFC</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63158" t="-508197" r="-87579" b="-224590"/>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87651" t="-508197" r="-726" b="-224590"/>
                          </a:stretch>
                        </a:blipFill>
                      </a:tcPr>
                    </a:tc>
                  </a:tr>
                  <a:tr h="371475">
                    <a:tc>
                      <a:txBody>
                        <a:bodyPr/>
                        <a:lstStyle/>
                        <a:p>
                          <a:pPr marL="0" marR="95250" algn="ctr">
                            <a:spcBef>
                              <a:spcPts val="750"/>
                            </a:spcBef>
                            <a:spcAft>
                              <a:spcPts val="0"/>
                            </a:spcAft>
                          </a:pPr>
                          <a:r>
                            <a:rPr lang="en-US" sz="1800" dirty="0">
                              <a:solidFill>
                                <a:schemeClr val="tx1"/>
                              </a:solidFill>
                              <a:effectLst/>
                              <a:latin typeface="+mn-lt"/>
                              <a:ea typeface="宋体"/>
                              <a:cs typeface="Times New Roman"/>
                            </a:rPr>
                            <a:t>LLORMA</a:t>
                          </a:r>
                          <a:endParaRPr lang="en-US" sz="1800" dirty="0">
                            <a:solidFill>
                              <a:schemeClr val="tx1"/>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63158" t="-608197" r="-87579" b="-124590"/>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87651" t="-608197" r="-726" b="-124590"/>
                          </a:stretch>
                        </a:blipFill>
                      </a:tcPr>
                    </a:tc>
                  </a:tr>
                  <a:tr h="371475">
                    <a:tc>
                      <a:txBody>
                        <a:bodyPr/>
                        <a:lstStyle/>
                        <a:p>
                          <a:pPr marL="0" marR="95250" algn="ctr">
                            <a:spcBef>
                              <a:spcPts val="750"/>
                            </a:spcBef>
                            <a:spcAft>
                              <a:spcPts val="0"/>
                            </a:spcAft>
                          </a:pPr>
                          <a:r>
                            <a:rPr lang="en-US" sz="1800" b="1" dirty="0">
                              <a:solidFill>
                                <a:srgbClr val="FF0000"/>
                              </a:solidFill>
                              <a:effectLst/>
                              <a:latin typeface="+mn-lt"/>
                              <a:ea typeface="宋体"/>
                              <a:cs typeface="Times New Roman"/>
                            </a:rPr>
                            <a:t>WEMAREC</a:t>
                          </a:r>
                          <a:endParaRPr lang="en-US" sz="18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63158" t="-708197" r="-87579" b="-24590"/>
                          </a:stretch>
                        </a:blip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87651" t="-708197" r="-726" b="-24590"/>
                          </a:stretch>
                        </a:blipFill>
                      </a:tcPr>
                    </a:tc>
                  </a:tr>
                </a:tbl>
              </a:graphicData>
            </a:graphic>
          </p:graphicFrame>
        </mc:Fallback>
      </mc:AlternateContent>
      <p:sp>
        <p:nvSpPr>
          <p:cNvPr id="2" name="Slide Number Placeholder 1"/>
          <p:cNvSpPr>
            <a:spLocks noGrp="1"/>
          </p:cNvSpPr>
          <p:nvPr>
            <p:ph type="sldNum" sz="quarter" idx="12"/>
          </p:nvPr>
        </p:nvSpPr>
        <p:spPr/>
        <p:txBody>
          <a:bodyPr/>
          <a:lstStyle/>
          <a:p>
            <a:fld id="{B6F15528-21DE-4FAA-801E-634DDDAF4B2B}" type="slidenum">
              <a:rPr lang="en-US" sz="1400" smtClean="0"/>
              <a:pPr/>
              <a:t>14</a:t>
            </a:fld>
            <a:endParaRPr lang="en-US" sz="1400"/>
          </a:p>
        </p:txBody>
      </p:sp>
    </p:spTree>
    <p:extLst>
      <p:ext uri="{BB962C8B-B14F-4D97-AF65-F5344CB8AC3E}">
        <p14:creationId xmlns:p14="http://schemas.microsoft.com/office/powerpoint/2010/main" val="156990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50926" y="102834"/>
            <a:ext cx="7697674" cy="954107"/>
          </a:xfrm>
          <a:prstGeom prst="rect">
            <a:avLst/>
          </a:prstGeom>
          <a:noFill/>
        </p:spPr>
        <p:txBody>
          <a:bodyPr wrap="square" rtlCol="0">
            <a:spAutoFit/>
          </a:bodyPr>
          <a:lstStyle/>
          <a:p>
            <a:r>
              <a:rPr lang="en-US" altLang="zh-CN" sz="2800" b="1" dirty="0"/>
              <a:t>Comparison with State-of-the-art Methods </a:t>
            </a:r>
            <a:r>
              <a:rPr lang="en-US" altLang="zh-CN" sz="2800" b="1" dirty="0" smtClean="0"/>
              <a:t>(2) </a:t>
            </a:r>
            <a:endParaRPr lang="en-US" altLang="zh-CN" sz="2800" b="1" dirty="0"/>
          </a:p>
          <a:p>
            <a:r>
              <a:rPr lang="en-US" altLang="zh-CN" sz="2800" b="1" dirty="0"/>
              <a:t>– Computation </a:t>
            </a:r>
            <a:r>
              <a:rPr lang="en-US" altLang="zh-CN" sz="2800" b="1" dirty="0" smtClean="0"/>
              <a:t>Efficiency </a:t>
            </a:r>
            <a:endParaRPr lang="en-US" sz="2800" b="1" dirty="0"/>
          </a:p>
        </p:txBody>
      </p:sp>
      <p:sp>
        <p:nvSpPr>
          <p:cNvPr id="5" name="TextBox 4"/>
          <p:cNvSpPr txBox="1"/>
          <p:nvPr/>
        </p:nvSpPr>
        <p:spPr>
          <a:xfrm>
            <a:off x="2438400" y="5852171"/>
            <a:ext cx="4267200" cy="338554"/>
          </a:xfrm>
          <a:prstGeom prst="rect">
            <a:avLst/>
          </a:prstGeom>
          <a:noFill/>
        </p:spPr>
        <p:txBody>
          <a:bodyPr wrap="square" rtlCol="0">
            <a:spAutoFit/>
          </a:bodyPr>
          <a:lstStyle/>
          <a:p>
            <a:pPr algn="ctr"/>
            <a:r>
              <a:rPr lang="en-US" altLang="zh-CN" sz="1600" i="1" dirty="0" smtClean="0"/>
              <a:t>Execution time on the MovieLens 1M dataset</a:t>
            </a:r>
            <a:endParaRPr lang="en-US" sz="16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57360"/>
            <a:ext cx="6629400" cy="4591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z="1400" smtClean="0"/>
              <a:pPr/>
              <a:t>15</a:t>
            </a:fld>
            <a:endParaRPr lang="en-US" sz="1400"/>
          </a:p>
        </p:txBody>
      </p:sp>
    </p:spTree>
    <p:extLst>
      <p:ext uri="{BB962C8B-B14F-4D97-AF65-F5344CB8AC3E}">
        <p14:creationId xmlns:p14="http://schemas.microsoft.com/office/powerpoint/2010/main" val="856332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6477000" cy="523220"/>
          </a:xfrm>
          <a:prstGeom prst="rect">
            <a:avLst/>
          </a:prstGeom>
          <a:noFill/>
        </p:spPr>
        <p:txBody>
          <a:bodyPr wrap="square" rtlCol="0">
            <a:spAutoFit/>
          </a:bodyPr>
          <a:lstStyle/>
          <a:p>
            <a:r>
              <a:rPr lang="en-US" altLang="zh-CN" sz="2800" b="1" dirty="0" smtClean="0"/>
              <a:t>Conclusion</a:t>
            </a:r>
          </a:p>
        </p:txBody>
      </p:sp>
      <p:sp>
        <p:nvSpPr>
          <p:cNvPr id="3" name="TextBox 2"/>
          <p:cNvSpPr txBox="1"/>
          <p:nvPr/>
        </p:nvSpPr>
        <p:spPr>
          <a:xfrm>
            <a:off x="808704" y="1084248"/>
            <a:ext cx="7116096" cy="341632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altLang="zh-CN" sz="2400" dirty="0" smtClean="0">
                <a:solidFill>
                  <a:srgbClr val="FF0000"/>
                </a:solidFill>
              </a:rPr>
              <a:t>WEMAREC </a:t>
            </a:r>
            <a:r>
              <a:rPr lang="en-US" altLang="zh-CN" sz="2400" b="1" dirty="0" smtClean="0">
                <a:solidFill>
                  <a:srgbClr val="FF0000"/>
                </a:solidFill>
              </a:rPr>
              <a:t>–</a:t>
            </a:r>
            <a:r>
              <a:rPr lang="en-US" altLang="zh-CN" sz="2400" dirty="0">
                <a:solidFill>
                  <a:srgbClr val="FF0000"/>
                </a:solidFill>
              </a:rPr>
              <a:t> </a:t>
            </a:r>
            <a:r>
              <a:rPr lang="en-US" altLang="zh-CN" sz="2400" dirty="0" smtClean="0">
                <a:solidFill>
                  <a:srgbClr val="FF0000"/>
                </a:solidFill>
              </a:rPr>
              <a:t>Accurate and scalable recommendation</a:t>
            </a:r>
          </a:p>
          <a:p>
            <a:pPr marL="800100" lvl="1" indent="-342900">
              <a:buFont typeface="Arial" panose="020B0604020202020204" pitchFamily="34" charset="0"/>
              <a:buChar char="•"/>
            </a:pPr>
            <a:r>
              <a:rPr lang="en-US" altLang="zh-CN" sz="2400" dirty="0"/>
              <a:t>W</a:t>
            </a:r>
            <a:r>
              <a:rPr lang="en-US" altLang="zh-CN" sz="2400" dirty="0" smtClean="0"/>
              <a:t>eighted learning on submatrices </a:t>
            </a:r>
          </a:p>
          <a:p>
            <a:pPr marL="800100" lvl="1" indent="-342900">
              <a:buFont typeface="Arial" panose="020B0604020202020204" pitchFamily="34" charset="0"/>
              <a:buChar char="•"/>
            </a:pPr>
            <a:r>
              <a:rPr lang="en-US" altLang="zh-CN" sz="2400" dirty="0"/>
              <a:t>E</a:t>
            </a:r>
            <a:r>
              <a:rPr lang="en-US" altLang="zh-CN" sz="2400" dirty="0" smtClean="0"/>
              <a:t>nsemble of local models</a:t>
            </a:r>
          </a:p>
          <a:p>
            <a:pPr marL="342900" indent="-342900">
              <a:buFont typeface="Wingdings" panose="05000000000000000000" pitchFamily="2" charset="2"/>
              <a:buChar char="q"/>
            </a:pPr>
            <a:r>
              <a:rPr lang="en-US" altLang="zh-CN" sz="2400" dirty="0" smtClean="0">
                <a:solidFill>
                  <a:srgbClr val="FF0000"/>
                </a:solidFill>
              </a:rPr>
              <a:t>Theoretical </a:t>
            </a:r>
            <a:r>
              <a:rPr lang="en-US" altLang="zh-CN" sz="2400" dirty="0">
                <a:solidFill>
                  <a:srgbClr val="FF0000"/>
                </a:solidFill>
              </a:rPr>
              <a:t>a</a:t>
            </a:r>
            <a:r>
              <a:rPr lang="en-US" altLang="zh-CN" sz="2400" dirty="0" smtClean="0">
                <a:solidFill>
                  <a:srgbClr val="FF0000"/>
                </a:solidFill>
              </a:rPr>
              <a:t>nalysis </a:t>
            </a:r>
            <a:r>
              <a:rPr lang="en-US" altLang="zh-CN" sz="2400" dirty="0" smtClean="0"/>
              <a:t>in terms of sampling density, </a:t>
            </a:r>
            <a:r>
              <a:rPr lang="en-US" altLang="zh-CN" sz="2400" dirty="0"/>
              <a:t>matrix </a:t>
            </a:r>
            <a:r>
              <a:rPr lang="en-US" altLang="zh-CN" sz="2400" dirty="0" smtClean="0"/>
              <a:t>size and co-clustering size</a:t>
            </a:r>
          </a:p>
          <a:p>
            <a:pPr marL="342900" indent="-342900">
              <a:lnSpc>
                <a:spcPct val="150000"/>
              </a:lnSpc>
              <a:buFont typeface="Wingdings" panose="05000000000000000000" pitchFamily="2" charset="2"/>
              <a:buChar char="q"/>
            </a:pPr>
            <a:r>
              <a:rPr lang="en-US" altLang="zh-CN" sz="2400" dirty="0" smtClean="0">
                <a:solidFill>
                  <a:srgbClr val="FF0000"/>
                </a:solidFill>
              </a:rPr>
              <a:t>Empirical analysis </a:t>
            </a:r>
            <a:r>
              <a:rPr lang="en-US" altLang="zh-CN" sz="2400" dirty="0" smtClean="0"/>
              <a:t>on three benchmark datasets</a:t>
            </a:r>
          </a:p>
          <a:p>
            <a:pPr marL="800100" lvl="1" indent="-342900">
              <a:buFont typeface="Arial" panose="020B0604020202020204" pitchFamily="34" charset="0"/>
              <a:buChar char="•"/>
            </a:pPr>
            <a:r>
              <a:rPr lang="en-US" altLang="zh-CN" sz="2400" dirty="0"/>
              <a:t>S</a:t>
            </a:r>
            <a:r>
              <a:rPr lang="en-US" altLang="zh-CN" sz="2400" dirty="0" smtClean="0"/>
              <a:t>ensitivity analysis</a:t>
            </a:r>
          </a:p>
          <a:p>
            <a:pPr marL="800100" lvl="1" indent="-342900">
              <a:buFont typeface="Arial" panose="020B0604020202020204" pitchFamily="34" charset="0"/>
              <a:buChar char="•"/>
            </a:pPr>
            <a:r>
              <a:rPr lang="en-US" altLang="zh-CN" sz="2400" dirty="0" smtClean="0"/>
              <a:t>Improvement in both accuracy and efficiency</a:t>
            </a:r>
          </a:p>
        </p:txBody>
      </p:sp>
      <p:sp>
        <p:nvSpPr>
          <p:cNvPr id="4" name="Slide Number Placeholder 3"/>
          <p:cNvSpPr>
            <a:spLocks noGrp="1"/>
          </p:cNvSpPr>
          <p:nvPr>
            <p:ph type="sldNum" sz="quarter" idx="12"/>
          </p:nvPr>
        </p:nvSpPr>
        <p:spPr/>
        <p:txBody>
          <a:bodyPr/>
          <a:lstStyle/>
          <a:p>
            <a:fld id="{B6F15528-21DE-4FAA-801E-634DDDAF4B2B}" type="slidenum">
              <a:rPr lang="en-US" sz="1400" smtClean="0"/>
              <a:pPr/>
              <a:t>16</a:t>
            </a:fld>
            <a:endParaRPr lang="en-US" sz="1400"/>
          </a:p>
        </p:txBody>
      </p:sp>
    </p:spTree>
    <p:extLst>
      <p:ext uri="{BB962C8B-B14F-4D97-AF65-F5344CB8AC3E}">
        <p14:creationId xmlns:p14="http://schemas.microsoft.com/office/powerpoint/2010/main" val="301363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z="1400" smtClean="0"/>
              <a:pPr/>
              <a:t>17</a:t>
            </a:fld>
            <a:endParaRPr lang="en-US" sz="140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67" y="1447800"/>
            <a:ext cx="8333342"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50926" y="102834"/>
            <a:ext cx="8078674" cy="523220"/>
          </a:xfrm>
          <a:prstGeom prst="rect">
            <a:avLst/>
          </a:prstGeom>
          <a:noFill/>
        </p:spPr>
        <p:txBody>
          <a:bodyPr wrap="square" rtlCol="0">
            <a:spAutoFit/>
          </a:bodyPr>
          <a:lstStyle/>
          <a:p>
            <a:r>
              <a:rPr lang="en-US" sz="2800" b="1" dirty="0" smtClean="0"/>
              <a:t>Trade-off between Accuracy </a:t>
            </a:r>
            <a:r>
              <a:rPr lang="en-US" sz="2800" b="1" smtClean="0"/>
              <a:t>and Scalability</a:t>
            </a:r>
            <a:endParaRPr lang="en-US" sz="2800" b="1" dirty="0"/>
          </a:p>
        </p:txBody>
      </p:sp>
    </p:spTree>
    <p:extLst>
      <p:ext uri="{BB962C8B-B14F-4D97-AF65-F5344CB8AC3E}">
        <p14:creationId xmlns:p14="http://schemas.microsoft.com/office/powerpoint/2010/main" val="1326247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z="1400" smtClean="0"/>
              <a:pPr/>
              <a:t>18</a:t>
            </a:fld>
            <a:endParaRPr lang="en-US" sz="140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0" y="954573"/>
            <a:ext cx="4533900" cy="564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0926" y="102834"/>
            <a:ext cx="4648200" cy="523220"/>
          </a:xfrm>
          <a:prstGeom prst="rect">
            <a:avLst/>
          </a:prstGeom>
          <a:noFill/>
        </p:spPr>
        <p:txBody>
          <a:bodyPr wrap="square" rtlCol="0">
            <a:spAutoFit/>
          </a:bodyPr>
          <a:lstStyle/>
          <a:p>
            <a:r>
              <a:rPr lang="en-US" sz="2800" b="1" dirty="0" smtClean="0"/>
              <a:t>Detailed Implementation</a:t>
            </a:r>
            <a:endParaRPr lang="en-US" sz="2800" b="1"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5325" y="894524"/>
            <a:ext cx="402907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2028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22766" y="3485133"/>
            <a:ext cx="672662"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5874217" y="3485133"/>
            <a:ext cx="2369211" cy="636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4599839" y="4121790"/>
            <a:ext cx="533400" cy="707886"/>
          </a:xfrm>
          <a:prstGeom prst="rect">
            <a:avLst/>
          </a:prstGeom>
          <a:noFill/>
        </p:spPr>
        <p:txBody>
          <a:bodyPr wrap="square" rtlCol="0">
            <a:spAutoFit/>
          </a:bodyPr>
          <a:lstStyle/>
          <a:p>
            <a:r>
              <a:rPr lang="en-US" sz="4000" dirty="0" smtClean="0"/>
              <a:t>U</a:t>
            </a:r>
            <a:endParaRPr lang="en-US" sz="4000" dirty="0"/>
          </a:p>
        </p:txBody>
      </p:sp>
      <p:sp>
        <p:nvSpPr>
          <p:cNvPr id="14" name="TextBox 13"/>
          <p:cNvSpPr txBox="1"/>
          <p:nvPr/>
        </p:nvSpPr>
        <p:spPr>
          <a:xfrm>
            <a:off x="6795628" y="3442980"/>
            <a:ext cx="533400" cy="707886"/>
          </a:xfrm>
          <a:prstGeom prst="rect">
            <a:avLst/>
          </a:prstGeom>
          <a:noFill/>
        </p:spPr>
        <p:txBody>
          <a:bodyPr wrap="square" rtlCol="0">
            <a:spAutoFit/>
          </a:bodyPr>
          <a:lstStyle/>
          <a:p>
            <a:r>
              <a:rPr lang="en-US" sz="4000" dirty="0"/>
              <a:t>V</a:t>
            </a:r>
          </a:p>
        </p:txBody>
      </p:sp>
      <mc:AlternateContent xmlns:mc="http://schemas.openxmlformats.org/markup-compatibility/2006" xmlns:a14="http://schemas.microsoft.com/office/drawing/2010/main">
        <mc:Choice Requires="a14">
          <p:sp>
            <p:nvSpPr>
              <p:cNvPr id="15" name="TextBox 14"/>
              <p:cNvSpPr txBox="1"/>
              <p:nvPr/>
            </p:nvSpPr>
            <p:spPr>
              <a:xfrm>
                <a:off x="5271628" y="3519180"/>
                <a:ext cx="53340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charset="0"/>
                          <a:ea typeface="Cambria Math" charset="0"/>
                          <a:cs typeface="Cambria Math" charset="0"/>
                        </a:rPr>
                        <m:t>×</m:t>
                      </m:r>
                    </m:oMath>
                  </m:oMathPara>
                </a14:m>
                <a:endParaRPr lang="en-US" sz="4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271628" y="3519180"/>
                <a:ext cx="533400" cy="707886"/>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746891" y="4121790"/>
                <a:ext cx="53340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charset="0"/>
                          <a:ea typeface="Cambria Math" charset="0"/>
                          <a:cs typeface="Cambria Math" charset="0"/>
                        </a:rPr>
                        <m:t>=</m:t>
                      </m:r>
                    </m:oMath>
                  </m:oMathPara>
                </a14:m>
                <a:endParaRPr lang="en-US" sz="4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3746891" y="4121790"/>
                <a:ext cx="533400" cy="707886"/>
              </a:xfrm>
              <a:prstGeom prst="rect">
                <a:avLst/>
              </a:prstGeom>
              <a:blipFill rotWithShape="1">
                <a:blip r:embed="rId5"/>
                <a:stretch>
                  <a:fillRect/>
                </a:stretch>
              </a:blipFill>
            </p:spPr>
            <p:txBody>
              <a:bodyPr/>
              <a:lstStyle/>
              <a:p>
                <a:r>
                  <a:rPr lang="en-US">
                    <a:noFill/>
                  </a:rPr>
                  <a:t> </a:t>
                </a:r>
              </a:p>
            </p:txBody>
          </p:sp>
        </mc:Fallback>
      </mc:AlternateContent>
      <p:sp>
        <p:nvSpPr>
          <p:cNvPr id="4" name="TextBox 3"/>
          <p:cNvSpPr txBox="1"/>
          <p:nvPr/>
        </p:nvSpPr>
        <p:spPr>
          <a:xfrm>
            <a:off x="150926" y="102834"/>
            <a:ext cx="8275497" cy="523220"/>
          </a:xfrm>
          <a:prstGeom prst="rect">
            <a:avLst/>
          </a:prstGeom>
          <a:noFill/>
        </p:spPr>
        <p:txBody>
          <a:bodyPr wrap="square" rtlCol="0">
            <a:spAutoFit/>
          </a:bodyPr>
          <a:lstStyle/>
          <a:p>
            <a:r>
              <a:rPr lang="en-US" altLang="zh-CN" sz="2800" b="1" dirty="0" smtClean="0"/>
              <a:t>Introduction</a:t>
            </a:r>
            <a:endParaRPr lang="en-US" altLang="zh-CN" sz="2800" b="1" dirty="0"/>
          </a:p>
        </p:txBody>
      </p:sp>
      <p:graphicFrame>
        <p:nvGraphicFramePr>
          <p:cNvPr id="19" name="Table 18"/>
          <p:cNvGraphicFramePr>
            <a:graphicFrameLocks noGrp="1"/>
          </p:cNvGraphicFramePr>
          <p:nvPr>
            <p:extLst>
              <p:ext uri="{D42A27DB-BD31-4B8C-83A1-F6EECF244321}">
                <p14:modId xmlns:p14="http://schemas.microsoft.com/office/powerpoint/2010/main" val="3348404469"/>
              </p:ext>
            </p:extLst>
          </p:nvPr>
        </p:nvGraphicFramePr>
        <p:xfrm>
          <a:off x="1169963" y="3485133"/>
          <a:ext cx="2362203" cy="1981200"/>
        </p:xfrm>
        <a:graphic>
          <a:graphicData uri="http://schemas.openxmlformats.org/drawingml/2006/table">
            <a:tbl>
              <a:tblPr firstRow="1" firstCol="1" bandRow="1"/>
              <a:tblGrid>
                <a:gridCol w="262467"/>
                <a:gridCol w="262467"/>
                <a:gridCol w="262467"/>
                <a:gridCol w="262467"/>
                <a:gridCol w="262467"/>
                <a:gridCol w="262467"/>
                <a:gridCol w="262467"/>
                <a:gridCol w="262467"/>
                <a:gridCol w="262467"/>
              </a:tblGrid>
              <a:tr h="247650">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5</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2</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5</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5</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5</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3</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4</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5</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1</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4</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3</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3</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2</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3</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4</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2</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2</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3</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2</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1</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2</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smtClean="0">
                          <a:solidFill>
                            <a:srgbClr val="1F497D"/>
                          </a:solidFill>
                          <a:effectLst/>
                          <a:latin typeface="Calibri"/>
                          <a:ea typeface="宋体"/>
                          <a:cs typeface="Times New Roman"/>
                        </a:rPr>
                        <a:t> 5</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3</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smtClean="0">
                          <a:solidFill>
                            <a:srgbClr val="1F497D"/>
                          </a:solidFill>
                          <a:effectLst/>
                          <a:latin typeface="Calibri"/>
                          <a:ea typeface="宋体"/>
                          <a:cs typeface="Times New Roman"/>
                        </a:rPr>
                        <a:t> 4</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r>
                        <a:rPr lang="en-US" sz="1200" b="1" dirty="0" smtClean="0">
                          <a:solidFill>
                            <a:srgbClr val="1F497D"/>
                          </a:solidFill>
                          <a:effectLst/>
                          <a:latin typeface="Calibri"/>
                          <a:ea typeface="宋体"/>
                          <a:cs typeface="Times New Roman"/>
                        </a:rPr>
                        <a:t>1</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200" b="1" dirty="0">
                          <a:solidFill>
                            <a:srgbClr val="1F497D"/>
                          </a:solidFill>
                          <a:effectLst/>
                          <a:latin typeface="Calibri"/>
                          <a:ea typeface="宋体"/>
                          <a:cs typeface="Times New Roman"/>
                        </a:rPr>
                        <a:t> </a:t>
                      </a:r>
                      <a:endParaRPr lang="en-US" sz="1200" b="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TextBox 19"/>
          <p:cNvSpPr txBox="1"/>
          <p:nvPr/>
        </p:nvSpPr>
        <p:spPr>
          <a:xfrm>
            <a:off x="471028" y="4324082"/>
            <a:ext cx="680293" cy="307777"/>
          </a:xfrm>
          <a:prstGeom prst="rect">
            <a:avLst/>
          </a:prstGeom>
          <a:noFill/>
        </p:spPr>
        <p:txBody>
          <a:bodyPr wrap="square" rtlCol="0">
            <a:spAutoFit/>
          </a:bodyPr>
          <a:lstStyle/>
          <a:p>
            <a:pPr algn="ctr"/>
            <a:r>
              <a:rPr lang="en-US" altLang="zh-CN" sz="1400" b="1" dirty="0" smtClean="0"/>
              <a:t>Users</a:t>
            </a:r>
            <a:endParaRPr lang="en-US" sz="1400" b="1" dirty="0"/>
          </a:p>
        </p:txBody>
      </p:sp>
      <p:sp>
        <p:nvSpPr>
          <p:cNvPr id="21" name="TextBox 20"/>
          <p:cNvSpPr txBox="1"/>
          <p:nvPr/>
        </p:nvSpPr>
        <p:spPr>
          <a:xfrm>
            <a:off x="1884036" y="5497403"/>
            <a:ext cx="680293" cy="307777"/>
          </a:xfrm>
          <a:prstGeom prst="rect">
            <a:avLst/>
          </a:prstGeom>
          <a:noFill/>
        </p:spPr>
        <p:txBody>
          <a:bodyPr wrap="square" rtlCol="0">
            <a:spAutoFit/>
          </a:bodyPr>
          <a:lstStyle/>
          <a:p>
            <a:pPr algn="ctr"/>
            <a:r>
              <a:rPr lang="en-US" altLang="zh-CN" sz="1400" b="1" dirty="0" smtClean="0"/>
              <a:t>Items</a:t>
            </a:r>
            <a:endParaRPr lang="en-US" sz="1400" b="1" dirty="0"/>
          </a:p>
        </p:txBody>
      </p:sp>
      <p:sp>
        <p:nvSpPr>
          <p:cNvPr id="23" name="TextBox 22"/>
          <p:cNvSpPr txBox="1"/>
          <p:nvPr/>
        </p:nvSpPr>
        <p:spPr>
          <a:xfrm>
            <a:off x="798732" y="631374"/>
            <a:ext cx="7422925" cy="2185214"/>
          </a:xfrm>
          <a:prstGeom prst="rect">
            <a:avLst/>
          </a:prstGeom>
          <a:noFill/>
        </p:spPr>
        <p:txBody>
          <a:bodyPr wrap="square" rtlCol="0">
            <a:spAutoFit/>
          </a:bodyPr>
          <a:lstStyle/>
          <a:p>
            <a:pPr marL="285750" lvl="1" indent="-285750">
              <a:lnSpc>
                <a:spcPct val="150000"/>
              </a:lnSpc>
              <a:buFont typeface="Wingdings" panose="05000000000000000000" pitchFamily="2" charset="2"/>
              <a:buChar char="q"/>
            </a:pPr>
            <a:r>
              <a:rPr lang="en-US" altLang="zh-CN" sz="2400" b="1" dirty="0">
                <a:solidFill>
                  <a:srgbClr val="0070C0"/>
                </a:solidFill>
              </a:rPr>
              <a:t>Matrix </a:t>
            </a:r>
            <a:r>
              <a:rPr lang="en-US" altLang="zh-CN" sz="2400" b="1" dirty="0" smtClean="0">
                <a:solidFill>
                  <a:srgbClr val="0070C0"/>
                </a:solidFill>
              </a:rPr>
              <a:t>approximation based collaborative filtering</a:t>
            </a:r>
            <a:endParaRPr lang="en-US" altLang="zh-CN" sz="2000" b="1" dirty="0" smtClean="0">
              <a:solidFill>
                <a:srgbClr val="0070C0"/>
              </a:solidFill>
            </a:endParaRPr>
          </a:p>
          <a:p>
            <a:pPr marL="804672" lvl="1" indent="-285750">
              <a:buFont typeface="Arial" panose="020B0604020202020204" pitchFamily="34" charset="0"/>
              <a:buChar char="•"/>
            </a:pPr>
            <a:r>
              <a:rPr lang="en-US" altLang="zh-CN" sz="2000" dirty="0" smtClean="0"/>
              <a:t>Better recommendation accuracy </a:t>
            </a:r>
          </a:p>
          <a:p>
            <a:pPr marL="804672" lvl="1" indent="-285750">
              <a:buFont typeface="Arial" panose="020B0604020202020204" pitchFamily="34" charset="0"/>
              <a:buChar char="•"/>
            </a:pPr>
            <a:r>
              <a:rPr lang="en-US" altLang="zh-CN" sz="2000" dirty="0" smtClean="0"/>
              <a:t>High computation complexity: </a:t>
            </a:r>
            <a:r>
              <a:rPr lang="en-US" altLang="zh-CN" sz="2000" i="1" dirty="0"/>
              <a:t>O(</a:t>
            </a:r>
            <a:r>
              <a:rPr lang="en-US" altLang="zh-CN" sz="2000" i="1" dirty="0" err="1"/>
              <a:t>rMN</a:t>
            </a:r>
            <a:r>
              <a:rPr lang="en-US" altLang="zh-CN" sz="2000" i="1" dirty="0"/>
              <a:t>) per </a:t>
            </a:r>
            <a:r>
              <a:rPr lang="en-US" altLang="zh-CN" sz="2000" i="1" dirty="0" smtClean="0"/>
              <a:t>iteration</a:t>
            </a:r>
            <a:endParaRPr lang="en-US" altLang="zh-CN" sz="2000" dirty="0" smtClean="0"/>
          </a:p>
          <a:p>
            <a:pPr marL="804672" lvl="1" indent="-285750">
              <a:buFont typeface="Arial" panose="020B0604020202020204" pitchFamily="34" charset="0"/>
              <a:buChar char="•"/>
            </a:pPr>
            <a:r>
              <a:rPr lang="en-US" altLang="zh-CN" sz="2000" b="1" dirty="0" smtClean="0">
                <a:solidFill>
                  <a:srgbClr val="FF0000"/>
                </a:solidFill>
              </a:rPr>
              <a:t>Clustering based matrix approximation</a:t>
            </a:r>
          </a:p>
          <a:p>
            <a:pPr marL="1261872" lvl="2" indent="-285750">
              <a:buFont typeface="Arial" panose="020B0604020202020204" pitchFamily="34" charset="0"/>
              <a:buChar char="•"/>
            </a:pPr>
            <a:r>
              <a:rPr lang="en-US" altLang="zh-CN" sz="2000" dirty="0" smtClean="0"/>
              <a:t>Better efficiency but lower recommendation accuracy</a:t>
            </a:r>
          </a:p>
          <a:p>
            <a:pPr marL="804672" lvl="1" indent="-285750">
              <a:buFont typeface="Arial" panose="020B0604020202020204" pitchFamily="34" charset="0"/>
              <a:buChar char="•"/>
            </a:pPr>
            <a:endParaRPr lang="en-US" altLang="zh-CN" sz="2000" dirty="0" smtClean="0"/>
          </a:p>
        </p:txBody>
      </p:sp>
      <p:cxnSp>
        <p:nvCxnSpPr>
          <p:cNvPr id="17" name="Straight Connector 16"/>
          <p:cNvCxnSpPr/>
          <p:nvPr/>
        </p:nvCxnSpPr>
        <p:spPr>
          <a:xfrm>
            <a:off x="2491564" y="3010975"/>
            <a:ext cx="7011" cy="2798507"/>
          </a:xfrm>
          <a:prstGeom prst="line">
            <a:avLst/>
          </a:prstGeom>
        </p:spPr>
        <p:style>
          <a:lnRef idx="2">
            <a:schemeClr val="accent6"/>
          </a:lnRef>
          <a:fillRef idx="0">
            <a:schemeClr val="accent6"/>
          </a:fillRef>
          <a:effectRef idx="1">
            <a:schemeClr val="accent6"/>
          </a:effectRef>
          <a:fontRef idx="minor">
            <a:schemeClr val="tx1"/>
          </a:fontRef>
        </p:style>
      </p:cxnSp>
      <p:cxnSp>
        <p:nvCxnSpPr>
          <p:cNvPr id="18" name="Straight Connector 17"/>
          <p:cNvCxnSpPr/>
          <p:nvPr/>
        </p:nvCxnSpPr>
        <p:spPr>
          <a:xfrm>
            <a:off x="720650" y="4723632"/>
            <a:ext cx="3040989"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Slide Number Placeholder 1"/>
          <p:cNvSpPr>
            <a:spLocks noGrp="1"/>
          </p:cNvSpPr>
          <p:nvPr>
            <p:ph type="sldNum" sz="quarter" idx="12"/>
          </p:nvPr>
        </p:nvSpPr>
        <p:spPr/>
        <p:txBody>
          <a:bodyPr/>
          <a:lstStyle/>
          <a:p>
            <a:fld id="{B6F15528-21DE-4FAA-801E-634DDDAF4B2B}" type="slidenum">
              <a:rPr lang="en-US" sz="1400" smtClean="0"/>
              <a:pPr/>
              <a:t>2</a:t>
            </a:fld>
            <a:endParaRPr lang="en-US" sz="1400"/>
          </a:p>
        </p:txBody>
      </p:sp>
    </p:spTree>
    <p:custDataLst>
      <p:tags r:id="rId1"/>
    </p:custDataLst>
    <p:extLst>
      <p:ext uri="{BB962C8B-B14F-4D97-AF65-F5344CB8AC3E}">
        <p14:creationId xmlns:p14="http://schemas.microsoft.com/office/powerpoint/2010/main" val="582463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926" y="102834"/>
            <a:ext cx="4648200" cy="523220"/>
          </a:xfrm>
          <a:prstGeom prst="rect">
            <a:avLst/>
          </a:prstGeom>
          <a:noFill/>
        </p:spPr>
        <p:txBody>
          <a:bodyPr wrap="square" rtlCol="0">
            <a:spAutoFit/>
          </a:bodyPr>
          <a:lstStyle/>
          <a:p>
            <a:r>
              <a:rPr lang="en-US" altLang="zh-CN" sz="2800" b="1" dirty="0" smtClean="0"/>
              <a:t>Outline</a:t>
            </a:r>
            <a:endParaRPr lang="en-US" sz="2800" b="1" dirty="0"/>
          </a:p>
        </p:txBody>
      </p:sp>
      <p:sp>
        <p:nvSpPr>
          <p:cNvPr id="6" name="TextBox 5"/>
          <p:cNvSpPr txBox="1"/>
          <p:nvPr/>
        </p:nvSpPr>
        <p:spPr>
          <a:xfrm>
            <a:off x="1371600" y="990600"/>
            <a:ext cx="6629400" cy="4678204"/>
          </a:xfrm>
          <a:prstGeom prst="rect">
            <a:avLst/>
          </a:prstGeom>
          <a:noFill/>
        </p:spPr>
        <p:txBody>
          <a:bodyPr wrap="square" rtlCol="0">
            <a:spAutoFit/>
          </a:bodyPr>
          <a:lstStyle/>
          <a:p>
            <a:pPr marL="342900" indent="-342900">
              <a:lnSpc>
                <a:spcPct val="150000"/>
              </a:lnSpc>
              <a:buFont typeface="Wingdings" charset="2"/>
              <a:buChar char="q"/>
            </a:pPr>
            <a:r>
              <a:rPr lang="en-US" altLang="zh-CN" sz="2400" b="1" dirty="0" smtClean="0">
                <a:solidFill>
                  <a:schemeClr val="tx1">
                    <a:lumMod val="50000"/>
                    <a:lumOff val="50000"/>
                  </a:schemeClr>
                </a:solidFill>
              </a:rPr>
              <a:t>Introduction</a:t>
            </a:r>
            <a:endParaRPr lang="en-US" altLang="zh-CN" sz="500" b="1" dirty="0" smtClean="0">
              <a:solidFill>
                <a:schemeClr val="tx1">
                  <a:lumMod val="50000"/>
                  <a:lumOff val="50000"/>
                </a:schemeClr>
              </a:solidFill>
            </a:endParaRPr>
          </a:p>
          <a:p>
            <a:pPr marL="342900" indent="-342900">
              <a:lnSpc>
                <a:spcPct val="150000"/>
              </a:lnSpc>
              <a:buFont typeface="Wingdings" charset="2"/>
              <a:buChar char="q"/>
            </a:pPr>
            <a:r>
              <a:rPr lang="en-US" altLang="zh-CN" sz="2400" b="1" dirty="0" smtClean="0">
                <a:solidFill>
                  <a:srgbClr val="0070C0"/>
                </a:solidFill>
              </a:rPr>
              <a:t>WEMAREC design</a:t>
            </a:r>
          </a:p>
          <a:p>
            <a:pPr marL="800100" lvl="1" indent="-342900">
              <a:buFont typeface="Wingdings" charset="2"/>
              <a:buChar char="q"/>
            </a:pPr>
            <a:r>
              <a:rPr lang="en-US" altLang="zh-CN" sz="2400" b="1" dirty="0" smtClean="0">
                <a:solidFill>
                  <a:srgbClr val="0070C0"/>
                </a:solidFill>
              </a:rPr>
              <a:t>Submatrices generation</a:t>
            </a:r>
          </a:p>
          <a:p>
            <a:pPr marL="800100" lvl="1" indent="-342900">
              <a:buFont typeface="Wingdings" charset="2"/>
              <a:buChar char="q"/>
            </a:pPr>
            <a:r>
              <a:rPr lang="en-US" altLang="zh-CN" sz="2400" b="1" dirty="0" smtClean="0">
                <a:solidFill>
                  <a:srgbClr val="0070C0"/>
                </a:solidFill>
              </a:rPr>
              <a:t>Weighted learning on each submatrix </a:t>
            </a:r>
          </a:p>
          <a:p>
            <a:pPr marL="800100" lvl="1" indent="-342900">
              <a:buFont typeface="Wingdings" charset="2"/>
              <a:buChar char="q"/>
            </a:pPr>
            <a:r>
              <a:rPr lang="en-US" altLang="zh-CN" sz="2400" b="1" dirty="0">
                <a:solidFill>
                  <a:srgbClr val="0070C0"/>
                </a:solidFill>
              </a:rPr>
              <a:t>Ensemble </a:t>
            </a:r>
            <a:r>
              <a:rPr lang="en-US" altLang="zh-CN" sz="2400" b="1" dirty="0" smtClean="0">
                <a:solidFill>
                  <a:srgbClr val="0070C0"/>
                </a:solidFill>
              </a:rPr>
              <a:t>of local models </a:t>
            </a:r>
          </a:p>
          <a:p>
            <a:pPr marL="800100" lvl="1" indent="-342900">
              <a:buFont typeface="Wingdings" charset="2"/>
              <a:buChar char="q"/>
            </a:pPr>
            <a:endParaRPr lang="en-US" altLang="zh-CN" sz="500" b="1" dirty="0" smtClean="0"/>
          </a:p>
          <a:p>
            <a:pPr marL="342900" indent="-342900">
              <a:lnSpc>
                <a:spcPct val="150000"/>
              </a:lnSpc>
              <a:buFont typeface="Wingdings" charset="2"/>
              <a:buChar char="q"/>
            </a:pPr>
            <a:r>
              <a:rPr lang="en-US" altLang="zh-CN" sz="2400" b="1" dirty="0" smtClean="0">
                <a:solidFill>
                  <a:schemeClr val="bg1">
                    <a:lumMod val="50000"/>
                  </a:schemeClr>
                </a:solidFill>
              </a:rPr>
              <a:t>Performance analysis</a:t>
            </a:r>
          </a:p>
          <a:p>
            <a:pPr marL="800100" lvl="1" indent="-342900">
              <a:buFont typeface="Wingdings" charset="2"/>
              <a:buChar char="q"/>
            </a:pPr>
            <a:r>
              <a:rPr lang="en-US" altLang="zh-CN" sz="2400" b="1" dirty="0" smtClean="0">
                <a:solidFill>
                  <a:schemeClr val="bg1">
                    <a:lumMod val="50000"/>
                  </a:schemeClr>
                </a:solidFill>
              </a:rPr>
              <a:t>Theoretical bound</a:t>
            </a:r>
            <a:endParaRPr lang="en-US" altLang="zh-CN" sz="500" b="1" dirty="0" smtClean="0">
              <a:solidFill>
                <a:schemeClr val="bg1">
                  <a:lumMod val="50000"/>
                </a:schemeClr>
              </a:solidFill>
            </a:endParaRPr>
          </a:p>
          <a:p>
            <a:pPr marL="800100" lvl="1" indent="-342900">
              <a:buFont typeface="Wingdings" charset="2"/>
              <a:buChar char="q"/>
            </a:pPr>
            <a:r>
              <a:rPr lang="en-US" altLang="zh-CN" sz="2400" b="1" dirty="0" smtClean="0">
                <a:solidFill>
                  <a:schemeClr val="bg1">
                    <a:lumMod val="50000"/>
                  </a:schemeClr>
                </a:solidFill>
              </a:rPr>
              <a:t>Sensitivity analysis </a:t>
            </a:r>
          </a:p>
          <a:p>
            <a:pPr marL="800100" lvl="1" indent="-342900">
              <a:buFont typeface="Wingdings" charset="2"/>
              <a:buChar char="q"/>
            </a:pPr>
            <a:r>
              <a:rPr lang="en-US" altLang="zh-CN" sz="2400" b="1" dirty="0">
                <a:solidFill>
                  <a:schemeClr val="bg1">
                    <a:lumMod val="50000"/>
                  </a:schemeClr>
                </a:solidFill>
              </a:rPr>
              <a:t>C</a:t>
            </a:r>
            <a:r>
              <a:rPr lang="en-US" altLang="zh-CN" sz="2400" b="1" dirty="0" smtClean="0">
                <a:solidFill>
                  <a:schemeClr val="bg1">
                    <a:lumMod val="50000"/>
                  </a:schemeClr>
                </a:solidFill>
              </a:rPr>
              <a:t>omparison with state-of-the-art methods</a:t>
            </a:r>
          </a:p>
          <a:p>
            <a:pPr marL="800100" lvl="1" indent="-342900">
              <a:buFont typeface="Wingdings" charset="2"/>
              <a:buChar char="q"/>
            </a:pPr>
            <a:endParaRPr lang="en-US" altLang="zh-CN" sz="500" b="1" dirty="0" smtClean="0"/>
          </a:p>
          <a:p>
            <a:pPr marL="342900" indent="-342900">
              <a:lnSpc>
                <a:spcPct val="150000"/>
              </a:lnSpc>
              <a:buFont typeface="Wingdings" charset="2"/>
              <a:buChar char="q"/>
            </a:pPr>
            <a:r>
              <a:rPr lang="en-US" altLang="zh-CN" sz="2400" b="1" dirty="0" smtClean="0">
                <a:solidFill>
                  <a:schemeClr val="tx1">
                    <a:lumMod val="50000"/>
                    <a:lumOff val="50000"/>
                  </a:schemeClr>
                </a:solidFill>
              </a:rPr>
              <a:t>Conclusion</a:t>
            </a:r>
          </a:p>
        </p:txBody>
      </p:sp>
      <p:sp>
        <p:nvSpPr>
          <p:cNvPr id="2" name="Slide Number Placeholder 1"/>
          <p:cNvSpPr>
            <a:spLocks noGrp="1"/>
          </p:cNvSpPr>
          <p:nvPr>
            <p:ph type="sldNum" sz="quarter" idx="12"/>
          </p:nvPr>
        </p:nvSpPr>
        <p:spPr/>
        <p:txBody>
          <a:bodyPr/>
          <a:lstStyle/>
          <a:p>
            <a:fld id="{B6F15528-21DE-4FAA-801E-634DDDAF4B2B}" type="slidenum">
              <a:rPr lang="en-US" sz="1400" smtClean="0"/>
              <a:pPr/>
              <a:t>3</a:t>
            </a:fld>
            <a:endParaRPr lang="en-US" sz="1400"/>
          </a:p>
        </p:txBody>
      </p:sp>
    </p:spTree>
    <p:extLst>
      <p:ext uri="{BB962C8B-B14F-4D97-AF65-F5344CB8AC3E}">
        <p14:creationId xmlns:p14="http://schemas.microsoft.com/office/powerpoint/2010/main" val="815097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376053"/>
            <a:ext cx="6407907" cy="3253347"/>
          </a:xfrm>
          <a:prstGeom prst="rect">
            <a:avLst/>
          </a:prstGeom>
        </p:spPr>
      </p:pic>
      <p:sp>
        <p:nvSpPr>
          <p:cNvPr id="5" name="TextBox 4"/>
          <p:cNvSpPr txBox="1"/>
          <p:nvPr/>
        </p:nvSpPr>
        <p:spPr>
          <a:xfrm>
            <a:off x="150926" y="102834"/>
            <a:ext cx="5487874" cy="523220"/>
          </a:xfrm>
          <a:prstGeom prst="rect">
            <a:avLst/>
          </a:prstGeom>
          <a:noFill/>
        </p:spPr>
        <p:txBody>
          <a:bodyPr wrap="square" rtlCol="0">
            <a:spAutoFit/>
          </a:bodyPr>
          <a:lstStyle/>
          <a:p>
            <a:r>
              <a:rPr lang="en-US" altLang="zh-CN" sz="2800" b="1" dirty="0" smtClean="0"/>
              <a:t>WEMAREC Design</a:t>
            </a:r>
            <a:endParaRPr lang="en-US" sz="2800" b="1" dirty="0"/>
          </a:p>
        </p:txBody>
      </p:sp>
      <p:sp>
        <p:nvSpPr>
          <p:cNvPr id="4" name="TextBox 3"/>
          <p:cNvSpPr txBox="1"/>
          <p:nvPr/>
        </p:nvSpPr>
        <p:spPr>
          <a:xfrm>
            <a:off x="798732" y="631372"/>
            <a:ext cx="6614438" cy="2739211"/>
          </a:xfrm>
          <a:prstGeom prst="rect">
            <a:avLst/>
          </a:prstGeom>
          <a:noFill/>
        </p:spPr>
        <p:txBody>
          <a:bodyPr wrap="square" rtlCol="0">
            <a:spAutoFit/>
          </a:bodyPr>
          <a:lstStyle/>
          <a:p>
            <a:pPr marL="285750" indent="-285750">
              <a:lnSpc>
                <a:spcPct val="150000"/>
              </a:lnSpc>
              <a:buFont typeface="Wingdings" charset="2"/>
              <a:buChar char="q"/>
            </a:pPr>
            <a:r>
              <a:rPr lang="en-US" altLang="zh-CN" sz="2400" b="1" dirty="0" smtClean="0">
                <a:solidFill>
                  <a:srgbClr val="0070C0"/>
                </a:solidFill>
              </a:rPr>
              <a:t>Divide-and-conquer using submatrices</a:t>
            </a:r>
            <a:endParaRPr lang="en-US" altLang="zh-CN" sz="2400" b="1" dirty="0">
              <a:solidFill>
                <a:srgbClr val="0070C0"/>
              </a:solidFill>
            </a:endParaRPr>
          </a:p>
          <a:p>
            <a:pPr marL="804672" lvl="1" indent="-285750">
              <a:buFont typeface="Arial" panose="020B0604020202020204" pitchFamily="34" charset="0"/>
              <a:buChar char="•"/>
            </a:pPr>
            <a:r>
              <a:rPr lang="en-US" sz="2000" dirty="0" smtClean="0"/>
              <a:t>Better efficiency </a:t>
            </a:r>
          </a:p>
          <a:p>
            <a:pPr marL="804672" lvl="1" indent="-285750">
              <a:buFont typeface="Arial" panose="020B0604020202020204" pitchFamily="34" charset="0"/>
              <a:buChar char="•"/>
            </a:pPr>
            <a:r>
              <a:rPr lang="en-US" sz="2000" dirty="0" smtClean="0"/>
              <a:t>Localized but limited information </a:t>
            </a:r>
          </a:p>
          <a:p>
            <a:pPr marL="285750" lvl="1" indent="-285750">
              <a:lnSpc>
                <a:spcPct val="150000"/>
              </a:lnSpc>
              <a:buFont typeface="Wingdings" panose="05000000000000000000" pitchFamily="2" charset="2"/>
              <a:buChar char="q"/>
            </a:pPr>
            <a:r>
              <a:rPr lang="en-US" altLang="zh-CN" sz="2400" b="1" dirty="0" smtClean="0">
                <a:solidFill>
                  <a:srgbClr val="0070C0"/>
                </a:solidFill>
              </a:rPr>
              <a:t>Key components</a:t>
            </a:r>
          </a:p>
          <a:p>
            <a:pPr marL="804672" lvl="2" indent="-342900">
              <a:buFont typeface="Arial" panose="020B0604020202020204" pitchFamily="34" charset="0"/>
              <a:buChar char="•"/>
            </a:pPr>
            <a:r>
              <a:rPr lang="en-US" altLang="zh-CN" sz="2000" dirty="0" smtClean="0"/>
              <a:t>Submatrices generation</a:t>
            </a:r>
          </a:p>
          <a:p>
            <a:pPr marL="804672" lvl="2" indent="-342900">
              <a:buFont typeface="Arial" panose="020B0604020202020204" pitchFamily="34" charset="0"/>
              <a:buChar char="•"/>
            </a:pPr>
            <a:r>
              <a:rPr lang="en-US" altLang="zh-CN" sz="2000" dirty="0" smtClean="0"/>
              <a:t>Weighted </a:t>
            </a:r>
            <a:r>
              <a:rPr lang="en-US" altLang="zh-CN" sz="2000" dirty="0"/>
              <a:t>learning on each </a:t>
            </a:r>
            <a:r>
              <a:rPr lang="en-US" altLang="zh-CN" sz="2000" dirty="0" smtClean="0"/>
              <a:t>submatrix</a:t>
            </a:r>
          </a:p>
          <a:p>
            <a:pPr marL="804672" lvl="2" indent="-342900">
              <a:buFont typeface="Arial" panose="020B0604020202020204" pitchFamily="34" charset="0"/>
              <a:buChar char="•"/>
            </a:pPr>
            <a:r>
              <a:rPr lang="en-US" altLang="zh-CN" sz="2000" dirty="0" smtClean="0"/>
              <a:t>Ensemble </a:t>
            </a:r>
            <a:r>
              <a:rPr lang="en-US" altLang="zh-CN" sz="2000" dirty="0"/>
              <a:t>of local </a:t>
            </a:r>
            <a:r>
              <a:rPr lang="en-US" altLang="zh-CN" sz="2000" dirty="0" smtClean="0"/>
              <a:t>models</a:t>
            </a:r>
            <a:endParaRPr lang="en-US" sz="2000" dirty="0"/>
          </a:p>
        </p:txBody>
      </p:sp>
      <p:sp>
        <p:nvSpPr>
          <p:cNvPr id="3" name="Slide Number Placeholder 2"/>
          <p:cNvSpPr>
            <a:spLocks noGrp="1"/>
          </p:cNvSpPr>
          <p:nvPr>
            <p:ph type="sldNum" sz="quarter" idx="12"/>
          </p:nvPr>
        </p:nvSpPr>
        <p:spPr/>
        <p:txBody>
          <a:bodyPr/>
          <a:lstStyle/>
          <a:p>
            <a:fld id="{B6F15528-21DE-4FAA-801E-634DDDAF4B2B}" type="slidenum">
              <a:rPr lang="en-US" sz="1400" smtClean="0"/>
              <a:pPr/>
              <a:t>4</a:t>
            </a:fld>
            <a:endParaRPr lang="en-US" sz="1400"/>
          </a:p>
        </p:txBody>
      </p:sp>
    </p:spTree>
    <p:extLst>
      <p:ext uri="{BB962C8B-B14F-4D97-AF65-F5344CB8AC3E}">
        <p14:creationId xmlns:p14="http://schemas.microsoft.com/office/powerpoint/2010/main" val="831200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926" y="102834"/>
            <a:ext cx="5651164" cy="523220"/>
          </a:xfrm>
          <a:prstGeom prst="rect">
            <a:avLst/>
          </a:prstGeom>
          <a:noFill/>
        </p:spPr>
        <p:txBody>
          <a:bodyPr wrap="square" rtlCol="0">
            <a:spAutoFit/>
          </a:bodyPr>
          <a:lstStyle/>
          <a:p>
            <a:r>
              <a:rPr lang="en-US" altLang="zh-CN" sz="2800" b="1" dirty="0"/>
              <a:t>Step (1) – </a:t>
            </a:r>
            <a:r>
              <a:rPr lang="en-US" altLang="zh-CN" sz="2800" b="1" dirty="0" smtClean="0"/>
              <a:t>Submatrices Generation </a:t>
            </a:r>
            <a:endParaRPr lang="en-US" sz="2800" b="1" dirty="0"/>
          </a:p>
        </p:txBody>
      </p:sp>
      <p:graphicFrame>
        <p:nvGraphicFramePr>
          <p:cNvPr id="13" name="Table 12"/>
          <p:cNvGraphicFramePr>
            <a:graphicFrameLocks noGrp="1"/>
          </p:cNvGraphicFramePr>
          <p:nvPr>
            <p:extLst>
              <p:ext uri="{D42A27DB-BD31-4B8C-83A1-F6EECF244321}">
                <p14:modId xmlns:p14="http://schemas.microsoft.com/office/powerpoint/2010/main" val="1713824087"/>
              </p:ext>
            </p:extLst>
          </p:nvPr>
        </p:nvGraphicFramePr>
        <p:xfrm>
          <a:off x="1219200" y="4665940"/>
          <a:ext cx="1539168" cy="1353860"/>
        </p:xfrm>
        <a:graphic>
          <a:graphicData uri="http://schemas.openxmlformats.org/drawingml/2006/table">
            <a:tbl>
              <a:tblPr firstRow="1" firstCol="1" bandRow="1"/>
              <a:tblGrid>
                <a:gridCol w="384792"/>
                <a:gridCol w="384792"/>
                <a:gridCol w="384792"/>
                <a:gridCol w="384792"/>
              </a:tblGrid>
              <a:tr h="338465">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1</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2</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1</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2</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465">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3</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4</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3</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4</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465">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1</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2</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1</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2</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8465">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3</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effectLst/>
                          <a:latin typeface="Times New Roman"/>
                          <a:ea typeface="宋体"/>
                        </a:rPr>
                        <a:t>4</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3</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4</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56556284"/>
              </p:ext>
            </p:extLst>
          </p:nvPr>
        </p:nvGraphicFramePr>
        <p:xfrm>
          <a:off x="5584366" y="4648200"/>
          <a:ext cx="1527704" cy="1362724"/>
        </p:xfrm>
        <a:graphic>
          <a:graphicData uri="http://schemas.openxmlformats.org/drawingml/2006/table">
            <a:tbl>
              <a:tblPr firstRow="1" firstCol="1" bandRow="1"/>
              <a:tblGrid>
                <a:gridCol w="381926"/>
                <a:gridCol w="381926"/>
                <a:gridCol w="381926"/>
                <a:gridCol w="381926"/>
              </a:tblGrid>
              <a:tr h="340681">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1</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1</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2</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2</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681">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1</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1</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2</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2</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681">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3</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3</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4</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4</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681">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3</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effectLst/>
                          <a:latin typeface="Times New Roman"/>
                          <a:ea typeface="宋体"/>
                        </a:rPr>
                        <a:t>3</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4</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95250" algn="r">
                        <a:spcBef>
                          <a:spcPts val="750"/>
                        </a:spcBef>
                        <a:spcAft>
                          <a:spcPts val="0"/>
                        </a:spcAft>
                      </a:pPr>
                      <a:r>
                        <a:rPr lang="en-US" sz="1800" dirty="0" smtClean="0">
                          <a:solidFill>
                            <a:srgbClr val="1F497D"/>
                          </a:solidFill>
                          <a:effectLst/>
                          <a:latin typeface="Calibri"/>
                          <a:ea typeface="宋体"/>
                          <a:cs typeface="Times New Roman"/>
                        </a:rPr>
                        <a:t>4</a:t>
                      </a:r>
                      <a:endParaRPr lang="en-US" sz="18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6" name="Straight Arrow Connector 15"/>
          <p:cNvCxnSpPr/>
          <p:nvPr/>
        </p:nvCxnSpPr>
        <p:spPr>
          <a:xfrm>
            <a:off x="3075475" y="5313640"/>
            <a:ext cx="198638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3378801" y="5024024"/>
            <a:ext cx="1302055" cy="276999"/>
          </a:xfrm>
          <a:prstGeom prst="rect">
            <a:avLst/>
          </a:prstGeom>
          <a:noFill/>
        </p:spPr>
        <p:txBody>
          <a:bodyPr wrap="square" rtlCol="0">
            <a:spAutoFit/>
          </a:bodyPr>
          <a:lstStyle/>
          <a:p>
            <a:pPr algn="ctr"/>
            <a:r>
              <a:rPr lang="en-US" sz="1200" b="1" dirty="0" smtClean="0"/>
              <a:t>After clustering</a:t>
            </a:r>
            <a:endParaRPr lang="en-US" sz="1200" b="1" dirty="0"/>
          </a:p>
        </p:txBody>
      </p:sp>
      <p:cxnSp>
        <p:nvCxnSpPr>
          <p:cNvPr id="19" name="Straight Connector 18"/>
          <p:cNvCxnSpPr/>
          <p:nvPr/>
        </p:nvCxnSpPr>
        <p:spPr>
          <a:xfrm>
            <a:off x="6346366" y="4419600"/>
            <a:ext cx="0" cy="1752600"/>
          </a:xfrm>
          <a:prstGeom prst="line">
            <a:avLst/>
          </a:prstGeom>
        </p:spPr>
        <p:style>
          <a:lnRef idx="2">
            <a:schemeClr val="accent6"/>
          </a:lnRef>
          <a:fillRef idx="0">
            <a:schemeClr val="accent6"/>
          </a:fillRef>
          <a:effectRef idx="1">
            <a:schemeClr val="accent6"/>
          </a:effectRef>
          <a:fontRef idx="minor">
            <a:schemeClr val="tx1"/>
          </a:fontRef>
        </p:style>
      </p:cxnSp>
      <p:cxnSp>
        <p:nvCxnSpPr>
          <p:cNvPr id="21" name="Straight Connector 20"/>
          <p:cNvCxnSpPr/>
          <p:nvPr/>
        </p:nvCxnSpPr>
        <p:spPr>
          <a:xfrm>
            <a:off x="5279566" y="5317672"/>
            <a:ext cx="2057400" cy="0"/>
          </a:xfrm>
          <a:prstGeom prst="line">
            <a:avLst/>
          </a:prstGeom>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097246" y="5648980"/>
                <a:ext cx="2141653" cy="523220"/>
              </a:xfrm>
              <a:prstGeom prst="rect">
                <a:avLst/>
              </a:prstGeom>
              <a:noFill/>
            </p:spPr>
            <p:txBody>
              <a:bodyPr wrap="square" rtlCol="0">
                <a:spAutoFit/>
              </a:bodyPr>
              <a:lstStyle/>
              <a:p>
                <a:r>
                  <a:rPr lang="en-US" sz="1400" b="1" dirty="0" smtClean="0">
                    <a:solidFill>
                      <a:srgbClr val="FF0000"/>
                    </a:solidFill>
                  </a:rPr>
                  <a:t>Matrix size:                 </a:t>
                </a:r>
                <a14:m>
                  <m:oMath xmlns:m="http://schemas.openxmlformats.org/officeDocument/2006/math">
                    <m:r>
                      <a:rPr lang="en-US" sz="1400" b="0" i="1" smtClean="0">
                        <a:latin typeface="Cambria Math"/>
                      </a:rPr>
                      <m:t>4</m:t>
                    </m:r>
                    <m:r>
                      <a:rPr lang="en-US" sz="1400" b="0" i="1" smtClean="0">
                        <a:latin typeface="Cambria Math"/>
                        <a:ea typeface="Cambria Math"/>
                      </a:rPr>
                      <m:t>×4</m:t>
                    </m:r>
                  </m:oMath>
                </a14:m>
                <a:endParaRPr lang="en-US" sz="1400" dirty="0"/>
              </a:p>
              <a:p>
                <a:r>
                  <a:rPr lang="en-US" sz="1400" b="1" dirty="0" smtClean="0">
                    <a:solidFill>
                      <a:srgbClr val="FF0000"/>
                    </a:solidFill>
                  </a:rPr>
                  <a:t>Co-clustering size:     </a:t>
                </a:r>
                <a14:m>
                  <m:oMath xmlns:m="http://schemas.openxmlformats.org/officeDocument/2006/math">
                    <m:r>
                      <a:rPr lang="en-US" sz="1400" b="0" i="1" smtClean="0">
                        <a:latin typeface="Cambria Math"/>
                      </a:rPr>
                      <m:t>2</m:t>
                    </m:r>
                    <m:r>
                      <a:rPr lang="en-US" sz="1400" i="1">
                        <a:latin typeface="Cambria Math"/>
                        <a:ea typeface="Cambria Math"/>
                      </a:rPr>
                      <m:t>×</m:t>
                    </m:r>
                    <m:r>
                      <a:rPr lang="en-US" sz="1400" b="0" i="1" smtClean="0">
                        <a:latin typeface="Cambria Math"/>
                        <a:ea typeface="Cambria Math"/>
                      </a:rPr>
                      <m:t>2</m:t>
                    </m:r>
                  </m:oMath>
                </a14:m>
                <a:endParaRPr lang="en-US" sz="14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3097246" y="5648980"/>
                <a:ext cx="2141653" cy="523220"/>
              </a:xfrm>
              <a:prstGeom prst="rect">
                <a:avLst/>
              </a:prstGeom>
              <a:blipFill rotWithShape="1">
                <a:blip r:embed="rId4"/>
                <a:stretch>
                  <a:fillRect l="-570" t="-1163" b="-10465"/>
                </a:stretch>
              </a:blipFill>
            </p:spPr>
            <p:txBody>
              <a:bodyPr/>
              <a:lstStyle/>
              <a:p>
                <a:r>
                  <a:rPr lang="en-US">
                    <a:noFill/>
                  </a:rPr>
                  <a:t> </a:t>
                </a:r>
              </a:p>
            </p:txBody>
          </p:sp>
        </mc:Fallback>
      </mc:AlternateContent>
      <p:sp>
        <p:nvSpPr>
          <p:cNvPr id="2" name="TextBox 1"/>
          <p:cNvSpPr txBox="1"/>
          <p:nvPr/>
        </p:nvSpPr>
        <p:spPr>
          <a:xfrm>
            <a:off x="798732" y="631372"/>
            <a:ext cx="6859368" cy="3416320"/>
          </a:xfrm>
          <a:prstGeom prst="rect">
            <a:avLst/>
          </a:prstGeom>
          <a:noFill/>
        </p:spPr>
        <p:txBody>
          <a:bodyPr wrap="square" rtlCol="0">
            <a:spAutoFit/>
          </a:bodyPr>
          <a:lstStyle/>
          <a:p>
            <a:pPr marL="285750" indent="-285750">
              <a:lnSpc>
                <a:spcPct val="150000"/>
              </a:lnSpc>
              <a:buFont typeface="Wingdings" charset="2"/>
              <a:buChar char="q"/>
            </a:pPr>
            <a:r>
              <a:rPr lang="en-US" sz="2400" b="1" dirty="0" smtClean="0">
                <a:solidFill>
                  <a:srgbClr val="0070C0"/>
                </a:solidFill>
              </a:rPr>
              <a:t>Challenge</a:t>
            </a:r>
          </a:p>
          <a:p>
            <a:pPr marL="800100" lvl="1" indent="-342900">
              <a:buFont typeface="Arial" panose="020B0604020202020204" pitchFamily="34" charset="0"/>
              <a:buChar char="•"/>
            </a:pPr>
            <a:r>
              <a:rPr lang="en-US" altLang="zh-CN" sz="2000" dirty="0" smtClean="0"/>
              <a:t>Low efficiency</a:t>
            </a:r>
          </a:p>
          <a:p>
            <a:pPr lvl="1"/>
            <a:r>
              <a:rPr lang="en-US" altLang="zh-CN" sz="1600" b="1" i="1" dirty="0" smtClean="0">
                <a:solidFill>
                  <a:srgbClr val="00B050"/>
                </a:solidFill>
              </a:rPr>
              <a:t>e.g., O(</a:t>
            </a:r>
            <a:r>
              <a:rPr lang="en-US" altLang="zh-CN" sz="1600" b="1" i="1" dirty="0" err="1" smtClean="0">
                <a:solidFill>
                  <a:srgbClr val="00B050"/>
                </a:solidFill>
              </a:rPr>
              <a:t>kmn</a:t>
            </a:r>
            <a:r>
              <a:rPr lang="en-US" altLang="zh-CN" sz="1600" b="1" i="1" dirty="0" smtClean="0">
                <a:solidFill>
                  <a:srgbClr val="00B050"/>
                </a:solidFill>
              </a:rPr>
              <a:t>) per iteration for k-means clustering</a:t>
            </a:r>
            <a:endParaRPr lang="en-US" altLang="zh-CN" sz="1600" dirty="0" smtClean="0"/>
          </a:p>
          <a:p>
            <a:pPr marL="342900" indent="-342900">
              <a:lnSpc>
                <a:spcPct val="150000"/>
              </a:lnSpc>
              <a:buFont typeface="Wingdings" charset="2"/>
              <a:buChar char="q"/>
            </a:pPr>
            <a:r>
              <a:rPr lang="en-US" altLang="zh-CN" sz="2400" b="1" dirty="0" smtClean="0">
                <a:solidFill>
                  <a:srgbClr val="0070C0"/>
                </a:solidFill>
              </a:rPr>
              <a:t>Bregman </a:t>
            </a:r>
            <a:r>
              <a:rPr lang="en-US" altLang="zh-CN" sz="2400" b="1" dirty="0">
                <a:solidFill>
                  <a:srgbClr val="0070C0"/>
                </a:solidFill>
              </a:rPr>
              <a:t>c</a:t>
            </a:r>
            <a:r>
              <a:rPr lang="en-US" altLang="zh-CN" sz="2400" b="1" dirty="0" smtClean="0">
                <a:solidFill>
                  <a:srgbClr val="0070C0"/>
                </a:solidFill>
              </a:rPr>
              <a:t>o-clustering</a:t>
            </a:r>
            <a:endParaRPr lang="en-US" altLang="zh-CN" sz="2400" b="1" dirty="0">
              <a:solidFill>
                <a:srgbClr val="0070C0"/>
              </a:solidFill>
            </a:endParaRPr>
          </a:p>
          <a:p>
            <a:pPr marL="800100" lvl="1" indent="-342900">
              <a:buFont typeface="Arial" panose="020B0604020202020204" pitchFamily="34" charset="0"/>
              <a:buChar char="•"/>
            </a:pPr>
            <a:r>
              <a:rPr lang="en-US" altLang="zh-CN" sz="2000" dirty="0" smtClean="0"/>
              <a:t>Efficient and scalable</a:t>
            </a:r>
          </a:p>
          <a:p>
            <a:pPr lvl="1"/>
            <a:r>
              <a:rPr lang="en-US" altLang="zh-CN" sz="1600" b="1" dirty="0" smtClean="0">
                <a:solidFill>
                  <a:srgbClr val="00B050"/>
                </a:solidFill>
              </a:rPr>
              <a:t>O(</a:t>
            </a:r>
            <a:r>
              <a:rPr lang="en-US" altLang="zh-CN" sz="1600" b="1" dirty="0" err="1" smtClean="0">
                <a:solidFill>
                  <a:srgbClr val="00B050"/>
                </a:solidFill>
              </a:rPr>
              <a:t>mkl</a:t>
            </a:r>
            <a:r>
              <a:rPr lang="en-US" altLang="zh-CN" sz="1600" b="1" dirty="0" smtClean="0">
                <a:solidFill>
                  <a:srgbClr val="00B050"/>
                </a:solidFill>
              </a:rPr>
              <a:t> + nkl)</a:t>
            </a:r>
            <a:r>
              <a:rPr lang="en-US" altLang="zh-CN" sz="1600" b="1" i="1" dirty="0" smtClean="0">
                <a:solidFill>
                  <a:srgbClr val="00B050"/>
                </a:solidFill>
              </a:rPr>
              <a:t> per iteration</a:t>
            </a:r>
            <a:endParaRPr lang="en-US" altLang="zh-CN" sz="1600" dirty="0" smtClean="0"/>
          </a:p>
          <a:p>
            <a:pPr marL="800100" lvl="1" indent="-342900">
              <a:buFont typeface="Arial" panose="020B0604020202020204" pitchFamily="34" charset="0"/>
              <a:buChar char="•"/>
            </a:pPr>
            <a:r>
              <a:rPr lang="en-US" altLang="zh-CN" sz="2000" dirty="0" smtClean="0"/>
              <a:t>Able to </a:t>
            </a:r>
            <a:r>
              <a:rPr lang="en-US" altLang="zh-CN" sz="2000" dirty="0"/>
              <a:t>detect diverse inner </a:t>
            </a:r>
            <a:r>
              <a:rPr lang="en-US" altLang="zh-CN" sz="2000" dirty="0" smtClean="0"/>
              <a:t>structures</a:t>
            </a:r>
          </a:p>
          <a:p>
            <a:pPr lvl="1"/>
            <a:r>
              <a:rPr lang="en-US" sz="1600" b="1" i="1" dirty="0" smtClean="0">
                <a:solidFill>
                  <a:srgbClr val="00B050"/>
                </a:solidFill>
              </a:rPr>
              <a:t>Different </a:t>
            </a:r>
            <a:r>
              <a:rPr lang="en-US" altLang="zh-CN" sz="1600" b="1" i="1" dirty="0" smtClean="0">
                <a:solidFill>
                  <a:srgbClr val="00B050"/>
                </a:solidFill>
              </a:rPr>
              <a:t>distance function + constraint set  =&gt;   different co-clustering </a:t>
            </a:r>
            <a:endParaRPr lang="en-US" altLang="zh-CN" sz="1600" dirty="0" smtClean="0"/>
          </a:p>
          <a:p>
            <a:pPr marL="800100" lvl="1" indent="-342900">
              <a:buFont typeface="Arial" panose="020B0604020202020204" pitchFamily="34" charset="0"/>
              <a:buChar char="•"/>
            </a:pPr>
            <a:r>
              <a:rPr lang="en-US" altLang="zh-CN" sz="2000" dirty="0" smtClean="0"/>
              <a:t>Low-parameter structure of the generated submatrices</a:t>
            </a:r>
          </a:p>
          <a:p>
            <a:pPr lvl="1"/>
            <a:r>
              <a:rPr lang="en-US" sz="1600" b="1" i="1" dirty="0" smtClean="0">
                <a:solidFill>
                  <a:srgbClr val="00B050"/>
                </a:solidFill>
              </a:rPr>
              <a:t>Mostly uneven distribution of  generated submatrices</a:t>
            </a:r>
            <a:endParaRPr lang="en-US" altLang="zh-CN" sz="1600" dirty="0">
              <a:solidFill>
                <a:srgbClr val="00B05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z="1400" smtClean="0"/>
              <a:pPr/>
              <a:t>5</a:t>
            </a:fld>
            <a:endParaRPr lang="en-US" sz="1400" dirty="0"/>
          </a:p>
        </p:txBody>
      </p:sp>
    </p:spTree>
    <p:custDataLst>
      <p:tags r:id="rId1"/>
    </p:custDataLst>
    <p:extLst>
      <p:ext uri="{BB962C8B-B14F-4D97-AF65-F5344CB8AC3E}">
        <p14:creationId xmlns:p14="http://schemas.microsoft.com/office/powerpoint/2010/main" val="4216408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50926" y="102834"/>
            <a:ext cx="8078674" cy="523220"/>
          </a:xfrm>
          <a:prstGeom prst="rect">
            <a:avLst/>
          </a:prstGeom>
          <a:noFill/>
        </p:spPr>
        <p:txBody>
          <a:bodyPr wrap="square" rtlCol="0">
            <a:spAutoFit/>
          </a:bodyPr>
          <a:lstStyle/>
          <a:p>
            <a:r>
              <a:rPr lang="en-US" altLang="zh-CN" sz="2800" b="1" dirty="0"/>
              <a:t>Step </a:t>
            </a:r>
            <a:r>
              <a:rPr lang="en-US" altLang="zh-CN" sz="2800" b="1" dirty="0" smtClean="0"/>
              <a:t>(2) </a:t>
            </a:r>
            <a:r>
              <a:rPr lang="en-US" altLang="zh-CN" sz="2800" b="1" dirty="0"/>
              <a:t>– Weighted </a:t>
            </a:r>
            <a:r>
              <a:rPr lang="en-US" altLang="zh-CN" sz="2800" b="1" dirty="0" smtClean="0"/>
              <a:t>Learning on Each Submatrix </a:t>
            </a:r>
            <a:endParaRPr lang="en-US" sz="2800" b="1" dirty="0"/>
          </a:p>
        </p:txBody>
      </p:sp>
      <p:sp>
        <p:nvSpPr>
          <p:cNvPr id="2" name="TextBox 1"/>
          <p:cNvSpPr txBox="1"/>
          <p:nvPr/>
        </p:nvSpPr>
        <p:spPr>
          <a:xfrm>
            <a:off x="798732" y="631374"/>
            <a:ext cx="7659468" cy="2923877"/>
          </a:xfrm>
          <a:prstGeom prst="rect">
            <a:avLst/>
          </a:prstGeom>
          <a:noFill/>
        </p:spPr>
        <p:txBody>
          <a:bodyPr wrap="square" rtlCol="0">
            <a:spAutoFit/>
          </a:bodyPr>
          <a:lstStyle/>
          <a:p>
            <a:pPr marL="285750" indent="-285750">
              <a:lnSpc>
                <a:spcPct val="150000"/>
              </a:lnSpc>
              <a:buFont typeface="Wingdings" charset="2"/>
              <a:buChar char="q"/>
            </a:pPr>
            <a:r>
              <a:rPr lang="en-US" altLang="zh-CN" sz="2400" b="1" dirty="0" smtClean="0">
                <a:solidFill>
                  <a:srgbClr val="0070C0"/>
                </a:solidFill>
              </a:rPr>
              <a:t>Challenge</a:t>
            </a:r>
            <a:endParaRPr lang="en-US" sz="2400" i="1" dirty="0" smtClean="0">
              <a:solidFill>
                <a:srgbClr val="0070C0"/>
              </a:solidFill>
            </a:endParaRPr>
          </a:p>
          <a:p>
            <a:pPr marL="742950" lvl="2" indent="-285750">
              <a:buFont typeface="Arial" panose="020B0604020202020204" pitchFamily="34" charset="0"/>
              <a:buChar char="•"/>
            </a:pPr>
            <a:r>
              <a:rPr lang="en-US" altLang="zh-CN" sz="2000" dirty="0" smtClean="0"/>
              <a:t>Low accuracy due to limited information</a:t>
            </a:r>
            <a:endParaRPr lang="en-US" sz="2000" dirty="0" smtClean="0"/>
          </a:p>
          <a:p>
            <a:pPr marL="285750" lvl="1" indent="-285750">
              <a:lnSpc>
                <a:spcPct val="150000"/>
              </a:lnSpc>
              <a:buFont typeface="Wingdings" panose="05000000000000000000" pitchFamily="2" charset="2"/>
              <a:buChar char="q"/>
            </a:pPr>
            <a:r>
              <a:rPr lang="en-US" altLang="zh-CN" sz="2400" b="1" dirty="0" smtClean="0">
                <a:solidFill>
                  <a:srgbClr val="0070C0"/>
                </a:solidFill>
              </a:rPr>
              <a:t>Improved learning algorithm</a:t>
            </a:r>
          </a:p>
          <a:p>
            <a:pPr marL="742950" lvl="2" indent="-285750">
              <a:buFont typeface="Arial" panose="020B0604020202020204" pitchFamily="34" charset="0"/>
              <a:buChar char="•"/>
            </a:pPr>
            <a:r>
              <a:rPr lang="en-US" sz="2000" dirty="0"/>
              <a:t>L</a:t>
            </a:r>
            <a:r>
              <a:rPr lang="en-US" sz="2000" dirty="0" smtClean="0"/>
              <a:t>arger </a:t>
            </a:r>
            <a:r>
              <a:rPr lang="en-US" sz="2000" dirty="0"/>
              <a:t>weight </a:t>
            </a:r>
            <a:r>
              <a:rPr lang="en-US" sz="2000" dirty="0" smtClean="0"/>
              <a:t>for </a:t>
            </a:r>
            <a:r>
              <a:rPr lang="en-US" altLang="zh-CN" sz="2000" dirty="0" smtClean="0"/>
              <a:t>high-frequency ratings such that the model prediction is closer to high-frequency ratings</a:t>
            </a:r>
          </a:p>
          <a:p>
            <a:pPr marL="457200" lvl="2"/>
            <a:endParaRPr lang="en-US" dirty="0"/>
          </a:p>
          <a:p>
            <a:pPr marL="457200" lvl="2"/>
            <a:endParaRPr lang="en-US" dirty="0"/>
          </a:p>
          <a:p>
            <a:pPr marL="457200" lvl="2"/>
            <a:r>
              <a:rPr lang="en-US" sz="1600" b="1" i="1" dirty="0" smtClean="0">
                <a:solidFill>
                  <a:srgbClr val="00B050"/>
                </a:solidFill>
              </a:rPr>
              <a:t>To </a:t>
            </a:r>
            <a:r>
              <a:rPr lang="en-US" sz="1600" b="1" i="1" dirty="0">
                <a:solidFill>
                  <a:srgbClr val="00B050"/>
                </a:solidFill>
              </a:rPr>
              <a:t>train a </a:t>
            </a:r>
            <a:r>
              <a:rPr lang="en-US" sz="1600" b="1" i="1" dirty="0" smtClean="0">
                <a:solidFill>
                  <a:srgbClr val="00B050"/>
                </a:solidFill>
              </a:rPr>
              <a:t>biased model </a:t>
            </a:r>
            <a:r>
              <a:rPr lang="en-US" sz="1600" b="1" i="1" dirty="0">
                <a:solidFill>
                  <a:srgbClr val="00B050"/>
                </a:solidFill>
              </a:rPr>
              <a:t>which can </a:t>
            </a:r>
            <a:r>
              <a:rPr lang="en-US" sz="1600" b="1" i="1" dirty="0" smtClean="0">
                <a:solidFill>
                  <a:srgbClr val="00B050"/>
                </a:solidFill>
              </a:rPr>
              <a:t>produce better prediction </a:t>
            </a:r>
            <a:r>
              <a:rPr lang="en-US" sz="1600" b="1" i="1" dirty="0">
                <a:solidFill>
                  <a:srgbClr val="00B050"/>
                </a:solidFill>
              </a:rPr>
              <a:t>on partial </a:t>
            </a:r>
            <a:r>
              <a:rPr lang="en-US" sz="1600" b="1" i="1" dirty="0" smtClean="0">
                <a:solidFill>
                  <a:srgbClr val="00B050"/>
                </a:solidFill>
              </a:rPr>
              <a:t>ratings</a:t>
            </a:r>
          </a:p>
        </p:txBody>
      </p:sp>
      <p:sp>
        <p:nvSpPr>
          <p:cNvPr id="6" name="TextBox 5"/>
          <p:cNvSpPr txBox="1"/>
          <p:nvPr/>
        </p:nvSpPr>
        <p:spPr>
          <a:xfrm>
            <a:off x="2861187" y="3524865"/>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1410035" y="2748131"/>
                <a:ext cx="6458634" cy="4740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600" i="1" smtClean="0">
                              <a:latin typeface="Cambria Math" charset="0"/>
                            </a:rPr>
                          </m:ctrlPr>
                        </m:accPr>
                        <m:e>
                          <m:r>
                            <m:rPr>
                              <m:sty m:val="p"/>
                            </m:rPr>
                            <a:rPr lang="en-US" altLang="zh-CN" sz="1600" i="1">
                              <a:latin typeface="Cambria Math"/>
                            </a:rPr>
                            <m:t>M</m:t>
                          </m:r>
                        </m:e>
                      </m:acc>
                      <m:r>
                        <a:rPr lang="en-US" sz="1600" b="0" i="1" smtClean="0">
                          <a:latin typeface="Cambria Math"/>
                        </a:rPr>
                        <m:t>=</m:t>
                      </m:r>
                      <m:func>
                        <m:funcPr>
                          <m:ctrlPr>
                            <a:rPr lang="en-US" sz="1600" b="0" i="1" smtClean="0">
                              <a:latin typeface="Cambria Math" charset="0"/>
                            </a:rPr>
                          </m:ctrlPr>
                        </m:funcPr>
                        <m:fName>
                          <m:limLow>
                            <m:limLowPr>
                              <m:ctrlPr>
                                <a:rPr lang="en-US" sz="1600" b="0" i="1" smtClean="0">
                                  <a:latin typeface="Cambria Math" charset="0"/>
                                </a:rPr>
                              </m:ctrlPr>
                            </m:limLowPr>
                            <m:e>
                              <m:r>
                                <m:rPr>
                                  <m:sty m:val="p"/>
                                </m:rPr>
                                <a:rPr lang="en-US" sz="1600" b="0" i="0" smtClean="0">
                                  <a:latin typeface="Cambria Math"/>
                                </a:rPr>
                                <m:t>argmin</m:t>
                              </m:r>
                            </m:e>
                            <m:lim>
                              <m:r>
                                <a:rPr lang="en-US" sz="1600" b="0" i="1" smtClean="0">
                                  <a:latin typeface="Cambria Math"/>
                                </a:rPr>
                                <m:t>𝑋</m:t>
                              </m:r>
                            </m:lim>
                          </m:limLow>
                        </m:fName>
                        <m:e>
                          <m:d>
                            <m:dPr>
                              <m:begChr m:val="‖"/>
                              <m:endChr m:val="‖"/>
                              <m:ctrlPr>
                                <a:rPr lang="en-US" sz="1600" b="0" i="1" smtClean="0">
                                  <a:latin typeface="Cambria Math" charset="0"/>
                                </a:rPr>
                              </m:ctrlPr>
                            </m:dPr>
                            <m:e>
                              <m:r>
                                <a:rPr lang="en-US" sz="1600" b="0" i="1" smtClean="0">
                                  <a:latin typeface="Cambria Math"/>
                                </a:rPr>
                                <m:t>𝑊</m:t>
                              </m:r>
                              <m:r>
                                <a:rPr lang="en-US" sz="1600" b="0" i="1" smtClean="0">
                                  <a:latin typeface="Cambria Math"/>
                                </a:rPr>
                                <m:t>⊗</m:t>
                              </m:r>
                              <m:d>
                                <m:dPr>
                                  <m:ctrlPr>
                                    <a:rPr lang="en-US" sz="1600" b="0" i="1" smtClean="0">
                                      <a:latin typeface="Cambria Math" charset="0"/>
                                    </a:rPr>
                                  </m:ctrlPr>
                                </m:dPr>
                                <m:e>
                                  <m:r>
                                    <a:rPr lang="en-US" sz="1600" b="0" i="1" smtClean="0">
                                      <a:latin typeface="Cambria Math"/>
                                    </a:rPr>
                                    <m:t>𝑀</m:t>
                                  </m:r>
                                  <m:r>
                                    <a:rPr lang="en-US" sz="1600" b="0" i="1" smtClean="0">
                                      <a:latin typeface="Cambria Math"/>
                                    </a:rPr>
                                    <m:t>−</m:t>
                                  </m:r>
                                  <m:r>
                                    <a:rPr lang="en-US" sz="1600" b="0" i="1" smtClean="0">
                                      <a:latin typeface="Cambria Math"/>
                                    </a:rPr>
                                    <m:t>𝑋</m:t>
                                  </m:r>
                                </m:e>
                              </m:d>
                            </m:e>
                          </m:d>
                        </m:e>
                      </m:func>
                      <m:r>
                        <a:rPr lang="en-US" sz="1600" b="0" i="1" smtClean="0">
                          <a:latin typeface="Cambria Math"/>
                        </a:rPr>
                        <m:t> </m:t>
                      </m:r>
                      <m:r>
                        <m:rPr>
                          <m:nor/>
                        </m:rPr>
                        <a:rPr lang="en-US" sz="1600" dirty="0"/>
                        <m:t>s</m:t>
                      </m:r>
                      <m:r>
                        <m:rPr>
                          <m:nor/>
                        </m:rPr>
                        <a:rPr lang="en-US" sz="1600" dirty="0"/>
                        <m:t>.</m:t>
                      </m:r>
                      <m:r>
                        <m:rPr>
                          <m:nor/>
                        </m:rPr>
                        <a:rPr lang="en-US" sz="1600" dirty="0"/>
                        <m:t>t</m:t>
                      </m:r>
                      <m:r>
                        <m:rPr>
                          <m:nor/>
                        </m:rPr>
                        <a:rPr lang="en-US" altLang="zh-CN" sz="1600" dirty="0"/>
                        <m:t>.</m:t>
                      </m:r>
                      <m:r>
                        <m:rPr>
                          <m:nor/>
                        </m:rPr>
                        <a:rPr lang="en-US" sz="1600" dirty="0"/>
                        <m:t>,</m:t>
                      </m:r>
                      <m:r>
                        <m:rPr>
                          <m:nor/>
                        </m:rPr>
                        <a:rPr lang="en-US" sz="1600" b="0" i="0" dirty="0" smtClean="0"/>
                        <m:t>    </m:t>
                      </m:r>
                      <m:r>
                        <a:rPr lang="en-US" sz="1600" b="0" i="1" smtClean="0">
                          <a:latin typeface="Cambria Math"/>
                        </a:rPr>
                        <m:t>𝑟𝑎𝑛𝑘</m:t>
                      </m:r>
                      <m:d>
                        <m:dPr>
                          <m:ctrlPr>
                            <a:rPr lang="en-US" sz="1600" b="0" i="1" smtClean="0">
                              <a:latin typeface="Cambria Math" charset="0"/>
                            </a:rPr>
                          </m:ctrlPr>
                        </m:dPr>
                        <m:e>
                          <m:r>
                            <a:rPr lang="en-US" sz="1600" b="0" i="1" smtClean="0">
                              <a:latin typeface="Cambria Math"/>
                            </a:rPr>
                            <m:t>𝑋</m:t>
                          </m:r>
                        </m:e>
                      </m:d>
                      <m:r>
                        <a:rPr lang="en-US" sz="1600" b="0" i="1" smtClean="0">
                          <a:latin typeface="Cambria Math"/>
                        </a:rPr>
                        <m:t>=</m:t>
                      </m:r>
                      <m:r>
                        <a:rPr lang="en-US" sz="1600" b="0" i="1" smtClean="0">
                          <a:latin typeface="Cambria Math"/>
                        </a:rPr>
                        <m:t>𝑟</m:t>
                      </m:r>
                      <m:r>
                        <a:rPr lang="en-US" sz="1600" b="0" i="0" smtClean="0">
                          <a:latin typeface="Cambria Math" charset="0"/>
                        </a:rPr>
                        <m:t>,</m:t>
                      </m:r>
                      <m:r>
                        <a:rPr lang="en-US" sz="1600" b="0" i="0" smtClean="0">
                          <a:latin typeface="Cambria Math"/>
                        </a:rPr>
                        <m:t> </m:t>
                      </m:r>
                      <m:sSub>
                        <m:sSubPr>
                          <m:ctrlPr>
                            <a:rPr lang="en-US" altLang="zh-CN" sz="1600" i="1">
                              <a:latin typeface="Cambria Math" charset="0"/>
                            </a:rPr>
                          </m:ctrlPr>
                        </m:sSubPr>
                        <m:e>
                          <m:r>
                            <a:rPr lang="en-US" altLang="zh-CN" sz="1600" b="0" i="1" smtClean="0">
                              <a:latin typeface="Cambria Math"/>
                            </a:rPr>
                            <m:t>   </m:t>
                          </m:r>
                          <m:r>
                            <a:rPr lang="en-US" altLang="zh-CN" sz="1600" i="1">
                              <a:latin typeface="Cambria Math"/>
                            </a:rPr>
                            <m:t>𝑊</m:t>
                          </m:r>
                        </m:e>
                        <m:sub>
                          <m:r>
                            <a:rPr lang="en-US" altLang="zh-CN" sz="1600" i="1">
                              <a:latin typeface="Cambria Math"/>
                            </a:rPr>
                            <m:t>𝑖𝑗</m:t>
                          </m:r>
                        </m:sub>
                      </m:sSub>
                      <m:r>
                        <a:rPr lang="en-US" altLang="zh-CN" sz="1600" i="1">
                          <a:latin typeface="Cambria Math"/>
                          <a:ea typeface="Cambria Math"/>
                        </a:rPr>
                        <m:t>∝</m:t>
                      </m:r>
                      <m:r>
                        <m:rPr>
                          <m:sty m:val="p"/>
                        </m:rPr>
                        <a:rPr lang="en-US" altLang="zh-CN" sz="1600" i="0">
                          <a:latin typeface="Cambria Math"/>
                          <a:ea typeface="Cambria Math"/>
                        </a:rPr>
                        <m:t>Pr</m:t>
                      </m:r>
                      <m:d>
                        <m:dPr>
                          <m:begChr m:val="["/>
                          <m:endChr m:val="]"/>
                          <m:ctrlPr>
                            <a:rPr lang="en-US" altLang="zh-CN" sz="1600" i="1">
                              <a:latin typeface="Cambria Math" charset="0"/>
                              <a:ea typeface="Cambria Math"/>
                            </a:rPr>
                          </m:ctrlPr>
                        </m:dPr>
                        <m:e>
                          <m:sSub>
                            <m:sSubPr>
                              <m:ctrlPr>
                                <a:rPr lang="en-US" altLang="zh-CN" sz="1600" i="1">
                                  <a:latin typeface="Cambria Math" charset="0"/>
                                  <a:ea typeface="Cambria Math"/>
                                </a:rPr>
                              </m:ctrlPr>
                            </m:sSubPr>
                            <m:e>
                              <m:r>
                                <a:rPr lang="en-US" altLang="zh-CN" sz="1600" i="1">
                                  <a:latin typeface="Cambria Math"/>
                                  <a:ea typeface="Cambria Math"/>
                                </a:rPr>
                                <m:t>𝑀</m:t>
                              </m:r>
                            </m:e>
                            <m:sub>
                              <m:r>
                                <a:rPr lang="en-US" altLang="zh-CN" sz="1600" i="1">
                                  <a:latin typeface="Cambria Math"/>
                                  <a:ea typeface="Cambria Math"/>
                                </a:rPr>
                                <m:t>𝑖𝑗</m:t>
                              </m:r>
                            </m:sub>
                          </m:sSub>
                        </m:e>
                      </m:d>
                    </m:oMath>
                  </m:oMathPara>
                </a14:m>
                <a:endParaRPr lang="en-US" altLang="zh-CN"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410035" y="2748131"/>
                <a:ext cx="6458634" cy="474041"/>
              </a:xfrm>
              <a:prstGeom prst="rect">
                <a:avLst/>
              </a:prstGeom>
              <a:blipFill rotWithShape="1">
                <a:blip r:embed="rId4"/>
                <a:stretch>
                  <a:fillRect/>
                </a:stretch>
              </a:blipFill>
            </p:spPr>
            <p:txBody>
              <a:bodyPr/>
              <a:lstStyle/>
              <a:p>
                <a:r>
                  <a:rPr lang="en-US">
                    <a:noFill/>
                  </a:rPr>
                  <a:t> </a:t>
                </a:r>
              </a:p>
            </p:txBody>
          </p:sp>
        </mc:Fallback>
      </mc:AlternateContent>
      <p:graphicFrame>
        <p:nvGraphicFramePr>
          <p:cNvPr id="18" name="Table 17"/>
          <p:cNvGraphicFramePr>
            <a:graphicFrameLocks noGrp="1"/>
          </p:cNvGraphicFramePr>
          <p:nvPr>
            <p:extLst>
              <p:ext uri="{D42A27DB-BD31-4B8C-83A1-F6EECF244321}">
                <p14:modId xmlns:p14="http://schemas.microsoft.com/office/powerpoint/2010/main" val="1337434154"/>
              </p:ext>
            </p:extLst>
          </p:nvPr>
        </p:nvGraphicFramePr>
        <p:xfrm>
          <a:off x="570761" y="3886200"/>
          <a:ext cx="8039839" cy="1978530"/>
        </p:xfrm>
        <a:graphic>
          <a:graphicData uri="http://schemas.openxmlformats.org/drawingml/2006/table">
            <a:tbl>
              <a:tblPr firstRow="1" firstCol="1" bandRow="1"/>
              <a:tblGrid>
                <a:gridCol w="1374119"/>
                <a:gridCol w="1673881"/>
                <a:gridCol w="2514601"/>
                <a:gridCol w="2477238"/>
              </a:tblGrid>
              <a:tr h="396232">
                <a:tc>
                  <a:txBody>
                    <a:bodyPr/>
                    <a:lstStyle/>
                    <a:p>
                      <a:pPr marL="0" marR="0" algn="ctr">
                        <a:spcBef>
                          <a:spcPts val="0"/>
                        </a:spcBef>
                        <a:spcAft>
                          <a:spcPts val="0"/>
                        </a:spcAft>
                      </a:pPr>
                      <a:r>
                        <a:rPr lang="en-US" sz="1600" dirty="0" smtClean="0">
                          <a:solidFill>
                            <a:srgbClr val="1F497D"/>
                          </a:solidFill>
                          <a:effectLst/>
                          <a:latin typeface="+mn-lt"/>
                          <a:ea typeface="宋体"/>
                          <a:cs typeface="Times New Roman"/>
                        </a:rPr>
                        <a:t>Rating</a:t>
                      </a:r>
                      <a:r>
                        <a:rPr lang="en-US" sz="1600" dirty="0">
                          <a:solidFill>
                            <a:srgbClr val="1F497D"/>
                          </a:solidFill>
                          <a:effectLst/>
                          <a:latin typeface="+mn-lt"/>
                          <a:ea typeface="宋体"/>
                          <a:cs typeface="Times New Roman"/>
                        </a:rPr>
                        <a:t> </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smtClean="0">
                          <a:solidFill>
                            <a:srgbClr val="1F497D"/>
                          </a:solidFill>
                          <a:effectLst/>
                          <a:latin typeface="+mn-lt"/>
                          <a:ea typeface="宋体"/>
                          <a:cs typeface="Times New Roman"/>
                        </a:rPr>
                        <a:t>Distribution</a:t>
                      </a:r>
                      <a:r>
                        <a:rPr lang="en-US" sz="1600" dirty="0">
                          <a:solidFill>
                            <a:srgbClr val="1F497D"/>
                          </a:solidFill>
                          <a:effectLst/>
                          <a:latin typeface="+mn-lt"/>
                          <a:ea typeface="宋体"/>
                          <a:cs typeface="Times New Roman"/>
                        </a:rPr>
                        <a:t> </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smtClean="0">
                          <a:solidFill>
                            <a:srgbClr val="1F497D"/>
                          </a:solidFill>
                          <a:effectLst/>
                          <a:latin typeface="+mn-lt"/>
                          <a:ea typeface="宋体"/>
                          <a:cs typeface="Times New Roman"/>
                        </a:rPr>
                        <a:t>RMSE without  Weighting</a:t>
                      </a:r>
                      <a:r>
                        <a:rPr lang="en-US" sz="1600" dirty="0">
                          <a:solidFill>
                            <a:srgbClr val="1F497D"/>
                          </a:solidFill>
                          <a:effectLst/>
                          <a:latin typeface="+mn-lt"/>
                          <a:ea typeface="宋体"/>
                          <a:cs typeface="Times New Roman"/>
                        </a:rPr>
                        <a:t> </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RMSE with Weighting </a:t>
                      </a:r>
                      <a:endParaRPr lang="en-US" sz="1600" dirty="0" smtClean="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780">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1</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17.44%</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1.2512</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smtClean="0">
                          <a:solidFill>
                            <a:srgbClr val="1F497D"/>
                          </a:solidFill>
                          <a:effectLst/>
                          <a:latin typeface="+mn-lt"/>
                          <a:ea typeface="宋体"/>
                          <a:cs typeface="Times New Roman"/>
                        </a:rPr>
                        <a:t>1.2533</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780">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2</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rgbClr val="FF0000"/>
                          </a:solidFill>
                          <a:effectLst/>
                          <a:latin typeface="+mn-lt"/>
                          <a:ea typeface="宋体"/>
                          <a:cs typeface="Times New Roman"/>
                        </a:rPr>
                        <a:t> </a:t>
                      </a:r>
                      <a:r>
                        <a:rPr lang="en-US" sz="1600" b="1" dirty="0" smtClean="0">
                          <a:solidFill>
                            <a:srgbClr val="FF0000"/>
                          </a:solidFill>
                          <a:effectLst/>
                          <a:latin typeface="+mn-lt"/>
                          <a:ea typeface="宋体"/>
                          <a:cs typeface="Times New Roman"/>
                        </a:rPr>
                        <a:t>25.39%</a:t>
                      </a:r>
                      <a:endParaRPr lang="en-US" sz="16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0.6750</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smtClean="0">
                          <a:solidFill>
                            <a:srgbClr val="1F497D"/>
                          </a:solidFill>
                          <a:effectLst/>
                          <a:latin typeface="+mn-lt"/>
                          <a:ea typeface="宋体"/>
                          <a:cs typeface="Times New Roman"/>
                        </a:rPr>
                        <a:t> </a:t>
                      </a:r>
                      <a:r>
                        <a:rPr lang="en-US" sz="1600" b="1" dirty="0" smtClean="0">
                          <a:solidFill>
                            <a:srgbClr val="FF0000"/>
                          </a:solidFill>
                          <a:effectLst/>
                          <a:latin typeface="+mn-lt"/>
                          <a:ea typeface="宋体"/>
                          <a:cs typeface="Times New Roman"/>
                        </a:rPr>
                        <a:t>0.6651</a:t>
                      </a:r>
                      <a:endParaRPr lang="en-US" sz="16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780">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3</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rgbClr val="FF0000"/>
                          </a:solidFill>
                          <a:effectLst/>
                          <a:latin typeface="+mn-lt"/>
                          <a:ea typeface="宋体"/>
                          <a:cs typeface="Times New Roman"/>
                        </a:rPr>
                        <a:t> </a:t>
                      </a:r>
                      <a:r>
                        <a:rPr lang="en-US" sz="1600" b="1" dirty="0" smtClean="0">
                          <a:solidFill>
                            <a:srgbClr val="FF0000"/>
                          </a:solidFill>
                          <a:effectLst/>
                          <a:latin typeface="+mn-lt"/>
                          <a:ea typeface="宋体"/>
                          <a:cs typeface="Times New Roman"/>
                        </a:rPr>
                        <a:t>35.35%</a:t>
                      </a:r>
                      <a:endParaRPr lang="en-US" sz="16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0.5260</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smtClean="0">
                          <a:solidFill>
                            <a:srgbClr val="1F497D"/>
                          </a:solidFill>
                          <a:effectLst/>
                          <a:latin typeface="+mn-lt"/>
                          <a:ea typeface="宋体"/>
                          <a:cs typeface="Times New Roman"/>
                        </a:rPr>
                        <a:t> </a:t>
                      </a:r>
                      <a:r>
                        <a:rPr lang="en-US" sz="1600" b="1" dirty="0" smtClean="0">
                          <a:solidFill>
                            <a:srgbClr val="FF0000"/>
                          </a:solidFill>
                          <a:effectLst/>
                          <a:latin typeface="+mn-lt"/>
                          <a:ea typeface="宋体"/>
                          <a:cs typeface="Times New Roman"/>
                        </a:rPr>
                        <a:t>0.5162 </a:t>
                      </a:r>
                      <a:endParaRPr lang="en-US" sz="16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780">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4</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a:solidFill>
                            <a:srgbClr val="FF0000"/>
                          </a:solidFill>
                          <a:effectLst/>
                          <a:latin typeface="+mn-lt"/>
                          <a:ea typeface="宋体"/>
                          <a:cs typeface="Times New Roman"/>
                        </a:rPr>
                        <a:t> </a:t>
                      </a:r>
                      <a:r>
                        <a:rPr lang="en-US" sz="1600" b="1" dirty="0" smtClean="0">
                          <a:solidFill>
                            <a:srgbClr val="FF0000"/>
                          </a:solidFill>
                          <a:effectLst/>
                          <a:latin typeface="+mn-lt"/>
                          <a:ea typeface="宋体"/>
                          <a:cs typeface="Times New Roman"/>
                        </a:rPr>
                        <a:t>18.28%</a:t>
                      </a:r>
                      <a:endParaRPr lang="en-US" sz="16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1.1856</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smtClean="0">
                          <a:solidFill>
                            <a:srgbClr val="1F497D"/>
                          </a:solidFill>
                          <a:effectLst/>
                          <a:latin typeface="+mn-lt"/>
                          <a:ea typeface="宋体"/>
                          <a:cs typeface="Times New Roman"/>
                        </a:rPr>
                        <a:t> </a:t>
                      </a:r>
                      <a:r>
                        <a:rPr lang="en-US" sz="1600" b="1" dirty="0" smtClean="0">
                          <a:solidFill>
                            <a:srgbClr val="FF0000"/>
                          </a:solidFill>
                          <a:effectLst/>
                          <a:latin typeface="+mn-lt"/>
                          <a:ea typeface="宋体"/>
                          <a:cs typeface="Times New Roman"/>
                        </a:rPr>
                        <a:t>1.1793 </a:t>
                      </a:r>
                      <a:endParaRPr lang="en-US" sz="16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780">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5</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smtClean="0">
                          <a:solidFill>
                            <a:srgbClr val="1F497D"/>
                          </a:solidFill>
                          <a:effectLst/>
                          <a:latin typeface="+mn-lt"/>
                          <a:ea typeface="宋体"/>
                          <a:cs typeface="Times New Roman"/>
                        </a:rPr>
                        <a:t>3.54%</a:t>
                      </a:r>
                      <a:r>
                        <a:rPr lang="en-US" sz="1600" dirty="0">
                          <a:solidFill>
                            <a:srgbClr val="1F497D"/>
                          </a:solidFill>
                          <a:effectLst/>
                          <a:latin typeface="+mn-lt"/>
                          <a:ea typeface="宋体"/>
                          <a:cs typeface="Times New Roman"/>
                        </a:rPr>
                        <a:t> </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rgbClr val="1F497D"/>
                          </a:solidFill>
                          <a:effectLst/>
                          <a:latin typeface="+mn-lt"/>
                          <a:ea typeface="宋体"/>
                          <a:cs typeface="Times New Roman"/>
                        </a:rPr>
                        <a:t>2.1477</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smtClean="0">
                          <a:solidFill>
                            <a:srgbClr val="1F497D"/>
                          </a:solidFill>
                          <a:effectLst/>
                          <a:latin typeface="+mn-lt"/>
                          <a:ea typeface="宋体"/>
                          <a:cs typeface="Times New Roman"/>
                        </a:rPr>
                        <a:t>2.1597</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398">
                <a:tc gridSpan="2">
                  <a:txBody>
                    <a:bodyPr/>
                    <a:lstStyle/>
                    <a:p>
                      <a:pPr marL="0" marR="0" algn="ctr">
                        <a:spcBef>
                          <a:spcPts val="0"/>
                        </a:spcBef>
                        <a:spcAft>
                          <a:spcPts val="0"/>
                        </a:spcAft>
                      </a:pPr>
                      <a:r>
                        <a:rPr lang="en-US" sz="1600" dirty="0">
                          <a:solidFill>
                            <a:srgbClr val="1F497D"/>
                          </a:solidFill>
                          <a:effectLst/>
                          <a:latin typeface="+mn-lt"/>
                          <a:ea typeface="宋体"/>
                          <a:cs typeface="Times New Roman"/>
                        </a:rPr>
                        <a:t> </a:t>
                      </a:r>
                      <a:r>
                        <a:rPr lang="en-US" sz="1600" dirty="0" smtClean="0">
                          <a:solidFill>
                            <a:schemeClr val="tx1"/>
                          </a:solidFill>
                          <a:effectLst/>
                          <a:latin typeface="+mn-lt"/>
                          <a:ea typeface="宋体"/>
                          <a:cs typeface="+mn-cs"/>
                        </a:rPr>
                        <a:t>Over</a:t>
                      </a:r>
                      <a:r>
                        <a:rPr lang="en-US" sz="1600" baseline="0" dirty="0" smtClean="0">
                          <a:solidFill>
                            <a:schemeClr val="tx1"/>
                          </a:solidFill>
                          <a:effectLst/>
                          <a:latin typeface="+mn-lt"/>
                          <a:ea typeface="宋体"/>
                          <a:cs typeface="+mn-cs"/>
                        </a:rPr>
                        <a:t>all accuracy</a:t>
                      </a:r>
                      <a:r>
                        <a:rPr lang="en-US" sz="1600" dirty="0">
                          <a:solidFill>
                            <a:srgbClr val="1F497D"/>
                          </a:solidFill>
                          <a:effectLst/>
                          <a:latin typeface="+mn-lt"/>
                          <a:ea typeface="宋体"/>
                          <a:cs typeface="Times New Roman"/>
                        </a:rPr>
                        <a:t> </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marR="0" algn="ctr">
                        <a:spcBef>
                          <a:spcPts val="0"/>
                        </a:spcBef>
                        <a:spcAft>
                          <a:spcPts val="0"/>
                        </a:spcAft>
                      </a:pPr>
                      <a:endParaRPr lang="en-US" sz="12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dirty="0" smtClean="0">
                          <a:solidFill>
                            <a:srgbClr val="1F497D"/>
                          </a:solidFill>
                          <a:effectLst/>
                          <a:latin typeface="+mn-lt"/>
                          <a:ea typeface="宋体"/>
                          <a:cs typeface="Times New Roman"/>
                        </a:rPr>
                        <a:t>0.9517</a:t>
                      </a:r>
                      <a:endParaRPr lang="en-US" sz="1600" dirty="0">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600" b="1" dirty="0" smtClean="0">
                          <a:solidFill>
                            <a:srgbClr val="FF0000"/>
                          </a:solidFill>
                          <a:effectLst/>
                          <a:latin typeface="+mn-lt"/>
                          <a:ea typeface="宋体"/>
                          <a:cs typeface="Times New Roman"/>
                        </a:rPr>
                        <a:t>0.9479 </a:t>
                      </a:r>
                      <a:endParaRPr lang="en-US" sz="1600" b="1" dirty="0">
                        <a:solidFill>
                          <a:srgbClr val="FF0000"/>
                        </a:solidFill>
                        <a:effectLst/>
                        <a:latin typeface="+mn-lt"/>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TextBox 18"/>
          <p:cNvSpPr txBox="1"/>
          <p:nvPr/>
        </p:nvSpPr>
        <p:spPr>
          <a:xfrm>
            <a:off x="2380566" y="6038900"/>
            <a:ext cx="4267200" cy="338554"/>
          </a:xfrm>
          <a:prstGeom prst="rect">
            <a:avLst/>
          </a:prstGeom>
          <a:noFill/>
        </p:spPr>
        <p:txBody>
          <a:bodyPr wrap="square" rtlCol="0">
            <a:spAutoFit/>
          </a:bodyPr>
          <a:lstStyle/>
          <a:p>
            <a:pPr algn="ctr"/>
            <a:r>
              <a:rPr lang="en-US" altLang="zh-CN" sz="1600" i="1" dirty="0" smtClean="0"/>
              <a:t>Case </a:t>
            </a:r>
            <a:r>
              <a:rPr lang="en-US" altLang="zh-CN" sz="1600" i="1" dirty="0"/>
              <a:t>s</a:t>
            </a:r>
            <a:r>
              <a:rPr lang="en-US" altLang="zh-CN" sz="1600" i="1" dirty="0" smtClean="0"/>
              <a:t>tudy on synthetic </a:t>
            </a:r>
            <a:r>
              <a:rPr lang="en-US" altLang="zh-CN" sz="1600" i="1" dirty="0"/>
              <a:t>d</a:t>
            </a:r>
            <a:r>
              <a:rPr lang="en-US" altLang="zh-CN" sz="1600" i="1" dirty="0" smtClean="0"/>
              <a:t>ataset </a:t>
            </a:r>
            <a:endParaRPr lang="en-US" sz="1600" i="1" dirty="0"/>
          </a:p>
        </p:txBody>
      </p:sp>
      <p:sp>
        <p:nvSpPr>
          <p:cNvPr id="3" name="Slide Number Placeholder 2"/>
          <p:cNvSpPr>
            <a:spLocks noGrp="1"/>
          </p:cNvSpPr>
          <p:nvPr>
            <p:ph type="sldNum" sz="quarter" idx="12"/>
          </p:nvPr>
        </p:nvSpPr>
        <p:spPr/>
        <p:txBody>
          <a:bodyPr/>
          <a:lstStyle/>
          <a:p>
            <a:fld id="{B6F15528-21DE-4FAA-801E-634DDDAF4B2B}" type="slidenum">
              <a:rPr lang="en-US" sz="1400" smtClean="0"/>
              <a:pPr/>
              <a:t>6</a:t>
            </a:fld>
            <a:endParaRPr lang="en-US" sz="1400" dirty="0"/>
          </a:p>
        </p:txBody>
      </p:sp>
    </p:spTree>
    <p:custDataLst>
      <p:tags r:id="rId1"/>
    </p:custDataLst>
    <p:extLst>
      <p:ext uri="{BB962C8B-B14F-4D97-AF65-F5344CB8AC3E}">
        <p14:creationId xmlns:p14="http://schemas.microsoft.com/office/powerpoint/2010/main" val="184419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0926" y="102834"/>
            <a:ext cx="6334072" cy="523220"/>
          </a:xfrm>
          <a:prstGeom prst="rect">
            <a:avLst/>
          </a:prstGeom>
          <a:noFill/>
        </p:spPr>
        <p:txBody>
          <a:bodyPr wrap="square" rtlCol="0">
            <a:spAutoFit/>
          </a:bodyPr>
          <a:lstStyle/>
          <a:p>
            <a:r>
              <a:rPr lang="en-US" altLang="zh-CN" sz="2800" b="1" dirty="0"/>
              <a:t>Step </a:t>
            </a:r>
            <a:r>
              <a:rPr lang="en-US" altLang="zh-CN" sz="2800" b="1" dirty="0" smtClean="0"/>
              <a:t>(3) </a:t>
            </a:r>
            <a:r>
              <a:rPr lang="en-US" altLang="zh-CN" sz="2800" b="1" dirty="0"/>
              <a:t>– Ensemble </a:t>
            </a:r>
            <a:r>
              <a:rPr lang="en-US" altLang="zh-CN" sz="2800" b="1" dirty="0" smtClean="0"/>
              <a:t>of Local Models </a:t>
            </a:r>
            <a:endParaRPr lang="en-US" sz="2800" b="1" dirty="0"/>
          </a:p>
        </p:txBody>
      </p:sp>
      <p:sp>
        <p:nvSpPr>
          <p:cNvPr id="24" name="TextBox 23"/>
          <p:cNvSpPr txBox="1"/>
          <p:nvPr/>
        </p:nvSpPr>
        <p:spPr>
          <a:xfrm>
            <a:off x="805544" y="762000"/>
            <a:ext cx="7271656" cy="3231654"/>
          </a:xfrm>
          <a:prstGeom prst="rect">
            <a:avLst/>
          </a:prstGeom>
          <a:noFill/>
        </p:spPr>
        <p:txBody>
          <a:bodyPr wrap="square" rtlCol="0">
            <a:spAutoFit/>
          </a:bodyPr>
          <a:lstStyle/>
          <a:p>
            <a:pPr marL="285750" indent="-285750">
              <a:buFont typeface="Wingdings" charset="2"/>
              <a:buChar char="q"/>
            </a:pPr>
            <a:r>
              <a:rPr lang="en-US" altLang="zh-CN" sz="2400" b="1" dirty="0" smtClean="0">
                <a:solidFill>
                  <a:srgbClr val="0070C0"/>
                </a:solidFill>
              </a:rPr>
              <a:t>Observations</a:t>
            </a:r>
          </a:p>
          <a:p>
            <a:pPr marL="742950" lvl="2" indent="-285750">
              <a:buFont typeface="Arial" panose="020B0604020202020204" pitchFamily="34" charset="0"/>
              <a:buChar char="•"/>
            </a:pPr>
            <a:r>
              <a:rPr lang="en-US" altLang="zh-CN" sz="2000" dirty="0" smtClean="0"/>
              <a:t>User rating distribution                User rating preferences</a:t>
            </a:r>
          </a:p>
          <a:p>
            <a:pPr marL="742950" lvl="2" indent="-285750">
              <a:buFont typeface="Arial" panose="020B0604020202020204" pitchFamily="34" charset="0"/>
              <a:buChar char="•"/>
            </a:pPr>
            <a:r>
              <a:rPr lang="en-US" altLang="zh-CN" sz="2000" dirty="0" smtClean="0"/>
              <a:t>Item rating distribution</a:t>
            </a:r>
            <a:r>
              <a:rPr lang="en-US" altLang="zh-CN" sz="2000" dirty="0"/>
              <a:t> </a:t>
            </a:r>
            <a:r>
              <a:rPr lang="en-US" altLang="zh-CN" sz="2000" dirty="0" smtClean="0"/>
              <a:t>               Item quality</a:t>
            </a:r>
          </a:p>
          <a:p>
            <a:pPr marL="0" lvl="2"/>
            <a:endParaRPr lang="en-US" altLang="zh-CN" sz="1600" i="1" dirty="0" smtClean="0"/>
          </a:p>
          <a:p>
            <a:pPr marL="285750" lvl="2" indent="-285750">
              <a:buFont typeface="Wingdings" panose="05000000000000000000" pitchFamily="2" charset="2"/>
              <a:buChar char="q"/>
            </a:pPr>
            <a:r>
              <a:rPr lang="en-US" altLang="zh-CN" sz="2400" b="1" dirty="0">
                <a:solidFill>
                  <a:srgbClr val="0070C0"/>
                </a:solidFill>
              </a:rPr>
              <a:t>Improved </a:t>
            </a:r>
            <a:r>
              <a:rPr lang="en-US" altLang="zh-CN" sz="2400" b="1" dirty="0" smtClean="0">
                <a:solidFill>
                  <a:srgbClr val="0070C0"/>
                </a:solidFill>
              </a:rPr>
              <a:t>ensemble method </a:t>
            </a:r>
          </a:p>
          <a:p>
            <a:pPr marL="742950" lvl="3" indent="-285750">
              <a:buFont typeface="Arial" panose="020B0604020202020204" pitchFamily="34" charset="0"/>
              <a:buChar char="•"/>
            </a:pPr>
            <a:r>
              <a:rPr lang="en-US" altLang="zh-CN" sz="2000" dirty="0"/>
              <a:t>Global approximation </a:t>
            </a:r>
            <a:r>
              <a:rPr lang="en-US" altLang="zh-CN" sz="2000" dirty="0" smtClean="0"/>
              <a:t>considering the effects of user rating preferences and item quality</a:t>
            </a:r>
          </a:p>
          <a:p>
            <a:pPr marL="742950" lvl="3" indent="-285750">
              <a:buFont typeface="Arial" panose="020B0604020202020204" pitchFamily="34" charset="0"/>
              <a:buChar char="•"/>
            </a:pPr>
            <a:endParaRPr lang="en-US" altLang="zh-CN" sz="2000" dirty="0"/>
          </a:p>
          <a:p>
            <a:pPr marL="457200" lvl="3"/>
            <a:endParaRPr lang="en-US" altLang="zh-CN" sz="2000" dirty="0"/>
          </a:p>
          <a:p>
            <a:pPr marL="742950" lvl="3" indent="-285750">
              <a:buFont typeface="Arial" panose="020B0604020202020204" pitchFamily="34" charset="0"/>
              <a:buChar char="•"/>
            </a:pPr>
            <a:r>
              <a:rPr lang="en-US" altLang="zh-CN" sz="2000" dirty="0" smtClean="0"/>
              <a:t>Ensemble weight</a:t>
            </a:r>
          </a:p>
        </p:txBody>
      </p:sp>
      <mc:AlternateContent xmlns:mc="http://schemas.openxmlformats.org/markup-compatibility/2006" xmlns:a14="http://schemas.microsoft.com/office/drawing/2010/main">
        <mc:Choice Requires="a14">
          <p:graphicFrame>
            <p:nvGraphicFramePr>
              <p:cNvPr id="32" name="Table 31"/>
              <p:cNvGraphicFramePr>
                <a:graphicFrameLocks noGrp="1"/>
              </p:cNvGraphicFramePr>
              <p:nvPr>
                <p:extLst>
                  <p:ext uri="{D42A27DB-BD31-4B8C-83A1-F6EECF244321}">
                    <p14:modId xmlns:p14="http://schemas.microsoft.com/office/powerpoint/2010/main" val="839425676"/>
                  </p:ext>
                </p:extLst>
              </p:nvPr>
            </p:nvGraphicFramePr>
            <p:xfrm>
              <a:off x="4648199" y="4846320"/>
              <a:ext cx="4139938" cy="640080"/>
            </p:xfrm>
            <a:graphic>
              <a:graphicData uri="http://schemas.openxmlformats.org/drawingml/2006/table">
                <a:tbl>
                  <a:tblPr firstRow="1" firstCol="1" bandRow="1"/>
                  <a:tblGrid>
                    <a:gridCol w="1600201"/>
                    <a:gridCol w="453639"/>
                    <a:gridCol w="586809"/>
                    <a:gridCol w="489009"/>
                    <a:gridCol w="489009"/>
                    <a:gridCol w="521271"/>
                  </a:tblGrid>
                  <a:tr h="170839">
                    <a:tc>
                      <a:txBody>
                        <a:bodyPr/>
                        <a:lstStyle/>
                        <a:p>
                          <a:pPr marL="0" marR="0" algn="ctr">
                            <a:spcBef>
                              <a:spcPts val="0"/>
                            </a:spcBef>
                            <a:spcAft>
                              <a:spcPts val="0"/>
                            </a:spcAft>
                          </a:pPr>
                          <a:endParaRPr lang="en-US" sz="1400" b="0" i="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dirty="0" smtClean="0">
                              <a:solidFill>
                                <a:srgbClr val="1F497D"/>
                              </a:solidFill>
                              <a:effectLst/>
                              <a:latin typeface="Calibri"/>
                              <a:ea typeface="宋体"/>
                              <a:cs typeface="Times New Roman"/>
                            </a:rPr>
                            <a:t>1</a:t>
                          </a:r>
                          <a:r>
                            <a:rPr lang="en-US" sz="1400" b="0" dirty="0">
                              <a:solidFill>
                                <a:srgbClr val="1F497D"/>
                              </a:solidFill>
                              <a:effectLst/>
                              <a:latin typeface="Calibri"/>
                              <a:ea typeface="宋体"/>
                              <a:cs typeface="Times New Roman"/>
                            </a:rPr>
                            <a:t> </a:t>
                          </a:r>
                          <a:endParaRPr lang="en-US" sz="1400" b="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dirty="0">
                              <a:solidFill>
                                <a:srgbClr val="1F497D"/>
                              </a:solidFill>
                              <a:effectLst/>
                              <a:latin typeface="Calibri"/>
                              <a:ea typeface="宋体"/>
                              <a:cs typeface="Times New Roman"/>
                            </a:rPr>
                            <a:t> </a:t>
                          </a:r>
                          <a:r>
                            <a:rPr lang="en-US" sz="1400" b="0" dirty="0" smtClean="0">
                              <a:solidFill>
                                <a:srgbClr val="1F497D"/>
                              </a:solidFill>
                              <a:effectLst/>
                              <a:latin typeface="Calibri"/>
                              <a:ea typeface="宋体"/>
                              <a:cs typeface="Times New Roman"/>
                            </a:rPr>
                            <a:t>2</a:t>
                          </a:r>
                          <a:endParaRPr lang="en-US" sz="1400" b="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dirty="0">
                              <a:solidFill>
                                <a:srgbClr val="1F497D"/>
                              </a:solidFill>
                              <a:effectLst/>
                              <a:latin typeface="Calibri"/>
                              <a:ea typeface="宋体"/>
                              <a:cs typeface="Times New Roman"/>
                            </a:rPr>
                            <a:t> </a:t>
                          </a:r>
                          <a:r>
                            <a:rPr lang="en-US" sz="1400" b="0" dirty="0" smtClean="0">
                              <a:solidFill>
                                <a:srgbClr val="1F497D"/>
                              </a:solidFill>
                              <a:effectLst/>
                              <a:latin typeface="Calibri"/>
                              <a:ea typeface="宋体"/>
                              <a:cs typeface="Times New Roman"/>
                            </a:rPr>
                            <a:t>3</a:t>
                          </a:r>
                          <a:endParaRPr lang="en-US" sz="1400" b="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dirty="0">
                              <a:solidFill>
                                <a:srgbClr val="1F497D"/>
                              </a:solidFill>
                              <a:effectLst/>
                              <a:latin typeface="Calibri"/>
                              <a:ea typeface="宋体"/>
                              <a:cs typeface="Times New Roman"/>
                            </a:rPr>
                            <a:t> </a:t>
                          </a:r>
                          <a:r>
                            <a:rPr lang="en-US" sz="1400" b="0" dirty="0" smtClean="0">
                              <a:solidFill>
                                <a:srgbClr val="1F497D"/>
                              </a:solidFill>
                              <a:effectLst/>
                              <a:latin typeface="Calibri"/>
                              <a:ea typeface="宋体"/>
                              <a:cs typeface="Times New Roman"/>
                            </a:rPr>
                            <a:t>4</a:t>
                          </a:r>
                          <a:endParaRPr lang="en-US" sz="1400" b="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dirty="0">
                              <a:solidFill>
                                <a:srgbClr val="1F497D"/>
                              </a:solidFill>
                              <a:effectLst/>
                              <a:latin typeface="Calibri"/>
                              <a:ea typeface="宋体"/>
                              <a:cs typeface="Times New Roman"/>
                            </a:rPr>
                            <a:t> </a:t>
                          </a:r>
                          <a:r>
                            <a:rPr lang="en-US" sz="1400" b="0" dirty="0" smtClean="0">
                              <a:solidFill>
                                <a:srgbClr val="1F497D"/>
                              </a:solidFill>
                              <a:effectLst/>
                              <a:latin typeface="Calibri"/>
                              <a:ea typeface="宋体"/>
                              <a:cs typeface="Times New Roman"/>
                            </a:rPr>
                            <a:t>5</a:t>
                          </a:r>
                          <a:endParaRPr lang="en-US" sz="1400" b="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839">
                    <a:tc>
                      <a:txBody>
                        <a:bodyPr/>
                        <a:lstStyle/>
                        <a:p>
                          <a:pPr marL="0" marR="0" algn="ctr">
                            <a:spcBef>
                              <a:spcPts val="0"/>
                            </a:spcBef>
                            <a:spcAft>
                              <a:spcPts val="0"/>
                            </a:spcAft>
                          </a:pPr>
                          <a:r>
                            <a:rPr lang="en-US" sz="1400" b="0" i="0" dirty="0" smtClean="0">
                              <a:effectLst/>
                              <a:latin typeface="Times New Roman"/>
                              <a:ea typeface="宋体"/>
                            </a:rPr>
                            <a:t>Probabilities</a:t>
                          </a:r>
                          <a:r>
                            <a:rPr lang="en-US" sz="1400" b="0" i="0" baseline="0" dirty="0" smtClean="0">
                              <a:effectLst/>
                              <a:latin typeface="Times New Roman"/>
                              <a:ea typeface="宋体"/>
                            </a:rPr>
                            <a:t> of </a:t>
                          </a:r>
                          <a14:m>
                            <m:oMath xmlns:m="http://schemas.openxmlformats.org/officeDocument/2006/math">
                              <m:sSub>
                                <m:sSubPr>
                                  <m:ctrlPr>
                                    <a:rPr lang="en-US" sz="1400" b="0" i="1" baseline="0" smtClean="0">
                                      <a:effectLst/>
                                      <a:latin typeface="Cambria Math" charset="0"/>
                                      <a:ea typeface="宋体"/>
                                    </a:rPr>
                                  </m:ctrlPr>
                                </m:sSubPr>
                                <m:e>
                                  <m:r>
                                    <a:rPr lang="en-US" sz="1400" b="0" i="1" baseline="0" smtClean="0">
                                      <a:effectLst/>
                                      <a:latin typeface="Cambria Math" charset="0"/>
                                      <a:ea typeface="宋体"/>
                                    </a:rPr>
                                    <m:t>𝑀</m:t>
                                  </m:r>
                                </m:e>
                                <m:sub>
                                  <m:r>
                                    <a:rPr lang="en-US" sz="1400" b="0" i="1" baseline="0" smtClean="0">
                                      <a:effectLst/>
                                      <a:latin typeface="Cambria Math" charset="0"/>
                                      <a:ea typeface="宋体"/>
                                    </a:rPr>
                                    <m:t>𝑢</m:t>
                                  </m:r>
                                </m:sub>
                              </m:sSub>
                            </m:oMath>
                          </a14:m>
                          <a:r>
                            <a:rPr lang="en-US" sz="1400" b="0" i="0" baseline="0" dirty="0" smtClean="0">
                              <a:effectLst/>
                              <a:latin typeface="Times New Roman"/>
                              <a:ea typeface="宋体"/>
                            </a:rPr>
                            <a:t> </a:t>
                          </a:r>
                          <a:endParaRPr lang="en-US" sz="1400" b="0" i="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0.05</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0.05</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0.1</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i="1" dirty="0" smtClean="0">
                              <a:solidFill>
                                <a:srgbClr val="FF0000"/>
                              </a:solidFill>
                              <a:effectLst/>
                              <a:latin typeface="Calibri"/>
                              <a:ea typeface="宋体"/>
                              <a:cs typeface="Times New Roman"/>
                            </a:rPr>
                            <a:t>0.5</a:t>
                          </a:r>
                          <a:endParaRPr lang="en-US" sz="1400" b="1" i="1" dirty="0">
                            <a:solidFill>
                              <a:srgbClr val="FF0000"/>
                            </a:solidFill>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400" b="0" i="1" kern="1200" dirty="0" smtClean="0">
                              <a:solidFill>
                                <a:srgbClr val="1F497D"/>
                              </a:solidFill>
                              <a:effectLst/>
                              <a:latin typeface="Calibri"/>
                              <a:ea typeface="宋体"/>
                              <a:cs typeface="Times New Roman"/>
                            </a:rPr>
                            <a:t>0.3</a:t>
                          </a:r>
                          <a:endParaRPr lang="en-US" sz="1400" b="0" i="1" kern="1200" dirty="0">
                            <a:solidFill>
                              <a:srgbClr val="1F497D"/>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0839">
                    <a:tc>
                      <a:txBody>
                        <a:bodyPr/>
                        <a:lstStyle/>
                        <a:p>
                          <a:pPr marL="0" marR="0" algn="ctr">
                            <a:spcBef>
                              <a:spcPts val="0"/>
                            </a:spcBef>
                            <a:spcAft>
                              <a:spcPts val="0"/>
                            </a:spcAft>
                          </a:pPr>
                          <a:r>
                            <a:rPr lang="en-US" sz="1400" b="0" i="0" dirty="0" smtClean="0">
                              <a:effectLst/>
                              <a:latin typeface="Times New Roman"/>
                              <a:ea typeface="宋体"/>
                            </a:rPr>
                            <a:t>Probabilities</a:t>
                          </a:r>
                          <a:r>
                            <a:rPr lang="en-US" sz="1400" b="0" i="0" baseline="0" dirty="0" smtClean="0">
                              <a:effectLst/>
                              <a:latin typeface="Times New Roman"/>
                              <a:ea typeface="宋体"/>
                            </a:rPr>
                            <a:t> of </a:t>
                          </a:r>
                          <a14:m>
                            <m:oMath xmlns:m="http://schemas.openxmlformats.org/officeDocument/2006/math">
                              <m:sSub>
                                <m:sSubPr>
                                  <m:ctrlPr>
                                    <a:rPr lang="en-US" sz="1400" b="0" i="1" baseline="0" smtClean="0">
                                      <a:effectLst/>
                                      <a:latin typeface="Cambria Math" charset="0"/>
                                      <a:ea typeface="宋体"/>
                                    </a:rPr>
                                  </m:ctrlPr>
                                </m:sSubPr>
                                <m:e>
                                  <m:r>
                                    <a:rPr lang="en-US" sz="1400" b="0" i="1" baseline="0" smtClean="0">
                                      <a:effectLst/>
                                      <a:latin typeface="Cambria Math" charset="0"/>
                                      <a:ea typeface="宋体"/>
                                    </a:rPr>
                                    <m:t>𝑀</m:t>
                                  </m:r>
                                </m:e>
                                <m:sub>
                                  <m:r>
                                    <a:rPr lang="en-US" sz="1400" b="0" i="1" baseline="0" smtClean="0">
                                      <a:effectLst/>
                                      <a:latin typeface="Cambria Math" charset="0"/>
                                      <a:ea typeface="宋体"/>
                                    </a:rPr>
                                    <m:t>𝑖</m:t>
                                  </m:r>
                                </m:sub>
                              </m:sSub>
                            </m:oMath>
                          </a14:m>
                          <a:endParaRPr lang="en-US" sz="1400" b="0" i="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0.05</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0.05</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0.1</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0.2</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i="1" dirty="0" smtClean="0">
                              <a:solidFill>
                                <a:srgbClr val="FF0000"/>
                              </a:solidFill>
                              <a:effectLst/>
                              <a:latin typeface="Calibri"/>
                              <a:ea typeface="宋体"/>
                              <a:cs typeface="Times New Roman"/>
                            </a:rPr>
                            <a:t>0.6</a:t>
                          </a:r>
                          <a:endParaRPr lang="en-US" sz="1400" b="1" i="1" dirty="0">
                            <a:solidFill>
                              <a:srgbClr val="FF0000"/>
                            </a:solidFill>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32" name="Table 31"/>
              <p:cNvGraphicFramePr>
                <a:graphicFrameLocks noGrp="1"/>
              </p:cNvGraphicFramePr>
              <p:nvPr>
                <p:extLst>
                  <p:ext uri="{D42A27DB-BD31-4B8C-83A1-F6EECF244321}">
                    <p14:modId xmlns:p14="http://schemas.microsoft.com/office/powerpoint/2010/main" val="839425676"/>
                  </p:ext>
                </p:extLst>
              </p:nvPr>
            </p:nvGraphicFramePr>
            <p:xfrm>
              <a:off x="4648199" y="4846320"/>
              <a:ext cx="4139938" cy="640080"/>
            </p:xfrm>
            <a:graphic>
              <a:graphicData uri="http://schemas.openxmlformats.org/drawingml/2006/table">
                <a:tbl>
                  <a:tblPr firstRow="1" firstCol="1" bandRow="1"/>
                  <a:tblGrid>
                    <a:gridCol w="1600201"/>
                    <a:gridCol w="453639"/>
                    <a:gridCol w="586809"/>
                    <a:gridCol w="489009"/>
                    <a:gridCol w="489009"/>
                    <a:gridCol w="521271"/>
                  </a:tblGrid>
                  <a:tr h="213360">
                    <a:tc>
                      <a:txBody>
                        <a:bodyPr/>
                        <a:lstStyle/>
                        <a:p>
                          <a:pPr marL="0" marR="0" algn="ctr">
                            <a:spcBef>
                              <a:spcPts val="0"/>
                            </a:spcBef>
                            <a:spcAft>
                              <a:spcPts val="0"/>
                            </a:spcAft>
                          </a:pPr>
                          <a:endParaRPr lang="en-US" sz="1400" b="0" i="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dirty="0" smtClean="0">
                              <a:solidFill>
                                <a:srgbClr val="1F497D"/>
                              </a:solidFill>
                              <a:effectLst/>
                              <a:latin typeface="Calibri"/>
                              <a:ea typeface="宋体"/>
                              <a:cs typeface="Times New Roman"/>
                            </a:rPr>
                            <a:t>1</a:t>
                          </a:r>
                          <a:r>
                            <a:rPr lang="en-US" sz="1400" b="0" dirty="0">
                              <a:solidFill>
                                <a:srgbClr val="1F497D"/>
                              </a:solidFill>
                              <a:effectLst/>
                              <a:latin typeface="Calibri"/>
                              <a:ea typeface="宋体"/>
                              <a:cs typeface="Times New Roman"/>
                            </a:rPr>
                            <a:t> </a:t>
                          </a:r>
                          <a:endParaRPr lang="en-US" sz="1400" b="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dirty="0">
                              <a:solidFill>
                                <a:srgbClr val="1F497D"/>
                              </a:solidFill>
                              <a:effectLst/>
                              <a:latin typeface="Calibri"/>
                              <a:ea typeface="宋体"/>
                              <a:cs typeface="Times New Roman"/>
                            </a:rPr>
                            <a:t> </a:t>
                          </a:r>
                          <a:r>
                            <a:rPr lang="en-US" sz="1400" b="0" dirty="0" smtClean="0">
                              <a:solidFill>
                                <a:srgbClr val="1F497D"/>
                              </a:solidFill>
                              <a:effectLst/>
                              <a:latin typeface="Calibri"/>
                              <a:ea typeface="宋体"/>
                              <a:cs typeface="Times New Roman"/>
                            </a:rPr>
                            <a:t>2</a:t>
                          </a:r>
                          <a:endParaRPr lang="en-US" sz="1400" b="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dirty="0">
                              <a:solidFill>
                                <a:srgbClr val="1F497D"/>
                              </a:solidFill>
                              <a:effectLst/>
                              <a:latin typeface="Calibri"/>
                              <a:ea typeface="宋体"/>
                              <a:cs typeface="Times New Roman"/>
                            </a:rPr>
                            <a:t> </a:t>
                          </a:r>
                          <a:r>
                            <a:rPr lang="en-US" sz="1400" b="0" dirty="0" smtClean="0">
                              <a:solidFill>
                                <a:srgbClr val="1F497D"/>
                              </a:solidFill>
                              <a:effectLst/>
                              <a:latin typeface="Calibri"/>
                              <a:ea typeface="宋体"/>
                              <a:cs typeface="Times New Roman"/>
                            </a:rPr>
                            <a:t>3</a:t>
                          </a:r>
                          <a:endParaRPr lang="en-US" sz="1400" b="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dirty="0">
                              <a:solidFill>
                                <a:srgbClr val="1F497D"/>
                              </a:solidFill>
                              <a:effectLst/>
                              <a:latin typeface="Calibri"/>
                              <a:ea typeface="宋体"/>
                              <a:cs typeface="Times New Roman"/>
                            </a:rPr>
                            <a:t> </a:t>
                          </a:r>
                          <a:r>
                            <a:rPr lang="en-US" sz="1400" b="0" dirty="0" smtClean="0">
                              <a:solidFill>
                                <a:srgbClr val="1F497D"/>
                              </a:solidFill>
                              <a:effectLst/>
                              <a:latin typeface="Calibri"/>
                              <a:ea typeface="宋体"/>
                              <a:cs typeface="Times New Roman"/>
                            </a:rPr>
                            <a:t>4</a:t>
                          </a:r>
                          <a:endParaRPr lang="en-US" sz="1400" b="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dirty="0">
                              <a:solidFill>
                                <a:srgbClr val="1F497D"/>
                              </a:solidFill>
                              <a:effectLst/>
                              <a:latin typeface="Calibri"/>
                              <a:ea typeface="宋体"/>
                              <a:cs typeface="Times New Roman"/>
                            </a:rPr>
                            <a:t> </a:t>
                          </a:r>
                          <a:r>
                            <a:rPr lang="en-US" sz="1400" b="0" dirty="0" smtClean="0">
                              <a:solidFill>
                                <a:srgbClr val="1F497D"/>
                              </a:solidFill>
                              <a:effectLst/>
                              <a:latin typeface="Calibri"/>
                              <a:ea typeface="宋体"/>
                              <a:cs typeface="Times New Roman"/>
                            </a:rPr>
                            <a:t>5</a:t>
                          </a:r>
                          <a:endParaRPr lang="en-US" sz="1400" b="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380" t="-125714" r="-159316" b="-151429"/>
                          </a:stretch>
                        </a:blipFill>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0.05</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0.05</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0.1</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i="1" dirty="0" smtClean="0">
                              <a:solidFill>
                                <a:srgbClr val="FF0000"/>
                              </a:solidFill>
                              <a:effectLst/>
                              <a:latin typeface="Calibri"/>
                              <a:ea typeface="宋体"/>
                              <a:cs typeface="Times New Roman"/>
                            </a:rPr>
                            <a:t>0.5</a:t>
                          </a:r>
                          <a:endParaRPr lang="en-US" sz="1400" b="1" i="1" dirty="0">
                            <a:solidFill>
                              <a:srgbClr val="FF0000"/>
                            </a:solidFill>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defTabSz="914400" rtl="0" eaLnBrk="1" latinLnBrk="0" hangingPunct="1">
                            <a:spcBef>
                              <a:spcPts val="0"/>
                            </a:spcBef>
                            <a:spcAft>
                              <a:spcPts val="0"/>
                            </a:spcAft>
                          </a:pPr>
                          <a:r>
                            <a:rPr lang="en-US" sz="1400" b="0" i="1" kern="1200" dirty="0" smtClean="0">
                              <a:solidFill>
                                <a:srgbClr val="1F497D"/>
                              </a:solidFill>
                              <a:effectLst/>
                              <a:latin typeface="Calibri"/>
                              <a:ea typeface="宋体"/>
                              <a:cs typeface="Times New Roman"/>
                            </a:rPr>
                            <a:t>0.3</a:t>
                          </a:r>
                          <a:endParaRPr lang="en-US" sz="1400" b="0" i="1" kern="1200" dirty="0">
                            <a:solidFill>
                              <a:srgbClr val="1F497D"/>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3360">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380" t="-225714" r="-159316" b="-51429"/>
                          </a:stretch>
                        </a:blipFill>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0.05</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0.05</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0.1</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0" i="1" dirty="0" smtClean="0">
                              <a:solidFill>
                                <a:srgbClr val="1F497D"/>
                              </a:solidFill>
                              <a:effectLst/>
                              <a:latin typeface="Calibri"/>
                              <a:ea typeface="宋体"/>
                              <a:cs typeface="Times New Roman"/>
                            </a:rPr>
                            <a:t>0.2</a:t>
                          </a:r>
                          <a:endParaRPr lang="en-US" sz="1400" b="0" i="1"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b="1" i="1" dirty="0" smtClean="0">
                              <a:solidFill>
                                <a:srgbClr val="FF0000"/>
                              </a:solidFill>
                              <a:effectLst/>
                              <a:latin typeface="Calibri"/>
                              <a:ea typeface="宋体"/>
                              <a:cs typeface="Times New Roman"/>
                            </a:rPr>
                            <a:t>0.6</a:t>
                          </a:r>
                          <a:endParaRPr lang="en-US" sz="1400" b="1" i="1" dirty="0">
                            <a:solidFill>
                              <a:srgbClr val="FF0000"/>
                            </a:solidFill>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33" name="TextBox 32"/>
              <p:cNvSpPr txBox="1"/>
              <p:nvPr/>
            </p:nvSpPr>
            <p:spPr>
              <a:xfrm>
                <a:off x="2775856" y="3048000"/>
                <a:ext cx="2438406" cy="54752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charset="0"/>
                              <a:ea typeface="Cambria Math"/>
                            </a:rPr>
                          </m:ctrlPr>
                        </m:sSubPr>
                        <m:e>
                          <m:acc>
                            <m:accPr>
                              <m:chr m:val="̃"/>
                              <m:ctrlPr>
                                <a:rPr lang="en-US" altLang="zh-CN" sz="1600" i="1">
                                  <a:latin typeface="Cambria Math" charset="0"/>
                                </a:rPr>
                              </m:ctrlPr>
                            </m:accPr>
                            <m:e>
                              <m:r>
                                <m:rPr>
                                  <m:sty m:val="p"/>
                                </m:rPr>
                                <a:rPr lang="en-US" altLang="zh-CN" sz="1600" i="1">
                                  <a:latin typeface="Cambria Math"/>
                                </a:rPr>
                                <m:t>M</m:t>
                              </m:r>
                            </m:e>
                          </m:acc>
                        </m:e>
                        <m:sub>
                          <m:r>
                            <a:rPr lang="en-US" altLang="zh-CN" sz="1600" b="0" i="1" smtClean="0">
                              <a:latin typeface="Cambria Math"/>
                              <a:ea typeface="Cambria Math"/>
                            </a:rPr>
                            <m:t>𝑢𝑖</m:t>
                          </m:r>
                        </m:sub>
                      </m:sSub>
                      <m:r>
                        <a:rPr lang="en-US" altLang="zh-CN" sz="1600" i="1" smtClean="0">
                          <a:latin typeface="Cambria Math"/>
                          <a:ea typeface="Cambria Math"/>
                        </a:rPr>
                        <m:t>=</m:t>
                      </m:r>
                      <m:nary>
                        <m:naryPr>
                          <m:chr m:val="∑"/>
                          <m:limLoc m:val="subSup"/>
                          <m:supHide m:val="on"/>
                          <m:ctrlPr>
                            <a:rPr lang="en-US" altLang="zh-CN" sz="1600" i="1" smtClean="0">
                              <a:latin typeface="Cambria Math" charset="0"/>
                              <a:ea typeface="Cambria Math"/>
                            </a:rPr>
                          </m:ctrlPr>
                        </m:naryPr>
                        <m:sub>
                          <m:r>
                            <m:rPr>
                              <m:brk m:alnAt="9"/>
                            </m:rPr>
                            <a:rPr lang="en-US" altLang="zh-CN" sz="1600" b="0" i="1" smtClean="0">
                              <a:latin typeface="Cambria Math"/>
                              <a:ea typeface="Cambria Math"/>
                            </a:rPr>
                            <m:t>𝑡</m:t>
                          </m:r>
                        </m:sub>
                        <m:sup/>
                        <m:e>
                          <m:box>
                            <m:boxPr>
                              <m:ctrlPr>
                                <a:rPr lang="en-US" altLang="zh-CN" sz="1600" i="1" smtClean="0">
                                  <a:latin typeface="Cambria Math" charset="0"/>
                                  <a:ea typeface="Cambria Math"/>
                                </a:rPr>
                              </m:ctrlPr>
                            </m:boxPr>
                            <m:e>
                              <m:argPr>
                                <m:argSz m:val="-1"/>
                              </m:argPr>
                              <m:f>
                                <m:fPr>
                                  <m:ctrlPr>
                                    <a:rPr lang="en-US" altLang="zh-CN" sz="1600" i="1" smtClean="0">
                                      <a:latin typeface="Cambria Math" charset="0"/>
                                      <a:ea typeface="Cambria Math"/>
                                    </a:rPr>
                                  </m:ctrlPr>
                                </m:fPr>
                                <m:num>
                                  <m:sSup>
                                    <m:sSupPr>
                                      <m:ctrlPr>
                                        <a:rPr lang="en-US" altLang="zh-CN" sz="1600" i="1" smtClean="0">
                                          <a:latin typeface="Cambria Math" charset="0"/>
                                          <a:ea typeface="Cambria Math"/>
                                        </a:rPr>
                                      </m:ctrlPr>
                                    </m:sSupPr>
                                    <m:e>
                                      <m:sSub>
                                        <m:sSubPr>
                                          <m:ctrlPr>
                                            <a:rPr lang="en-US" altLang="zh-CN" sz="1600" i="1" smtClean="0">
                                              <a:latin typeface="Cambria Math" charset="0"/>
                                              <a:ea typeface="Cambria Math"/>
                                            </a:rPr>
                                          </m:ctrlPr>
                                        </m:sSubPr>
                                        <m:e>
                                          <m:r>
                                            <a:rPr lang="en-US" altLang="zh-CN" sz="1600" b="0" i="1" smtClean="0">
                                              <a:latin typeface="Cambria Math"/>
                                              <a:ea typeface="Cambria Math"/>
                                            </a:rPr>
                                            <m:t>𝑄</m:t>
                                          </m:r>
                                        </m:e>
                                        <m:sub>
                                          <m:r>
                                            <a:rPr lang="en-US" altLang="zh-CN" sz="1600" b="0" i="1" smtClean="0">
                                              <a:latin typeface="Cambria Math"/>
                                              <a:ea typeface="Cambria Math"/>
                                            </a:rPr>
                                            <m:t>𝑢𝑖</m:t>
                                          </m:r>
                                        </m:sub>
                                      </m:sSub>
                                    </m:e>
                                    <m:sup>
                                      <m:r>
                                        <a:rPr lang="en-US" altLang="zh-CN" sz="1600" b="0" i="1" smtClean="0">
                                          <a:latin typeface="Cambria Math"/>
                                          <a:ea typeface="Cambria Math"/>
                                        </a:rPr>
                                        <m:t>(</m:t>
                                      </m:r>
                                      <m:r>
                                        <a:rPr lang="en-US" altLang="zh-CN" sz="1600" b="0" i="1" smtClean="0">
                                          <a:latin typeface="Cambria Math"/>
                                          <a:ea typeface="Cambria Math"/>
                                        </a:rPr>
                                        <m:t>𝑡</m:t>
                                      </m:r>
                                      <m:r>
                                        <a:rPr lang="en-US" altLang="zh-CN" sz="1600" b="0" i="1" smtClean="0">
                                          <a:latin typeface="Cambria Math"/>
                                          <a:ea typeface="Cambria Math"/>
                                        </a:rPr>
                                        <m:t>)</m:t>
                                      </m:r>
                                    </m:sup>
                                  </m:sSup>
                                </m:num>
                                <m:den>
                                  <m:nary>
                                    <m:naryPr>
                                      <m:chr m:val="∑"/>
                                      <m:limLoc m:val="subSup"/>
                                      <m:supHide m:val="on"/>
                                      <m:ctrlPr>
                                        <a:rPr lang="en-US" altLang="zh-CN" sz="1600" i="1" smtClean="0">
                                          <a:latin typeface="Cambria Math" charset="0"/>
                                          <a:ea typeface="Cambria Math"/>
                                        </a:rPr>
                                      </m:ctrlPr>
                                    </m:naryPr>
                                    <m:sub>
                                      <m:r>
                                        <m:rPr>
                                          <m:brk m:alnAt="9"/>
                                        </m:rPr>
                                        <a:rPr lang="en-US" altLang="zh-CN" sz="1600" b="0" i="1" smtClean="0">
                                          <a:latin typeface="Cambria Math"/>
                                          <a:ea typeface="Cambria Math"/>
                                        </a:rPr>
                                        <m:t>𝑠</m:t>
                                      </m:r>
                                    </m:sub>
                                    <m:sup/>
                                    <m:e>
                                      <m:sSup>
                                        <m:sSupPr>
                                          <m:ctrlPr>
                                            <a:rPr lang="en-US" altLang="zh-CN" sz="1600" i="1" smtClean="0">
                                              <a:latin typeface="Cambria Math" charset="0"/>
                                              <a:ea typeface="Cambria Math"/>
                                            </a:rPr>
                                          </m:ctrlPr>
                                        </m:sSupPr>
                                        <m:e>
                                          <m:sSub>
                                            <m:sSubPr>
                                              <m:ctrlPr>
                                                <a:rPr lang="en-US" altLang="zh-CN" sz="1600" i="1" smtClean="0">
                                                  <a:latin typeface="Cambria Math" charset="0"/>
                                                  <a:ea typeface="Cambria Math"/>
                                                </a:rPr>
                                              </m:ctrlPr>
                                            </m:sSubPr>
                                            <m:e>
                                              <m:r>
                                                <a:rPr lang="en-US" altLang="zh-CN" sz="1600" b="0" i="1" smtClean="0">
                                                  <a:latin typeface="Cambria Math"/>
                                                  <a:ea typeface="Cambria Math"/>
                                                </a:rPr>
                                                <m:t>𝑄</m:t>
                                              </m:r>
                                            </m:e>
                                            <m:sub>
                                              <m:r>
                                                <a:rPr lang="en-US" altLang="zh-CN" sz="1600" b="0" i="1" smtClean="0">
                                                  <a:latin typeface="Cambria Math"/>
                                                  <a:ea typeface="Cambria Math"/>
                                                </a:rPr>
                                                <m:t>𝑢𝑖</m:t>
                                              </m:r>
                                            </m:sub>
                                          </m:sSub>
                                        </m:e>
                                        <m:sup>
                                          <m:r>
                                            <a:rPr lang="en-US" altLang="zh-CN" sz="1600" b="0" i="1" smtClean="0">
                                              <a:latin typeface="Cambria Math"/>
                                              <a:ea typeface="Cambria Math"/>
                                            </a:rPr>
                                            <m:t>(</m:t>
                                          </m:r>
                                          <m:r>
                                            <a:rPr lang="en-US" altLang="zh-CN" sz="1600" b="0" i="1" smtClean="0">
                                              <a:latin typeface="Cambria Math"/>
                                              <a:ea typeface="Cambria Math"/>
                                            </a:rPr>
                                            <m:t>𝑠</m:t>
                                          </m:r>
                                          <m:r>
                                            <a:rPr lang="en-US" altLang="zh-CN" sz="1600" b="0" i="1" smtClean="0">
                                              <a:latin typeface="Cambria Math"/>
                                              <a:ea typeface="Cambria Math"/>
                                            </a:rPr>
                                            <m:t>)</m:t>
                                          </m:r>
                                        </m:sup>
                                      </m:sSup>
                                    </m:e>
                                  </m:nary>
                                </m:den>
                              </m:f>
                            </m:e>
                          </m:box>
                        </m:e>
                      </m:nary>
                      <m:sSup>
                        <m:sSupPr>
                          <m:ctrlPr>
                            <a:rPr lang="en-US" altLang="zh-CN" sz="1600" i="1" smtClean="0">
                              <a:latin typeface="Cambria Math" charset="0"/>
                              <a:ea typeface="Cambria Math"/>
                            </a:rPr>
                          </m:ctrlPr>
                        </m:sSupPr>
                        <m:e>
                          <m:sSub>
                            <m:sSubPr>
                              <m:ctrlPr>
                                <a:rPr lang="en-US" altLang="zh-CN" sz="1600" i="1" smtClean="0">
                                  <a:latin typeface="Cambria Math" charset="0"/>
                                  <a:ea typeface="Cambria Math"/>
                                </a:rPr>
                              </m:ctrlPr>
                            </m:sSubPr>
                            <m:e>
                              <m:acc>
                                <m:accPr>
                                  <m:chr m:val="̂"/>
                                  <m:ctrlPr>
                                    <a:rPr lang="en-US" altLang="zh-CN" sz="1600" i="1" smtClean="0">
                                      <a:latin typeface="Cambria Math" charset="0"/>
                                      <a:ea typeface="Cambria Math"/>
                                    </a:rPr>
                                  </m:ctrlPr>
                                </m:accPr>
                                <m:e>
                                  <m:r>
                                    <a:rPr lang="en-US" altLang="zh-CN" sz="1600" b="0" i="1" smtClean="0">
                                      <a:latin typeface="Cambria Math"/>
                                      <a:ea typeface="Cambria Math"/>
                                    </a:rPr>
                                    <m:t>𝑀</m:t>
                                  </m:r>
                                </m:e>
                              </m:acc>
                            </m:e>
                            <m:sub>
                              <m:r>
                                <a:rPr lang="en-US" altLang="zh-CN" sz="1600" b="0" i="1" smtClean="0">
                                  <a:latin typeface="Cambria Math"/>
                                  <a:ea typeface="Cambria Math"/>
                                </a:rPr>
                                <m:t>𝑢𝑖</m:t>
                              </m:r>
                            </m:sub>
                          </m:sSub>
                        </m:e>
                        <m:sup>
                          <m:r>
                            <a:rPr lang="en-US" altLang="zh-CN" sz="1600" b="0" i="1" smtClean="0">
                              <a:latin typeface="Cambria Math"/>
                              <a:ea typeface="Cambria Math"/>
                            </a:rPr>
                            <m:t>(</m:t>
                          </m:r>
                          <m:r>
                            <a:rPr lang="en-US" altLang="zh-CN" sz="1600" b="0" i="1" smtClean="0">
                              <a:latin typeface="Cambria Math"/>
                              <a:ea typeface="Cambria Math"/>
                            </a:rPr>
                            <m:t>𝑡</m:t>
                          </m:r>
                          <m:r>
                            <a:rPr lang="en-US" altLang="zh-CN" sz="1600" b="0" i="1" smtClean="0">
                              <a:latin typeface="Cambria Math"/>
                              <a:ea typeface="Cambria Math"/>
                            </a:rPr>
                            <m:t>)</m:t>
                          </m:r>
                        </m:sup>
                      </m:sSup>
                    </m:oMath>
                  </m:oMathPara>
                </a14:m>
                <a:endParaRPr lang="en-US" altLang="zh-CN" sz="1600" b="0" dirty="0" smtClean="0">
                  <a:ea typeface="Cambria Math"/>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2775856" y="3048000"/>
                <a:ext cx="2438406" cy="547522"/>
              </a:xfrm>
              <a:prstGeom prst="rect">
                <a:avLst/>
              </a:prstGeom>
              <a:blipFill rotWithShape="1">
                <a:blip r:embed="rId4"/>
                <a:stretch>
                  <a:fillRect l="-495" t="-151064" r="-2723" b="-219149"/>
                </a:stretch>
              </a:blipFill>
              <a:ln>
                <a:solidFill>
                  <a:schemeClr val="bg1"/>
                </a:solidFill>
              </a:ln>
            </p:spPr>
            <p:txBody>
              <a:bodyPr/>
              <a:lstStyle/>
              <a:p>
                <a:r>
                  <a:rPr lang="en-US">
                    <a:noFill/>
                  </a:rPr>
                  <a:t> </a:t>
                </a:r>
              </a:p>
            </p:txBody>
          </p:sp>
        </mc:Fallback>
      </mc:AlternateContent>
      <p:sp>
        <p:nvSpPr>
          <p:cNvPr id="34" name="Line 21"/>
          <p:cNvSpPr>
            <a:spLocks noChangeShapeType="1"/>
          </p:cNvSpPr>
          <p:nvPr/>
        </p:nvSpPr>
        <p:spPr bwMode="auto">
          <a:xfrm>
            <a:off x="4152898" y="1328056"/>
            <a:ext cx="6477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5" name="Line 21"/>
          <p:cNvSpPr>
            <a:spLocks noChangeShapeType="1"/>
          </p:cNvSpPr>
          <p:nvPr/>
        </p:nvSpPr>
        <p:spPr bwMode="auto">
          <a:xfrm>
            <a:off x="4158342" y="1643744"/>
            <a:ext cx="6477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 name="TextBox 5"/>
          <p:cNvSpPr txBox="1"/>
          <p:nvPr/>
        </p:nvSpPr>
        <p:spPr>
          <a:xfrm>
            <a:off x="1413933" y="5324678"/>
            <a:ext cx="498562" cy="369332"/>
          </a:xfrm>
          <a:prstGeom prst="rect">
            <a:avLst/>
          </a:prstGeom>
          <a:noFill/>
        </p:spPr>
        <p:txBody>
          <a:bodyPr wrap="square" rtlCol="0">
            <a:spAutoFit/>
          </a:bodyPr>
          <a:lstStyle/>
          <a:p>
            <a:pPr algn="ctr"/>
            <a:r>
              <a:rPr lang="en-US" b="1" dirty="0" smtClean="0"/>
              <a:t>1</a:t>
            </a:r>
            <a:endParaRPr lang="en-US" b="1" dirty="0"/>
          </a:p>
        </p:txBody>
      </p:sp>
      <p:sp>
        <p:nvSpPr>
          <p:cNvPr id="37" name="TextBox 36"/>
          <p:cNvSpPr txBox="1"/>
          <p:nvPr/>
        </p:nvSpPr>
        <p:spPr>
          <a:xfrm>
            <a:off x="1413933" y="5814534"/>
            <a:ext cx="498562" cy="369332"/>
          </a:xfrm>
          <a:prstGeom prst="rect">
            <a:avLst/>
          </a:prstGeom>
          <a:noFill/>
        </p:spPr>
        <p:txBody>
          <a:bodyPr wrap="square" rtlCol="0">
            <a:spAutoFit/>
          </a:bodyPr>
          <a:lstStyle/>
          <a:p>
            <a:pPr algn="ctr"/>
            <a:r>
              <a:rPr lang="en-US" b="1" dirty="0" smtClean="0"/>
              <a:t>5</a:t>
            </a:r>
            <a:endParaRPr lang="en-US" b="1" dirty="0"/>
          </a:p>
        </p:txBody>
      </p:sp>
      <p:sp>
        <p:nvSpPr>
          <p:cNvPr id="38" name="TextBox 37"/>
          <p:cNvSpPr txBox="1"/>
          <p:nvPr/>
        </p:nvSpPr>
        <p:spPr>
          <a:xfrm>
            <a:off x="1403211" y="6260068"/>
            <a:ext cx="498562" cy="369332"/>
          </a:xfrm>
          <a:prstGeom prst="rect">
            <a:avLst/>
          </a:prstGeom>
          <a:noFill/>
        </p:spPr>
        <p:txBody>
          <a:bodyPr wrap="square" rtlCol="0">
            <a:spAutoFit/>
          </a:bodyPr>
          <a:lstStyle/>
          <a:p>
            <a:pPr algn="ctr"/>
            <a:r>
              <a:rPr lang="en-US" b="1" dirty="0"/>
              <a:t>4</a:t>
            </a:r>
          </a:p>
        </p:txBody>
      </p:sp>
      <p:sp>
        <p:nvSpPr>
          <p:cNvPr id="42" name="TextBox 41"/>
          <p:cNvSpPr txBox="1"/>
          <p:nvPr/>
        </p:nvSpPr>
        <p:spPr>
          <a:xfrm>
            <a:off x="1896599" y="5192486"/>
            <a:ext cx="1598914" cy="307777"/>
          </a:xfrm>
          <a:prstGeom prst="rect">
            <a:avLst/>
          </a:prstGeom>
          <a:noFill/>
        </p:spPr>
        <p:txBody>
          <a:bodyPr wrap="square" rtlCol="0">
            <a:spAutoFit/>
          </a:bodyPr>
          <a:lstStyle/>
          <a:p>
            <a:pPr algn="ctr"/>
            <a:r>
              <a:rPr lang="en-US" sz="1400" dirty="0" smtClean="0"/>
              <a:t>1 + 0.05 +0.05 = 1.1</a:t>
            </a:r>
            <a:endParaRPr lang="en-US" sz="1400" dirty="0"/>
          </a:p>
        </p:txBody>
      </p:sp>
      <p:sp>
        <p:nvSpPr>
          <p:cNvPr id="43" name="TextBox 42"/>
          <p:cNvSpPr txBox="1"/>
          <p:nvPr/>
        </p:nvSpPr>
        <p:spPr>
          <a:xfrm>
            <a:off x="1796383" y="5682342"/>
            <a:ext cx="1598914" cy="307777"/>
          </a:xfrm>
          <a:prstGeom prst="rect">
            <a:avLst/>
          </a:prstGeom>
          <a:noFill/>
        </p:spPr>
        <p:txBody>
          <a:bodyPr wrap="square" rtlCol="0">
            <a:spAutoFit/>
          </a:bodyPr>
          <a:lstStyle/>
          <a:p>
            <a:pPr algn="ctr"/>
            <a:r>
              <a:rPr lang="en-US" sz="1400" dirty="0" smtClean="0"/>
              <a:t>1 + 0.3 +0.6 = 1.9</a:t>
            </a:r>
            <a:endParaRPr lang="en-US" sz="1400" dirty="0"/>
          </a:p>
        </p:txBody>
      </p:sp>
      <p:sp>
        <p:nvSpPr>
          <p:cNvPr id="44" name="TextBox 43"/>
          <p:cNvSpPr txBox="1"/>
          <p:nvPr/>
        </p:nvSpPr>
        <p:spPr>
          <a:xfrm>
            <a:off x="1782029" y="6151208"/>
            <a:ext cx="1650590" cy="307777"/>
          </a:xfrm>
          <a:prstGeom prst="rect">
            <a:avLst/>
          </a:prstGeom>
          <a:noFill/>
        </p:spPr>
        <p:txBody>
          <a:bodyPr wrap="square" rtlCol="0">
            <a:spAutoFit/>
          </a:bodyPr>
          <a:lstStyle/>
          <a:p>
            <a:pPr algn="ctr"/>
            <a:r>
              <a:rPr lang="en-US" sz="1400" dirty="0" smtClean="0"/>
              <a:t>1 + 0.5 +0.2 = 1.7</a:t>
            </a:r>
            <a:endParaRPr lang="en-US" sz="1400" dirty="0"/>
          </a:p>
        </p:txBody>
      </p:sp>
      <p:sp>
        <p:nvSpPr>
          <p:cNvPr id="45" name="TextBox 44"/>
          <p:cNvSpPr txBox="1"/>
          <p:nvPr/>
        </p:nvSpPr>
        <p:spPr>
          <a:xfrm>
            <a:off x="4335895" y="6009694"/>
            <a:ext cx="1598914" cy="307777"/>
          </a:xfrm>
          <a:prstGeom prst="rect">
            <a:avLst/>
          </a:prstGeom>
          <a:noFill/>
        </p:spPr>
        <p:txBody>
          <a:bodyPr wrap="square" rtlCol="0">
            <a:spAutoFit/>
          </a:bodyPr>
          <a:lstStyle/>
          <a:p>
            <a:pPr algn="ctr"/>
            <a:r>
              <a:rPr lang="en-US" sz="1400" dirty="0" smtClean="0"/>
              <a:t>1.1 + 1.9 + 1.7</a:t>
            </a:r>
            <a:endParaRPr lang="en-US" sz="1400" dirty="0"/>
          </a:p>
        </p:txBody>
      </p:sp>
      <mc:AlternateContent xmlns:mc="http://schemas.openxmlformats.org/markup-compatibility/2006" xmlns:a14="http://schemas.microsoft.com/office/drawing/2010/main">
        <mc:Choice Requires="a14">
          <p:sp>
            <p:nvSpPr>
              <p:cNvPr id="46" name="TextBox 45"/>
              <p:cNvSpPr txBox="1"/>
              <p:nvPr/>
            </p:nvSpPr>
            <p:spPr>
              <a:xfrm>
                <a:off x="1891145" y="3900322"/>
                <a:ext cx="5195455" cy="5159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charset="0"/>
                            </a:rPr>
                          </m:ctrlPr>
                        </m:sSupPr>
                        <m:e>
                          <m:sSub>
                            <m:sSubPr>
                              <m:ctrlPr>
                                <a:rPr lang="en-US" altLang="zh-CN" i="1">
                                  <a:latin typeface="Cambria Math" charset="0"/>
                                </a:rPr>
                              </m:ctrlPr>
                            </m:sSubPr>
                            <m:e>
                              <m:r>
                                <a:rPr lang="en-US" altLang="zh-CN" i="1">
                                  <a:latin typeface="Cambria Math"/>
                                </a:rPr>
                                <m:t>𝑄</m:t>
                              </m:r>
                            </m:e>
                            <m:sub>
                              <m:r>
                                <a:rPr lang="en-US" altLang="zh-CN" i="1">
                                  <a:latin typeface="Cambria Math"/>
                                </a:rPr>
                                <m:t>𝑢𝑖</m:t>
                              </m:r>
                            </m:sub>
                          </m:sSub>
                        </m:e>
                        <m:sup>
                          <m:r>
                            <a:rPr lang="en-US" altLang="zh-CN" i="1">
                              <a:latin typeface="Cambria Math"/>
                            </a:rPr>
                            <m:t>(</m:t>
                          </m:r>
                          <m:r>
                            <a:rPr lang="en-US" altLang="zh-CN" i="1">
                              <a:latin typeface="Cambria Math"/>
                            </a:rPr>
                            <m:t>𝑡</m:t>
                          </m:r>
                          <m:r>
                            <a:rPr lang="en-US" altLang="zh-CN" i="1">
                              <a:latin typeface="Cambria Math"/>
                            </a:rPr>
                            <m:t>)</m:t>
                          </m:r>
                        </m:sup>
                      </m:sSup>
                      <m:r>
                        <a:rPr lang="en-US" altLang="zh-CN" i="1" smtClean="0">
                          <a:latin typeface="Cambria Math"/>
                          <a:ea typeface="Cambria Math"/>
                        </a:rPr>
                        <m:t>=</m:t>
                      </m:r>
                      <m:r>
                        <a:rPr lang="en-US" altLang="zh-CN" b="0" i="1" smtClean="0">
                          <a:latin typeface="Cambria Math"/>
                          <a:ea typeface="Cambria Math"/>
                        </a:rPr>
                        <m:t>1+</m:t>
                      </m:r>
                      <m:func>
                        <m:funcPr>
                          <m:ctrlPr>
                            <a:rPr lang="en-US" altLang="zh-CN" i="1">
                              <a:latin typeface="Cambria Math" charset="0"/>
                              <a:ea typeface="Cambria Math"/>
                            </a:rPr>
                          </m:ctrlPr>
                        </m:funcPr>
                        <m:fName>
                          <m:sSub>
                            <m:sSubPr>
                              <m:ctrlPr>
                                <a:rPr lang="en-US" altLang="zh-CN" i="1">
                                  <a:latin typeface="Cambria Math" charset="0"/>
                                  <a:ea typeface="Cambria Math"/>
                                </a:rPr>
                              </m:ctrlPr>
                            </m:sSubPr>
                            <m:e>
                              <m:r>
                                <a:rPr lang="zh-CN" altLang="en-US" i="1">
                                  <a:latin typeface="Cambria Math"/>
                                  <a:ea typeface="Cambria Math"/>
                                </a:rPr>
                                <m:t>𝛽</m:t>
                              </m:r>
                            </m:e>
                            <m:sub>
                              <m:r>
                                <a:rPr lang="en-US" altLang="zh-CN" b="0" i="1" smtClean="0">
                                  <a:latin typeface="Cambria Math"/>
                                  <a:ea typeface="Cambria Math"/>
                                </a:rPr>
                                <m:t>1</m:t>
                              </m:r>
                            </m:sub>
                          </m:sSub>
                          <m:r>
                            <m:rPr>
                              <m:sty m:val="p"/>
                            </m:rPr>
                            <a:rPr lang="en-US" altLang="zh-CN">
                              <a:latin typeface="Cambria Math"/>
                              <a:ea typeface="Cambria Math"/>
                            </a:rPr>
                            <m:t>Pr</m:t>
                          </m:r>
                        </m:fName>
                        <m:e>
                          <m:d>
                            <m:dPr>
                              <m:begChr m:val="["/>
                              <m:endChr m:val="]"/>
                              <m:ctrlPr>
                                <a:rPr lang="en-US" altLang="zh-CN" i="1">
                                  <a:latin typeface="Cambria Math" charset="0"/>
                                  <a:ea typeface="Cambria Math"/>
                                </a:rPr>
                              </m:ctrlPr>
                            </m:dPr>
                            <m:e>
                              <m:sSup>
                                <m:sSupPr>
                                  <m:ctrlPr>
                                    <a:rPr lang="en-US" altLang="zh-CN" i="1">
                                      <a:latin typeface="Cambria Math" charset="0"/>
                                      <a:ea typeface="Cambria Math"/>
                                    </a:rPr>
                                  </m:ctrlPr>
                                </m:sSupPr>
                                <m:e>
                                  <m:sSub>
                                    <m:sSubPr>
                                      <m:ctrlPr>
                                        <a:rPr lang="en-US" altLang="zh-CN" i="1">
                                          <a:latin typeface="Cambria Math" charset="0"/>
                                          <a:ea typeface="Cambria Math"/>
                                        </a:rPr>
                                      </m:ctrlPr>
                                    </m:sSubPr>
                                    <m:e>
                                      <m:acc>
                                        <m:accPr>
                                          <m:chr m:val="̂"/>
                                          <m:ctrlPr>
                                            <a:rPr lang="en-US" altLang="zh-CN" i="1">
                                              <a:latin typeface="Cambria Math" charset="0"/>
                                              <a:ea typeface="Cambria Math"/>
                                            </a:rPr>
                                          </m:ctrlPr>
                                        </m:accPr>
                                        <m:e>
                                          <m:r>
                                            <a:rPr lang="en-US" altLang="zh-CN" i="1">
                                              <a:latin typeface="Cambria Math"/>
                                              <a:ea typeface="Cambria Math"/>
                                            </a:rPr>
                                            <m:t>𝑀</m:t>
                                          </m:r>
                                        </m:e>
                                      </m:acc>
                                    </m:e>
                                    <m:sub>
                                      <m:r>
                                        <a:rPr lang="en-US" altLang="zh-CN" i="1">
                                          <a:latin typeface="Cambria Math"/>
                                          <a:ea typeface="Cambria Math"/>
                                        </a:rPr>
                                        <m:t>𝑢𝑖</m:t>
                                      </m:r>
                                    </m:sub>
                                  </m:sSub>
                                </m:e>
                                <m:sup>
                                  <m:r>
                                    <a:rPr lang="en-US" altLang="zh-CN" i="1">
                                      <a:latin typeface="Cambria Math"/>
                                      <a:ea typeface="Cambria Math"/>
                                    </a:rPr>
                                    <m:t>(</m:t>
                                  </m:r>
                                  <m:r>
                                    <a:rPr lang="en-US" altLang="zh-CN" i="1">
                                      <a:latin typeface="Cambria Math"/>
                                      <a:ea typeface="Cambria Math"/>
                                    </a:rPr>
                                    <m:t>𝑡</m:t>
                                  </m:r>
                                  <m:r>
                                    <a:rPr lang="en-US" altLang="zh-CN" i="1">
                                      <a:latin typeface="Cambria Math"/>
                                      <a:ea typeface="Cambria Math"/>
                                    </a:rPr>
                                    <m:t>)</m:t>
                                  </m:r>
                                </m:sup>
                              </m:sSup>
                              <m:d>
                                <m:dPr>
                                  <m:begChr m:val="|"/>
                                  <m:endChr m:val=""/>
                                  <m:ctrlPr>
                                    <a:rPr lang="en-US" altLang="zh-CN" i="1">
                                      <a:latin typeface="Cambria Math" charset="0"/>
                                      <a:ea typeface="Cambria Math"/>
                                    </a:rPr>
                                  </m:ctrlPr>
                                </m:dPr>
                                <m:e>
                                  <m:sSub>
                                    <m:sSubPr>
                                      <m:ctrlPr>
                                        <a:rPr lang="en-US" altLang="zh-CN" i="1">
                                          <a:latin typeface="Cambria Math" charset="0"/>
                                          <a:ea typeface="Cambria Math"/>
                                        </a:rPr>
                                      </m:ctrlPr>
                                    </m:sSubPr>
                                    <m:e>
                                      <m:r>
                                        <a:rPr lang="en-US" altLang="zh-CN" i="1">
                                          <a:latin typeface="Cambria Math"/>
                                          <a:ea typeface="Cambria Math"/>
                                        </a:rPr>
                                        <m:t>𝑀</m:t>
                                      </m:r>
                                    </m:e>
                                    <m:sub>
                                      <m:r>
                                        <a:rPr lang="en-US" altLang="zh-CN" i="1">
                                          <a:latin typeface="Cambria Math"/>
                                          <a:ea typeface="Cambria Math"/>
                                        </a:rPr>
                                        <m:t>𝑢</m:t>
                                      </m:r>
                                    </m:sub>
                                  </m:sSub>
                                </m:e>
                              </m:d>
                            </m:e>
                          </m:d>
                        </m:e>
                      </m:func>
                      <m:r>
                        <a:rPr lang="en-US" altLang="zh-CN" b="0" i="1" smtClean="0">
                          <a:latin typeface="Cambria Math"/>
                          <a:ea typeface="Cambria Math"/>
                        </a:rPr>
                        <m:t>+</m:t>
                      </m:r>
                      <m:sSub>
                        <m:sSubPr>
                          <m:ctrlPr>
                            <a:rPr lang="en-US" altLang="zh-CN" b="0" i="1" smtClean="0">
                              <a:latin typeface="Cambria Math" charset="0"/>
                              <a:ea typeface="Cambria Math"/>
                            </a:rPr>
                          </m:ctrlPr>
                        </m:sSubPr>
                        <m:e>
                          <m:r>
                            <a:rPr lang="zh-CN" altLang="en-US" b="0" i="1" smtClean="0">
                              <a:latin typeface="Cambria Math"/>
                              <a:ea typeface="Cambria Math"/>
                            </a:rPr>
                            <m:t>𝛽</m:t>
                          </m:r>
                        </m:e>
                        <m:sub>
                          <m:r>
                            <a:rPr lang="en-US" altLang="zh-CN" b="0" i="1" smtClean="0">
                              <a:latin typeface="Cambria Math"/>
                              <a:ea typeface="Cambria Math"/>
                            </a:rPr>
                            <m:t>2</m:t>
                          </m:r>
                        </m:sub>
                      </m:sSub>
                      <m:func>
                        <m:funcPr>
                          <m:ctrlPr>
                            <a:rPr lang="en-US" altLang="zh-CN" i="1">
                              <a:latin typeface="Cambria Math" charset="0"/>
                              <a:ea typeface="Cambria Math"/>
                            </a:rPr>
                          </m:ctrlPr>
                        </m:funcPr>
                        <m:fName>
                          <m:r>
                            <m:rPr>
                              <m:sty m:val="p"/>
                            </m:rPr>
                            <a:rPr lang="en-US" altLang="zh-CN">
                              <a:latin typeface="Cambria Math"/>
                              <a:ea typeface="Cambria Math"/>
                            </a:rPr>
                            <m:t>Pr</m:t>
                          </m:r>
                        </m:fName>
                        <m:e>
                          <m:d>
                            <m:dPr>
                              <m:begChr m:val="["/>
                              <m:endChr m:val="]"/>
                              <m:ctrlPr>
                                <a:rPr lang="en-US" altLang="zh-CN" i="1">
                                  <a:latin typeface="Cambria Math" charset="0"/>
                                  <a:ea typeface="Cambria Math"/>
                                </a:rPr>
                              </m:ctrlPr>
                            </m:dPr>
                            <m:e>
                              <m:sSup>
                                <m:sSupPr>
                                  <m:ctrlPr>
                                    <a:rPr lang="en-US" altLang="zh-CN" i="1">
                                      <a:latin typeface="Cambria Math" charset="0"/>
                                      <a:ea typeface="Cambria Math"/>
                                    </a:rPr>
                                  </m:ctrlPr>
                                </m:sSupPr>
                                <m:e>
                                  <m:sSub>
                                    <m:sSubPr>
                                      <m:ctrlPr>
                                        <a:rPr lang="en-US" altLang="zh-CN" i="1">
                                          <a:latin typeface="Cambria Math" charset="0"/>
                                          <a:ea typeface="Cambria Math"/>
                                        </a:rPr>
                                      </m:ctrlPr>
                                    </m:sSubPr>
                                    <m:e>
                                      <m:acc>
                                        <m:accPr>
                                          <m:chr m:val="̂"/>
                                          <m:ctrlPr>
                                            <a:rPr lang="en-US" altLang="zh-CN" i="1">
                                              <a:latin typeface="Cambria Math" charset="0"/>
                                              <a:ea typeface="Cambria Math"/>
                                            </a:rPr>
                                          </m:ctrlPr>
                                        </m:accPr>
                                        <m:e>
                                          <m:r>
                                            <a:rPr lang="en-US" altLang="zh-CN" i="1">
                                              <a:latin typeface="Cambria Math"/>
                                              <a:ea typeface="Cambria Math"/>
                                            </a:rPr>
                                            <m:t>𝑀</m:t>
                                          </m:r>
                                        </m:e>
                                      </m:acc>
                                    </m:e>
                                    <m:sub>
                                      <m:r>
                                        <a:rPr lang="en-US" altLang="zh-CN" i="1">
                                          <a:latin typeface="Cambria Math"/>
                                          <a:ea typeface="Cambria Math"/>
                                        </a:rPr>
                                        <m:t>𝑢𝑖</m:t>
                                      </m:r>
                                    </m:sub>
                                  </m:sSub>
                                </m:e>
                                <m:sup>
                                  <m:r>
                                    <a:rPr lang="en-US" altLang="zh-CN" i="1">
                                      <a:latin typeface="Cambria Math"/>
                                      <a:ea typeface="Cambria Math"/>
                                    </a:rPr>
                                    <m:t>(</m:t>
                                  </m:r>
                                  <m:r>
                                    <a:rPr lang="en-US" altLang="zh-CN" i="1">
                                      <a:latin typeface="Cambria Math"/>
                                      <a:ea typeface="Cambria Math"/>
                                    </a:rPr>
                                    <m:t>𝑡</m:t>
                                  </m:r>
                                  <m:r>
                                    <a:rPr lang="en-US" altLang="zh-CN" i="1">
                                      <a:latin typeface="Cambria Math"/>
                                      <a:ea typeface="Cambria Math"/>
                                    </a:rPr>
                                    <m:t>)</m:t>
                                  </m:r>
                                </m:sup>
                              </m:sSup>
                              <m:d>
                                <m:dPr>
                                  <m:begChr m:val="|"/>
                                  <m:endChr m:val=""/>
                                  <m:ctrlPr>
                                    <a:rPr lang="en-US" altLang="zh-CN" i="1">
                                      <a:latin typeface="Cambria Math" charset="0"/>
                                      <a:ea typeface="Cambria Math"/>
                                    </a:rPr>
                                  </m:ctrlPr>
                                </m:dPr>
                                <m:e>
                                  <m:sSub>
                                    <m:sSubPr>
                                      <m:ctrlPr>
                                        <a:rPr lang="en-US" altLang="zh-CN" i="1">
                                          <a:latin typeface="Cambria Math" charset="0"/>
                                          <a:ea typeface="Cambria Math"/>
                                        </a:rPr>
                                      </m:ctrlPr>
                                    </m:sSubPr>
                                    <m:e>
                                      <m:r>
                                        <a:rPr lang="en-US" altLang="zh-CN" i="1">
                                          <a:latin typeface="Cambria Math"/>
                                          <a:ea typeface="Cambria Math"/>
                                        </a:rPr>
                                        <m:t>𝑀</m:t>
                                      </m:r>
                                    </m:e>
                                    <m:sub>
                                      <m:r>
                                        <a:rPr lang="en-US" altLang="zh-CN" i="1">
                                          <a:latin typeface="Cambria Math"/>
                                          <a:ea typeface="Cambria Math"/>
                                        </a:rPr>
                                        <m:t>𝑖</m:t>
                                      </m:r>
                                    </m:sub>
                                  </m:sSub>
                                </m:e>
                              </m:d>
                            </m:e>
                          </m:d>
                        </m:e>
                      </m:func>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1891145" y="3900322"/>
                <a:ext cx="5195455" cy="515910"/>
              </a:xfrm>
              <a:prstGeom prst="rect">
                <a:avLst/>
              </a:prstGeom>
              <a:blipFill rotWithShape="1">
                <a:blip r:embed="rId5"/>
                <a:stretch>
                  <a:fillRect t="-70238" b="-122619"/>
                </a:stretch>
              </a:blipFill>
            </p:spPr>
            <p:txBody>
              <a:bodyPr/>
              <a:lstStyle/>
              <a:p>
                <a:r>
                  <a:rPr lang="en-US">
                    <a:noFill/>
                  </a:rPr>
                  <a:t> </a:t>
                </a:r>
              </a:p>
            </p:txBody>
          </p:sp>
        </mc:Fallback>
      </mc:AlternateContent>
      <p:sp>
        <p:nvSpPr>
          <p:cNvPr id="47" name="Line 21"/>
          <p:cNvSpPr>
            <a:spLocks noChangeShapeType="1"/>
          </p:cNvSpPr>
          <p:nvPr/>
        </p:nvSpPr>
        <p:spPr bwMode="auto">
          <a:xfrm flipV="1">
            <a:off x="1801456" y="5509344"/>
            <a:ext cx="1810972" cy="10886"/>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8" name="Line 21"/>
          <p:cNvSpPr>
            <a:spLocks noChangeShapeType="1"/>
          </p:cNvSpPr>
          <p:nvPr/>
        </p:nvSpPr>
        <p:spPr bwMode="auto">
          <a:xfrm flipV="1">
            <a:off x="1801456" y="5987922"/>
            <a:ext cx="1810972" cy="10886"/>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Line 21"/>
          <p:cNvSpPr>
            <a:spLocks noChangeShapeType="1"/>
          </p:cNvSpPr>
          <p:nvPr/>
        </p:nvSpPr>
        <p:spPr bwMode="auto">
          <a:xfrm flipV="1">
            <a:off x="1805819" y="6445124"/>
            <a:ext cx="1810972" cy="10886"/>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 name="Right Brace 49"/>
          <p:cNvSpPr/>
          <p:nvPr/>
        </p:nvSpPr>
        <p:spPr>
          <a:xfrm>
            <a:off x="3754361" y="5509344"/>
            <a:ext cx="304800" cy="946666"/>
          </a:xfrm>
          <a:prstGeom prst="rightBrace">
            <a:avLst>
              <a:gd name="adj1" fmla="val 1190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4145080" y="5681714"/>
            <a:ext cx="1980545" cy="307777"/>
          </a:xfrm>
          <a:prstGeom prst="rect">
            <a:avLst/>
          </a:prstGeom>
          <a:noFill/>
        </p:spPr>
        <p:txBody>
          <a:bodyPr wrap="square" rtlCol="0">
            <a:spAutoFit/>
          </a:bodyPr>
          <a:lstStyle/>
          <a:p>
            <a:pPr algn="ctr"/>
            <a:r>
              <a:rPr lang="en-US" sz="1400" dirty="0" smtClean="0"/>
              <a:t>1.1 </a:t>
            </a:r>
            <a:r>
              <a:rPr lang="en-US" altLang="zh-CN" sz="1400" dirty="0" smtClean="0"/>
              <a:t>x</a:t>
            </a:r>
            <a:r>
              <a:rPr lang="en-US" sz="1400" dirty="0" smtClean="0"/>
              <a:t> 1 + 1.9 x 5 + 1.7 x 4</a:t>
            </a:r>
            <a:endParaRPr lang="en-US" sz="1400" dirty="0"/>
          </a:p>
        </p:txBody>
      </p:sp>
      <p:cxnSp>
        <p:nvCxnSpPr>
          <p:cNvPr id="53" name="Straight Connector 52"/>
          <p:cNvCxnSpPr/>
          <p:nvPr/>
        </p:nvCxnSpPr>
        <p:spPr>
          <a:xfrm>
            <a:off x="4208751" y="5987926"/>
            <a:ext cx="1868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040525" y="5736767"/>
            <a:ext cx="388474" cy="461665"/>
          </a:xfrm>
          <a:prstGeom prst="rect">
            <a:avLst/>
          </a:prstGeom>
          <a:noFill/>
        </p:spPr>
        <p:txBody>
          <a:bodyPr wrap="square" rtlCol="0">
            <a:spAutoFit/>
          </a:bodyPr>
          <a:lstStyle/>
          <a:p>
            <a:pPr algn="ctr"/>
            <a:r>
              <a:rPr lang="en-US" sz="2400" dirty="0" smtClean="0"/>
              <a:t>=</a:t>
            </a:r>
            <a:endParaRPr lang="en-US" sz="2400" dirty="0"/>
          </a:p>
        </p:txBody>
      </p:sp>
      <p:sp>
        <p:nvSpPr>
          <p:cNvPr id="59" name="TextBox 58"/>
          <p:cNvSpPr txBox="1"/>
          <p:nvPr/>
        </p:nvSpPr>
        <p:spPr>
          <a:xfrm>
            <a:off x="6276597" y="5781052"/>
            <a:ext cx="1374128" cy="369332"/>
          </a:xfrm>
          <a:prstGeom prst="rect">
            <a:avLst/>
          </a:prstGeom>
          <a:noFill/>
        </p:spPr>
        <p:txBody>
          <a:bodyPr wrap="square" rtlCol="0">
            <a:spAutoFit/>
          </a:bodyPr>
          <a:lstStyle/>
          <a:p>
            <a:r>
              <a:rPr lang="en-US" b="1" dirty="0" smtClean="0">
                <a:solidFill>
                  <a:srgbClr val="FF0000"/>
                </a:solidFill>
              </a:rPr>
              <a:t>3.70  </a:t>
            </a:r>
            <a:r>
              <a:rPr lang="en-US" dirty="0" smtClean="0"/>
              <a:t>&gt;  3.33</a:t>
            </a:r>
            <a:endParaRPr lang="en-US" dirty="0"/>
          </a:p>
        </p:txBody>
      </p:sp>
      <p:sp>
        <p:nvSpPr>
          <p:cNvPr id="60" name="TextBox 59"/>
          <p:cNvSpPr txBox="1"/>
          <p:nvPr/>
        </p:nvSpPr>
        <p:spPr>
          <a:xfrm>
            <a:off x="7510097" y="5736772"/>
            <a:ext cx="388474" cy="461665"/>
          </a:xfrm>
          <a:prstGeom prst="rect">
            <a:avLst/>
          </a:prstGeom>
          <a:noFill/>
        </p:spPr>
        <p:txBody>
          <a:bodyPr wrap="square" rtlCol="0">
            <a:spAutoFit/>
          </a:bodyPr>
          <a:lstStyle/>
          <a:p>
            <a:pPr algn="ctr"/>
            <a:r>
              <a:rPr lang="en-US" sz="2400" dirty="0" smtClean="0"/>
              <a:t>=</a:t>
            </a:r>
            <a:endParaRPr lang="en-US" sz="2400" dirty="0"/>
          </a:p>
        </p:txBody>
      </p:sp>
      <p:sp>
        <p:nvSpPr>
          <p:cNvPr id="61" name="TextBox 60"/>
          <p:cNvSpPr txBox="1"/>
          <p:nvPr/>
        </p:nvSpPr>
        <p:spPr>
          <a:xfrm>
            <a:off x="8180989" y="6010324"/>
            <a:ext cx="421044" cy="307777"/>
          </a:xfrm>
          <a:prstGeom prst="rect">
            <a:avLst/>
          </a:prstGeom>
          <a:noFill/>
        </p:spPr>
        <p:txBody>
          <a:bodyPr wrap="square" rtlCol="0">
            <a:spAutoFit/>
          </a:bodyPr>
          <a:lstStyle/>
          <a:p>
            <a:pPr algn="ctr"/>
            <a:r>
              <a:rPr lang="en-US" sz="1400" dirty="0" smtClean="0"/>
              <a:t>3</a:t>
            </a:r>
            <a:endParaRPr lang="en-US" sz="1400" dirty="0"/>
          </a:p>
        </p:txBody>
      </p:sp>
      <p:sp>
        <p:nvSpPr>
          <p:cNvPr id="62" name="TextBox 61"/>
          <p:cNvSpPr txBox="1"/>
          <p:nvPr/>
        </p:nvSpPr>
        <p:spPr>
          <a:xfrm>
            <a:off x="7971539" y="5682344"/>
            <a:ext cx="839945" cy="307777"/>
          </a:xfrm>
          <a:prstGeom prst="rect">
            <a:avLst/>
          </a:prstGeom>
          <a:noFill/>
        </p:spPr>
        <p:txBody>
          <a:bodyPr wrap="square" rtlCol="0">
            <a:spAutoFit/>
          </a:bodyPr>
          <a:lstStyle/>
          <a:p>
            <a:pPr algn="ctr"/>
            <a:r>
              <a:rPr lang="en-US" sz="1400" dirty="0" smtClean="0"/>
              <a:t>1 +  5 + 4</a:t>
            </a:r>
            <a:endParaRPr lang="en-US" sz="1400" dirty="0"/>
          </a:p>
        </p:txBody>
      </p:sp>
      <p:cxnSp>
        <p:nvCxnSpPr>
          <p:cNvPr id="63" name="Straight Connector 62"/>
          <p:cNvCxnSpPr/>
          <p:nvPr/>
        </p:nvCxnSpPr>
        <p:spPr>
          <a:xfrm>
            <a:off x="7880211" y="5988556"/>
            <a:ext cx="9589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37458" y="5333683"/>
            <a:ext cx="953823" cy="338554"/>
          </a:xfrm>
          <a:prstGeom prst="rect">
            <a:avLst/>
          </a:prstGeom>
          <a:noFill/>
        </p:spPr>
        <p:txBody>
          <a:bodyPr wrap="square" rtlCol="0">
            <a:spAutoFit/>
          </a:bodyPr>
          <a:lstStyle/>
          <a:p>
            <a:r>
              <a:rPr lang="en-US" sz="1600" dirty="0" smtClean="0"/>
              <a:t>Model 1</a:t>
            </a:r>
            <a:endParaRPr lang="en-US" sz="1600" dirty="0"/>
          </a:p>
        </p:txBody>
      </p:sp>
      <p:sp>
        <p:nvSpPr>
          <p:cNvPr id="65" name="TextBox 64"/>
          <p:cNvSpPr txBox="1"/>
          <p:nvPr/>
        </p:nvSpPr>
        <p:spPr>
          <a:xfrm>
            <a:off x="359230" y="5819037"/>
            <a:ext cx="953823" cy="338554"/>
          </a:xfrm>
          <a:prstGeom prst="rect">
            <a:avLst/>
          </a:prstGeom>
          <a:noFill/>
        </p:spPr>
        <p:txBody>
          <a:bodyPr wrap="square" rtlCol="0">
            <a:spAutoFit/>
          </a:bodyPr>
          <a:lstStyle/>
          <a:p>
            <a:r>
              <a:rPr lang="en-US" sz="1600" dirty="0" smtClean="0"/>
              <a:t>Model 2</a:t>
            </a:r>
            <a:endParaRPr lang="en-US" sz="1600" dirty="0"/>
          </a:p>
        </p:txBody>
      </p:sp>
      <p:sp>
        <p:nvSpPr>
          <p:cNvPr id="66" name="TextBox 65"/>
          <p:cNvSpPr txBox="1"/>
          <p:nvPr/>
        </p:nvSpPr>
        <p:spPr>
          <a:xfrm>
            <a:off x="348344" y="6279960"/>
            <a:ext cx="953823" cy="338554"/>
          </a:xfrm>
          <a:prstGeom prst="rect">
            <a:avLst/>
          </a:prstGeom>
          <a:noFill/>
        </p:spPr>
        <p:txBody>
          <a:bodyPr wrap="square" rtlCol="0">
            <a:spAutoFit/>
          </a:bodyPr>
          <a:lstStyle/>
          <a:p>
            <a:r>
              <a:rPr lang="en-US" sz="1600" dirty="0" smtClean="0"/>
              <a:t>Model 3</a:t>
            </a:r>
            <a:endParaRPr lang="en-US" sz="1600" dirty="0"/>
          </a:p>
        </p:txBody>
      </p:sp>
      <p:sp>
        <p:nvSpPr>
          <p:cNvPr id="67" name="Line 21"/>
          <p:cNvSpPr>
            <a:spLocks noChangeShapeType="1"/>
          </p:cNvSpPr>
          <p:nvPr/>
        </p:nvSpPr>
        <p:spPr bwMode="auto">
          <a:xfrm>
            <a:off x="1169277" y="5508170"/>
            <a:ext cx="365609"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8" name="Line 21"/>
          <p:cNvSpPr>
            <a:spLocks noChangeShapeType="1"/>
          </p:cNvSpPr>
          <p:nvPr/>
        </p:nvSpPr>
        <p:spPr bwMode="auto">
          <a:xfrm>
            <a:off x="1169277" y="5987144"/>
            <a:ext cx="365609"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9" name="Line 21"/>
          <p:cNvSpPr>
            <a:spLocks noChangeShapeType="1"/>
          </p:cNvSpPr>
          <p:nvPr/>
        </p:nvSpPr>
        <p:spPr bwMode="auto">
          <a:xfrm>
            <a:off x="1143000" y="6444344"/>
            <a:ext cx="365609"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z="1400" smtClean="0"/>
              <a:pPr/>
              <a:t>7</a:t>
            </a:fld>
            <a:endParaRPr lang="en-US" sz="1400"/>
          </a:p>
        </p:txBody>
      </p:sp>
    </p:spTree>
    <p:extLst>
      <p:ext uri="{BB962C8B-B14F-4D97-AF65-F5344CB8AC3E}">
        <p14:creationId xmlns:p14="http://schemas.microsoft.com/office/powerpoint/2010/main" val="1986716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300"/>
                                  </p:stCondLst>
                                  <p:childTnLst>
                                    <p:set>
                                      <p:cBhvr>
                                        <p:cTn id="25" dur="1" fill="hold">
                                          <p:stCondLst>
                                            <p:cond delay="0"/>
                                          </p:stCondLst>
                                        </p:cTn>
                                        <p:tgtEl>
                                          <p:spTgt spid="42"/>
                                        </p:tgtEl>
                                        <p:attrNameLst>
                                          <p:attrName>style.visibility</p:attrName>
                                        </p:attrNameLst>
                                      </p:cBhvr>
                                      <p:to>
                                        <p:strVal val="visible"/>
                                      </p:to>
                                    </p:set>
                                  </p:childTnLst>
                                </p:cTn>
                              </p:par>
                              <p:par>
                                <p:cTn id="26" presetID="1" presetClass="entr" presetSubtype="0" fill="hold" grpId="0" nodeType="withEffect">
                                  <p:stCondLst>
                                    <p:cond delay="300"/>
                                  </p:stCondLst>
                                  <p:childTnLst>
                                    <p:set>
                                      <p:cBhvr>
                                        <p:cTn id="27" dur="1" fill="hold">
                                          <p:stCondLst>
                                            <p:cond delay="0"/>
                                          </p:stCondLst>
                                        </p:cTn>
                                        <p:tgtEl>
                                          <p:spTgt spid="47"/>
                                        </p:tgtEl>
                                        <p:attrNameLst>
                                          <p:attrName>style.visibility</p:attrName>
                                        </p:attrNameLst>
                                      </p:cBhvr>
                                      <p:to>
                                        <p:strVal val="visible"/>
                                      </p:to>
                                    </p:set>
                                  </p:childTnLst>
                                </p:cTn>
                              </p:par>
                              <p:par>
                                <p:cTn id="28" presetID="1" presetClass="entr" presetSubtype="0" fill="hold" grpId="0" nodeType="withEffect">
                                  <p:stCondLst>
                                    <p:cond delay="300"/>
                                  </p:stCondLst>
                                  <p:childTnLst>
                                    <p:set>
                                      <p:cBhvr>
                                        <p:cTn id="29" dur="1" fill="hold">
                                          <p:stCondLst>
                                            <p:cond delay="0"/>
                                          </p:stCondLst>
                                        </p:cTn>
                                        <p:tgtEl>
                                          <p:spTgt spid="43"/>
                                        </p:tgtEl>
                                        <p:attrNameLst>
                                          <p:attrName>style.visibility</p:attrName>
                                        </p:attrNameLst>
                                      </p:cBhvr>
                                      <p:to>
                                        <p:strVal val="visible"/>
                                      </p:to>
                                    </p:set>
                                  </p:childTnLst>
                                </p:cTn>
                              </p:par>
                              <p:par>
                                <p:cTn id="30" presetID="1" presetClass="entr" presetSubtype="0" fill="hold" grpId="0" nodeType="withEffect">
                                  <p:stCondLst>
                                    <p:cond delay="300"/>
                                  </p:stCondLst>
                                  <p:childTnLst>
                                    <p:set>
                                      <p:cBhvr>
                                        <p:cTn id="31" dur="1" fill="hold">
                                          <p:stCondLst>
                                            <p:cond delay="0"/>
                                          </p:stCondLst>
                                        </p:cTn>
                                        <p:tgtEl>
                                          <p:spTgt spid="44"/>
                                        </p:tgtEl>
                                        <p:attrNameLst>
                                          <p:attrName>style.visibility</p:attrName>
                                        </p:attrNameLst>
                                      </p:cBhvr>
                                      <p:to>
                                        <p:strVal val="visible"/>
                                      </p:to>
                                    </p:set>
                                  </p:childTnLst>
                                </p:cTn>
                              </p:par>
                              <p:par>
                                <p:cTn id="32" presetID="1" presetClass="entr" presetSubtype="0" fill="hold" grpId="0" nodeType="withEffect">
                                  <p:stCondLst>
                                    <p:cond delay="300"/>
                                  </p:stCondLst>
                                  <p:childTnLst>
                                    <p:set>
                                      <p:cBhvr>
                                        <p:cTn id="33" dur="1" fill="hold">
                                          <p:stCondLst>
                                            <p:cond delay="0"/>
                                          </p:stCondLst>
                                        </p:cTn>
                                        <p:tgtEl>
                                          <p:spTgt spid="49"/>
                                        </p:tgtEl>
                                        <p:attrNameLst>
                                          <p:attrName>style.visibility</p:attrName>
                                        </p:attrNameLst>
                                      </p:cBhvr>
                                      <p:to>
                                        <p:strVal val="visible"/>
                                      </p:to>
                                    </p:set>
                                  </p:childTnLst>
                                </p:cTn>
                              </p:par>
                              <p:par>
                                <p:cTn id="34" presetID="1" presetClass="entr" presetSubtype="0" fill="hold" grpId="0" nodeType="withEffect">
                                  <p:stCondLst>
                                    <p:cond delay="300"/>
                                  </p:stCondLst>
                                  <p:childTnLst>
                                    <p:set>
                                      <p:cBhvr>
                                        <p:cTn id="35" dur="1" fill="hold">
                                          <p:stCondLst>
                                            <p:cond delay="0"/>
                                          </p:stCondLst>
                                        </p:cTn>
                                        <p:tgtEl>
                                          <p:spTgt spid="48"/>
                                        </p:tgtEl>
                                        <p:attrNameLst>
                                          <p:attrName>style.visibility</p:attrName>
                                        </p:attrNameLst>
                                      </p:cBhvr>
                                      <p:to>
                                        <p:strVal val="visible"/>
                                      </p:to>
                                    </p:set>
                                  </p:childTnLst>
                                </p:cTn>
                              </p:par>
                              <p:par>
                                <p:cTn id="36" presetID="1" presetClass="entr" presetSubtype="0" fill="hold" grpId="0" nodeType="withEffect">
                                  <p:stCondLst>
                                    <p:cond delay="300"/>
                                  </p:stCondLst>
                                  <p:childTnLst>
                                    <p:set>
                                      <p:cBhvr>
                                        <p:cTn id="37" dur="1" fill="hold">
                                          <p:stCondLst>
                                            <p:cond delay="0"/>
                                          </p:stCondLst>
                                        </p:cTn>
                                        <p:tgtEl>
                                          <p:spTgt spid="50"/>
                                        </p:tgtEl>
                                        <p:attrNameLst>
                                          <p:attrName>style.visibility</p:attrName>
                                        </p:attrNameLst>
                                      </p:cBhvr>
                                      <p:to>
                                        <p:strVal val="visible"/>
                                      </p:to>
                                    </p:set>
                                  </p:childTnLst>
                                </p:cTn>
                              </p:par>
                              <p:par>
                                <p:cTn id="38" presetID="1" presetClass="entr" presetSubtype="0" fill="hold" nodeType="withEffect">
                                  <p:stCondLst>
                                    <p:cond delay="300"/>
                                  </p:stCondLst>
                                  <p:childTnLst>
                                    <p:set>
                                      <p:cBhvr>
                                        <p:cTn id="39" dur="1" fill="hold">
                                          <p:stCondLst>
                                            <p:cond delay="0"/>
                                          </p:stCondLst>
                                        </p:cTn>
                                        <p:tgtEl>
                                          <p:spTgt spid="32"/>
                                        </p:tgtEl>
                                        <p:attrNameLst>
                                          <p:attrName>style.visibility</p:attrName>
                                        </p:attrNameLst>
                                      </p:cBhvr>
                                      <p:to>
                                        <p:strVal val="visible"/>
                                      </p:to>
                                    </p:set>
                                  </p:childTnLst>
                                </p:cTn>
                              </p:par>
                              <p:par>
                                <p:cTn id="40" presetID="1" presetClass="entr" presetSubtype="0" fill="hold" nodeType="withEffect">
                                  <p:stCondLst>
                                    <p:cond delay="300"/>
                                  </p:stCondLst>
                                  <p:childTnLst>
                                    <p:set>
                                      <p:cBhvr>
                                        <p:cTn id="41" dur="1" fill="hold">
                                          <p:stCondLst>
                                            <p:cond delay="0"/>
                                          </p:stCondLst>
                                        </p:cTn>
                                        <p:tgtEl>
                                          <p:spTgt spid="53"/>
                                        </p:tgtEl>
                                        <p:attrNameLst>
                                          <p:attrName>style.visibility</p:attrName>
                                        </p:attrNameLst>
                                      </p:cBhvr>
                                      <p:to>
                                        <p:strVal val="visible"/>
                                      </p:to>
                                    </p:set>
                                  </p:childTnLst>
                                </p:cTn>
                              </p:par>
                              <p:par>
                                <p:cTn id="42" presetID="1" presetClass="entr" presetSubtype="0" fill="hold" grpId="0" nodeType="withEffect">
                                  <p:stCondLst>
                                    <p:cond delay="300"/>
                                  </p:stCondLst>
                                  <p:childTnLst>
                                    <p:set>
                                      <p:cBhvr>
                                        <p:cTn id="43" dur="1" fill="hold">
                                          <p:stCondLst>
                                            <p:cond delay="0"/>
                                          </p:stCondLst>
                                        </p:cTn>
                                        <p:tgtEl>
                                          <p:spTgt spid="45"/>
                                        </p:tgtEl>
                                        <p:attrNameLst>
                                          <p:attrName>style.visibility</p:attrName>
                                        </p:attrNameLst>
                                      </p:cBhvr>
                                      <p:to>
                                        <p:strVal val="visible"/>
                                      </p:to>
                                    </p:set>
                                  </p:childTnLst>
                                </p:cTn>
                              </p:par>
                              <p:par>
                                <p:cTn id="44" presetID="1" presetClass="entr" presetSubtype="0" fill="hold" grpId="0" nodeType="withEffect">
                                  <p:stCondLst>
                                    <p:cond delay="300"/>
                                  </p:stCondLst>
                                  <p:childTnLst>
                                    <p:set>
                                      <p:cBhvr>
                                        <p:cTn id="45" dur="1" fill="hold">
                                          <p:stCondLst>
                                            <p:cond delay="0"/>
                                          </p:stCondLst>
                                        </p:cTn>
                                        <p:tgtEl>
                                          <p:spTgt spid="51"/>
                                        </p:tgtEl>
                                        <p:attrNameLst>
                                          <p:attrName>style.visibility</p:attrName>
                                        </p:attrNameLst>
                                      </p:cBhvr>
                                      <p:to>
                                        <p:strVal val="visible"/>
                                      </p:to>
                                    </p:set>
                                  </p:childTnLst>
                                </p:cTn>
                              </p:par>
                              <p:par>
                                <p:cTn id="46" presetID="1" presetClass="entr" presetSubtype="0" fill="hold" grpId="0" nodeType="withEffect">
                                  <p:stCondLst>
                                    <p:cond delay="300"/>
                                  </p:stCondLst>
                                  <p:childTnLst>
                                    <p:set>
                                      <p:cBhvr>
                                        <p:cTn id="47" dur="1" fill="hold">
                                          <p:stCondLst>
                                            <p:cond delay="0"/>
                                          </p:stCondLst>
                                        </p:cTn>
                                        <p:tgtEl>
                                          <p:spTgt spid="58"/>
                                        </p:tgtEl>
                                        <p:attrNameLst>
                                          <p:attrName>style.visibility</p:attrName>
                                        </p:attrNameLst>
                                      </p:cBhvr>
                                      <p:to>
                                        <p:strVal val="visible"/>
                                      </p:to>
                                    </p:set>
                                  </p:childTnLst>
                                </p:cTn>
                              </p:par>
                              <p:par>
                                <p:cTn id="48" presetID="1" presetClass="entr" presetSubtype="0" fill="hold" grpId="0" nodeType="withEffect">
                                  <p:stCondLst>
                                    <p:cond delay="500"/>
                                  </p:stCondLst>
                                  <p:childTnLst>
                                    <p:set>
                                      <p:cBhvr>
                                        <p:cTn id="49" dur="1" fill="hold">
                                          <p:stCondLst>
                                            <p:cond delay="0"/>
                                          </p:stCondLst>
                                        </p:cTn>
                                        <p:tgtEl>
                                          <p:spTgt spid="59"/>
                                        </p:tgtEl>
                                        <p:attrNameLst>
                                          <p:attrName>style.visibility</p:attrName>
                                        </p:attrNameLst>
                                      </p:cBhvr>
                                      <p:to>
                                        <p:strVal val="visible"/>
                                      </p:to>
                                    </p:set>
                                  </p:childTnLst>
                                </p:cTn>
                              </p:par>
                              <p:par>
                                <p:cTn id="50" presetID="1" presetClass="entr" presetSubtype="0" fill="hold" grpId="0" nodeType="withEffect">
                                  <p:stCondLst>
                                    <p:cond delay="300"/>
                                  </p:stCondLst>
                                  <p:childTnLst>
                                    <p:set>
                                      <p:cBhvr>
                                        <p:cTn id="51" dur="1" fill="hold">
                                          <p:stCondLst>
                                            <p:cond delay="0"/>
                                          </p:stCondLst>
                                        </p:cTn>
                                        <p:tgtEl>
                                          <p:spTgt spid="60"/>
                                        </p:tgtEl>
                                        <p:attrNameLst>
                                          <p:attrName>style.visibility</p:attrName>
                                        </p:attrNameLst>
                                      </p:cBhvr>
                                      <p:to>
                                        <p:strVal val="visible"/>
                                      </p:to>
                                    </p:set>
                                  </p:childTnLst>
                                </p:cTn>
                              </p:par>
                              <p:par>
                                <p:cTn id="52" presetID="1" presetClass="entr" presetSubtype="0" fill="hold" nodeType="withEffect">
                                  <p:stCondLst>
                                    <p:cond delay="300"/>
                                  </p:stCondLst>
                                  <p:childTnLst>
                                    <p:set>
                                      <p:cBhvr>
                                        <p:cTn id="53" dur="1" fill="hold">
                                          <p:stCondLst>
                                            <p:cond delay="0"/>
                                          </p:stCondLst>
                                        </p:cTn>
                                        <p:tgtEl>
                                          <p:spTgt spid="63"/>
                                        </p:tgtEl>
                                        <p:attrNameLst>
                                          <p:attrName>style.visibility</p:attrName>
                                        </p:attrNameLst>
                                      </p:cBhvr>
                                      <p:to>
                                        <p:strVal val="visible"/>
                                      </p:to>
                                    </p:set>
                                  </p:childTnLst>
                                </p:cTn>
                              </p:par>
                              <p:par>
                                <p:cTn id="54" presetID="1" presetClass="entr" presetSubtype="0" fill="hold" grpId="0" nodeType="withEffect">
                                  <p:stCondLst>
                                    <p:cond delay="300"/>
                                  </p:stCondLst>
                                  <p:childTnLst>
                                    <p:set>
                                      <p:cBhvr>
                                        <p:cTn id="55" dur="1" fill="hold">
                                          <p:stCondLst>
                                            <p:cond delay="0"/>
                                          </p:stCondLst>
                                        </p:cTn>
                                        <p:tgtEl>
                                          <p:spTgt spid="61"/>
                                        </p:tgtEl>
                                        <p:attrNameLst>
                                          <p:attrName>style.visibility</p:attrName>
                                        </p:attrNameLst>
                                      </p:cBhvr>
                                      <p:to>
                                        <p:strVal val="visible"/>
                                      </p:to>
                                    </p:set>
                                  </p:childTnLst>
                                </p:cTn>
                              </p:par>
                              <p:par>
                                <p:cTn id="56" presetID="1" presetClass="entr" presetSubtype="0" fill="hold" grpId="0" nodeType="withEffect">
                                  <p:stCondLst>
                                    <p:cond delay="300"/>
                                  </p:stCondLst>
                                  <p:childTnLst>
                                    <p:set>
                                      <p:cBhvr>
                                        <p:cTn id="57"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p:bldP spid="38" grpId="0"/>
      <p:bldP spid="42" grpId="0"/>
      <p:bldP spid="43" grpId="0"/>
      <p:bldP spid="44" grpId="0"/>
      <p:bldP spid="45" grpId="0"/>
      <p:bldP spid="47" grpId="0" animBg="1"/>
      <p:bldP spid="48" grpId="0" animBg="1"/>
      <p:bldP spid="49" grpId="0" animBg="1"/>
      <p:bldP spid="50" grpId="0" animBg="1"/>
      <p:bldP spid="51" grpId="0"/>
      <p:bldP spid="58" grpId="0"/>
      <p:bldP spid="59" grpId="0"/>
      <p:bldP spid="60" grpId="0"/>
      <p:bldP spid="61" grpId="0"/>
      <p:bldP spid="62" grpId="0"/>
      <p:bldP spid="64" grpId="0"/>
      <p:bldP spid="65" grpId="0"/>
      <p:bldP spid="66" grpId="0"/>
      <p:bldP spid="67" grpId="0" animBg="1"/>
      <p:bldP spid="68" grpId="0" animBg="1"/>
      <p:bldP spid="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926" y="102834"/>
            <a:ext cx="4648200" cy="523220"/>
          </a:xfrm>
          <a:prstGeom prst="rect">
            <a:avLst/>
          </a:prstGeom>
          <a:noFill/>
        </p:spPr>
        <p:txBody>
          <a:bodyPr wrap="square" rtlCol="0">
            <a:spAutoFit/>
          </a:bodyPr>
          <a:lstStyle/>
          <a:p>
            <a:r>
              <a:rPr lang="en-US" altLang="zh-CN" sz="2800" b="1" dirty="0" smtClean="0"/>
              <a:t>Outline</a:t>
            </a:r>
            <a:endParaRPr lang="en-US" sz="2800" b="1" dirty="0"/>
          </a:p>
        </p:txBody>
      </p:sp>
      <p:sp>
        <p:nvSpPr>
          <p:cNvPr id="6" name="TextBox 5"/>
          <p:cNvSpPr txBox="1"/>
          <p:nvPr/>
        </p:nvSpPr>
        <p:spPr>
          <a:xfrm>
            <a:off x="1371600" y="990600"/>
            <a:ext cx="6934200" cy="4678204"/>
          </a:xfrm>
          <a:prstGeom prst="rect">
            <a:avLst/>
          </a:prstGeom>
          <a:noFill/>
        </p:spPr>
        <p:txBody>
          <a:bodyPr wrap="square" rtlCol="0">
            <a:spAutoFit/>
          </a:bodyPr>
          <a:lstStyle/>
          <a:p>
            <a:pPr marL="342900" indent="-342900">
              <a:lnSpc>
                <a:spcPct val="150000"/>
              </a:lnSpc>
              <a:buFont typeface="Wingdings" charset="2"/>
              <a:buChar char="q"/>
            </a:pPr>
            <a:r>
              <a:rPr lang="en-US" altLang="zh-CN" sz="2400" b="1" dirty="0" smtClean="0">
                <a:solidFill>
                  <a:schemeClr val="tx1">
                    <a:lumMod val="50000"/>
                    <a:lumOff val="50000"/>
                  </a:schemeClr>
                </a:solidFill>
              </a:rPr>
              <a:t>Introduction</a:t>
            </a:r>
            <a:endParaRPr lang="en-US" altLang="zh-CN" sz="2400" b="1" dirty="0">
              <a:solidFill>
                <a:schemeClr val="tx1">
                  <a:lumMod val="50000"/>
                  <a:lumOff val="50000"/>
                </a:schemeClr>
              </a:solidFill>
            </a:endParaRPr>
          </a:p>
          <a:p>
            <a:pPr marL="342900" indent="-342900">
              <a:lnSpc>
                <a:spcPct val="150000"/>
              </a:lnSpc>
              <a:buFont typeface="Wingdings" charset="2"/>
              <a:buChar char="q"/>
            </a:pPr>
            <a:r>
              <a:rPr lang="en-US" altLang="zh-CN" sz="2400" b="1" dirty="0">
                <a:solidFill>
                  <a:schemeClr val="tx1">
                    <a:lumMod val="50000"/>
                    <a:lumOff val="50000"/>
                  </a:schemeClr>
                </a:solidFill>
              </a:rPr>
              <a:t>WEMAREC</a:t>
            </a:r>
          </a:p>
          <a:p>
            <a:pPr marL="800100" lvl="1" indent="-342900">
              <a:buFont typeface="Wingdings" charset="2"/>
              <a:buChar char="q"/>
            </a:pPr>
            <a:r>
              <a:rPr lang="en-US" altLang="zh-CN" sz="2400" b="1" dirty="0">
                <a:solidFill>
                  <a:schemeClr val="tx1">
                    <a:lumMod val="50000"/>
                    <a:lumOff val="50000"/>
                  </a:schemeClr>
                </a:solidFill>
              </a:rPr>
              <a:t>Submatrices generation</a:t>
            </a:r>
          </a:p>
          <a:p>
            <a:pPr marL="800100" lvl="1" indent="-342900">
              <a:buFont typeface="Wingdings" charset="2"/>
              <a:buChar char="q"/>
            </a:pPr>
            <a:r>
              <a:rPr lang="en-US" altLang="zh-CN" sz="2400" b="1" dirty="0">
                <a:solidFill>
                  <a:schemeClr val="tx1">
                    <a:lumMod val="50000"/>
                    <a:lumOff val="50000"/>
                  </a:schemeClr>
                </a:solidFill>
              </a:rPr>
              <a:t>Weighted learning on each submatrix </a:t>
            </a:r>
          </a:p>
          <a:p>
            <a:pPr marL="800100" lvl="1" indent="-342900">
              <a:buFont typeface="Wingdings" charset="2"/>
              <a:buChar char="q"/>
            </a:pPr>
            <a:r>
              <a:rPr lang="en-US" altLang="zh-CN" sz="2400" b="1" dirty="0">
                <a:solidFill>
                  <a:schemeClr val="tx1">
                    <a:lumMod val="50000"/>
                    <a:lumOff val="50000"/>
                  </a:schemeClr>
                </a:solidFill>
              </a:rPr>
              <a:t>Ensemble of local models </a:t>
            </a:r>
          </a:p>
          <a:p>
            <a:pPr marL="800100" lvl="1" indent="-342900">
              <a:buFont typeface="Wingdings" charset="2"/>
              <a:buChar char="q"/>
            </a:pPr>
            <a:endParaRPr lang="en-US" altLang="zh-CN" sz="500" b="1" dirty="0" smtClean="0"/>
          </a:p>
          <a:p>
            <a:pPr marL="342900" indent="-342900">
              <a:lnSpc>
                <a:spcPct val="150000"/>
              </a:lnSpc>
              <a:buFont typeface="Wingdings" charset="2"/>
              <a:buChar char="q"/>
            </a:pPr>
            <a:r>
              <a:rPr lang="en-US" altLang="zh-CN" sz="2400" b="1" dirty="0">
                <a:solidFill>
                  <a:srgbClr val="0070C0"/>
                </a:solidFill>
              </a:rPr>
              <a:t>Performance</a:t>
            </a:r>
            <a:r>
              <a:rPr lang="en-US" altLang="zh-CN" sz="2400" b="1" dirty="0" smtClean="0">
                <a:solidFill>
                  <a:srgbClr val="0070C0"/>
                </a:solidFill>
              </a:rPr>
              <a:t> analysis</a:t>
            </a:r>
          </a:p>
          <a:p>
            <a:pPr marL="800100" lvl="1" indent="-342900">
              <a:buFont typeface="Wingdings" charset="2"/>
              <a:buChar char="q"/>
            </a:pPr>
            <a:r>
              <a:rPr lang="en-US" altLang="zh-CN" sz="2400" b="1" dirty="0" smtClean="0">
                <a:solidFill>
                  <a:srgbClr val="0070C0"/>
                </a:solidFill>
              </a:rPr>
              <a:t>Theoretical bound</a:t>
            </a:r>
            <a:endParaRPr lang="en-US" altLang="zh-CN" sz="500" b="1" dirty="0" smtClean="0">
              <a:solidFill>
                <a:srgbClr val="0070C0"/>
              </a:solidFill>
            </a:endParaRPr>
          </a:p>
          <a:p>
            <a:pPr marL="800100" lvl="1" indent="-342900">
              <a:buFont typeface="Wingdings" charset="2"/>
              <a:buChar char="q"/>
            </a:pPr>
            <a:r>
              <a:rPr lang="en-US" altLang="zh-CN" sz="2400" b="1" dirty="0" smtClean="0">
                <a:solidFill>
                  <a:srgbClr val="0070C0"/>
                </a:solidFill>
              </a:rPr>
              <a:t>Sensitivity analysis </a:t>
            </a:r>
          </a:p>
          <a:p>
            <a:pPr marL="800100" lvl="1" indent="-342900">
              <a:buFont typeface="Wingdings" charset="2"/>
              <a:buChar char="q"/>
            </a:pPr>
            <a:r>
              <a:rPr lang="en-US" altLang="zh-CN" sz="2400" b="1" dirty="0">
                <a:solidFill>
                  <a:srgbClr val="0070C0"/>
                </a:solidFill>
              </a:rPr>
              <a:t>C</a:t>
            </a:r>
            <a:r>
              <a:rPr lang="en-US" altLang="zh-CN" sz="2400" b="1" dirty="0" smtClean="0">
                <a:solidFill>
                  <a:srgbClr val="0070C0"/>
                </a:solidFill>
              </a:rPr>
              <a:t>omparison with state-of-the-art methods</a:t>
            </a:r>
          </a:p>
          <a:p>
            <a:pPr marL="800100" lvl="1" indent="-342900">
              <a:buFont typeface="Wingdings" charset="2"/>
              <a:buChar char="q"/>
            </a:pPr>
            <a:endParaRPr lang="en-US" altLang="zh-CN" sz="500" b="1" dirty="0" smtClean="0"/>
          </a:p>
          <a:p>
            <a:pPr marL="342900" indent="-342900">
              <a:lnSpc>
                <a:spcPct val="150000"/>
              </a:lnSpc>
              <a:buFont typeface="Wingdings" charset="2"/>
              <a:buChar char="q"/>
            </a:pPr>
            <a:r>
              <a:rPr lang="en-US" altLang="zh-CN" sz="2400" b="1" dirty="0" smtClean="0">
                <a:solidFill>
                  <a:schemeClr val="tx1">
                    <a:lumMod val="50000"/>
                    <a:lumOff val="50000"/>
                  </a:schemeClr>
                </a:solidFill>
              </a:rPr>
              <a:t>Conclusion</a:t>
            </a:r>
          </a:p>
        </p:txBody>
      </p:sp>
      <p:sp>
        <p:nvSpPr>
          <p:cNvPr id="2" name="Slide Number Placeholder 1"/>
          <p:cNvSpPr>
            <a:spLocks noGrp="1"/>
          </p:cNvSpPr>
          <p:nvPr>
            <p:ph type="sldNum" sz="quarter" idx="12"/>
          </p:nvPr>
        </p:nvSpPr>
        <p:spPr/>
        <p:txBody>
          <a:bodyPr/>
          <a:lstStyle/>
          <a:p>
            <a:fld id="{B6F15528-21DE-4FAA-801E-634DDDAF4B2B}" type="slidenum">
              <a:rPr lang="en-US" sz="1400" smtClean="0"/>
              <a:pPr/>
              <a:t>8</a:t>
            </a:fld>
            <a:endParaRPr lang="en-US" sz="1400"/>
          </a:p>
        </p:txBody>
      </p:sp>
    </p:spTree>
    <p:extLst>
      <p:ext uri="{BB962C8B-B14F-4D97-AF65-F5344CB8AC3E}">
        <p14:creationId xmlns:p14="http://schemas.microsoft.com/office/powerpoint/2010/main" val="4107426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805542" y="762000"/>
                <a:ext cx="6738258" cy="576427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lvl="1" indent="-342900">
                  <a:buFont typeface="Wingdings" panose="05000000000000000000" pitchFamily="2" charset="2"/>
                  <a:buChar char="q"/>
                </a:pPr>
                <a:r>
                  <a:rPr lang="en-US" sz="2400" b="1" dirty="0" smtClean="0">
                    <a:solidFill>
                      <a:srgbClr val="0070C0"/>
                    </a:solidFill>
                  </a:rPr>
                  <a:t>Error bound</a:t>
                </a:r>
              </a:p>
              <a:p>
                <a:pPr marL="800100" lvl="1" indent="-342900">
                  <a:buFont typeface="Arial" panose="020B0604020202020204" pitchFamily="34" charset="0"/>
                  <a:buChar char="•"/>
                </a:pPr>
                <a:r>
                  <a:rPr lang="en-US" dirty="0" smtClean="0"/>
                  <a:t>[</a:t>
                </a:r>
                <a:r>
                  <a:rPr lang="en-US" dirty="0" err="1" smtClean="0"/>
                  <a:t>Cand</a:t>
                </a:r>
                <a:r>
                  <a:rPr lang="en-US" dirty="0" err="1"/>
                  <a:t>é</a:t>
                </a:r>
                <a:r>
                  <a:rPr lang="en-US" dirty="0" err="1" smtClean="0"/>
                  <a:t>s</a:t>
                </a:r>
                <a:r>
                  <a:rPr lang="en-US" dirty="0" smtClean="0"/>
                  <a:t> </a:t>
                </a:r>
                <a:r>
                  <a:rPr lang="en-US" dirty="0"/>
                  <a:t>&amp; Plan, 2010] </a:t>
                </a:r>
                <a:r>
                  <a:rPr lang="en-US" dirty="0" smtClean="0"/>
                  <a:t>If </a:t>
                </a:r>
                <a14:m>
                  <m:oMath xmlns:m="http://schemas.openxmlformats.org/officeDocument/2006/math">
                    <m:r>
                      <m:rPr>
                        <m:sty m:val="p"/>
                      </m:rPr>
                      <a:rPr lang="en-US" b="0" i="0" dirty="0" smtClean="0">
                        <a:latin typeface="Cambria Math" charset="0"/>
                        <a:ea typeface="Cambria Math" charset="0"/>
                        <a:cs typeface="Cambria Math" charset="0"/>
                      </a:rPr>
                      <m:t>M</m:t>
                    </m:r>
                    <m:r>
                      <a:rPr lang="en-US" i="1" dirty="0" smtClean="0">
                        <a:latin typeface="Cambria Math" charset="0"/>
                        <a:ea typeface="Cambria Math" charset="0"/>
                        <a:cs typeface="Cambria Math" charset="0"/>
                      </a:rPr>
                      <m:t>∈</m:t>
                    </m:r>
                    <m:sSup>
                      <m:sSupPr>
                        <m:ctrlPr>
                          <a:rPr lang="en-US" i="1" dirty="0" smtClean="0">
                            <a:latin typeface="Cambria Math" charset="0"/>
                            <a:ea typeface="Cambria Math" charset="0"/>
                            <a:cs typeface="Cambria Math" charset="0"/>
                          </a:rPr>
                        </m:ctrlPr>
                      </m:sSupPr>
                      <m:e>
                        <m:r>
                          <a:rPr lang="en-US" i="1" dirty="0" smtClean="0">
                            <a:latin typeface="Cambria Math" charset="0"/>
                            <a:ea typeface="Cambria Math" charset="0"/>
                            <a:cs typeface="Cambria Math" charset="0"/>
                          </a:rPr>
                          <m:t>ℝ</m:t>
                        </m:r>
                      </m:e>
                      <m:sup>
                        <m:r>
                          <a:rPr lang="en-US" b="0" i="1" dirty="0" smtClean="0">
                            <a:latin typeface="Cambria Math" charset="0"/>
                            <a:ea typeface="Cambria Math" charset="0"/>
                            <a:cs typeface="Cambria Math" charset="0"/>
                          </a:rPr>
                          <m:t>𝑚</m:t>
                        </m:r>
                        <m:r>
                          <a:rPr lang="en-US" b="0" i="1" dirty="0" smtClean="0">
                            <a:latin typeface="Cambria Math" charset="0"/>
                            <a:ea typeface="Cambria Math" charset="0"/>
                            <a:cs typeface="Cambria Math" charset="0"/>
                          </a:rPr>
                          <m:t>×</m:t>
                        </m:r>
                        <m:r>
                          <a:rPr lang="en-US" b="0" i="1" dirty="0" smtClean="0">
                            <a:latin typeface="Cambria Math" charset="0"/>
                            <a:ea typeface="Cambria Math" charset="0"/>
                            <a:cs typeface="Cambria Math" charset="0"/>
                          </a:rPr>
                          <m:t>𝑛</m:t>
                        </m:r>
                      </m:sup>
                    </m:sSup>
                  </m:oMath>
                </a14:m>
                <a:r>
                  <a:rPr lang="en-US" dirty="0" smtClean="0"/>
                  <a:t> has </a:t>
                </a:r>
                <a:r>
                  <a:rPr lang="en-US" altLang="zh-CN" dirty="0"/>
                  <a:t>sufficient samples (</a:t>
                </a:r>
                <a14:m>
                  <m:oMath xmlns:m="http://schemas.openxmlformats.org/officeDocument/2006/math">
                    <m:d>
                      <m:dPr>
                        <m:begChr m:val="|"/>
                        <m:endChr m:val="|"/>
                        <m:ctrlPr>
                          <a:rPr lang="en-US" altLang="zh-CN" i="1">
                            <a:latin typeface="Cambria Math" charset="0"/>
                          </a:rPr>
                        </m:ctrlPr>
                      </m:dPr>
                      <m:e>
                        <m:r>
                          <m:rPr>
                            <m:sty m:val="p"/>
                          </m:rPr>
                          <a:rPr lang="el-GR" altLang="zh-CN" i="1">
                            <a:latin typeface="Cambria Math"/>
                          </a:rPr>
                          <m:t>Ω</m:t>
                        </m:r>
                      </m:e>
                    </m:d>
                    <m:r>
                      <a:rPr lang="en-US" altLang="zh-CN" i="1">
                        <a:latin typeface="Cambria Math"/>
                        <a:ea typeface="Cambria Math"/>
                      </a:rPr>
                      <m:t>≥</m:t>
                    </m:r>
                    <m:r>
                      <a:rPr lang="en-US" altLang="zh-CN" i="1">
                        <a:latin typeface="Cambria Math"/>
                        <a:ea typeface="Cambria Math"/>
                      </a:rPr>
                      <m:t>𝐶</m:t>
                    </m:r>
                    <m:sSup>
                      <m:sSupPr>
                        <m:ctrlPr>
                          <a:rPr lang="en-US" altLang="zh-CN" i="1">
                            <a:latin typeface="Cambria Math" charset="0"/>
                            <a:ea typeface="Cambria Math"/>
                          </a:rPr>
                        </m:ctrlPr>
                      </m:sSupPr>
                      <m:e>
                        <m:r>
                          <a:rPr lang="zh-CN" altLang="en-US" i="1">
                            <a:latin typeface="Cambria Math"/>
                            <a:ea typeface="Cambria Math"/>
                          </a:rPr>
                          <m:t>𝜇</m:t>
                        </m:r>
                      </m:e>
                      <m:sup>
                        <m:r>
                          <a:rPr lang="en-US" altLang="zh-CN" i="1">
                            <a:latin typeface="Cambria Math"/>
                            <a:ea typeface="Cambria Math"/>
                          </a:rPr>
                          <m:t>2</m:t>
                        </m:r>
                      </m:sup>
                    </m:sSup>
                    <m:r>
                      <a:rPr lang="en-US" altLang="zh-CN" i="1">
                        <a:latin typeface="Cambria Math"/>
                        <a:ea typeface="Cambria Math"/>
                      </a:rPr>
                      <m:t>𝑛𝑟</m:t>
                    </m:r>
                    <m:func>
                      <m:funcPr>
                        <m:ctrlPr>
                          <a:rPr lang="en-US" altLang="zh-CN" i="1">
                            <a:latin typeface="Cambria Math" charset="0"/>
                            <a:ea typeface="Cambria Math"/>
                          </a:rPr>
                        </m:ctrlPr>
                      </m:funcPr>
                      <m:fName>
                        <m:sSup>
                          <m:sSupPr>
                            <m:ctrlPr>
                              <a:rPr lang="en-US" altLang="zh-CN" i="1">
                                <a:latin typeface="Cambria Math" charset="0"/>
                                <a:ea typeface="Cambria Math"/>
                              </a:rPr>
                            </m:ctrlPr>
                          </m:sSupPr>
                          <m:e>
                            <m:r>
                              <m:rPr>
                                <m:sty m:val="p"/>
                              </m:rPr>
                              <a:rPr lang="en-US" altLang="zh-CN">
                                <a:latin typeface="Cambria Math"/>
                                <a:ea typeface="Cambria Math"/>
                              </a:rPr>
                              <m:t>log</m:t>
                            </m:r>
                          </m:e>
                          <m:sup>
                            <m:r>
                              <a:rPr lang="en-US" altLang="zh-CN" i="1">
                                <a:latin typeface="Cambria Math"/>
                                <a:ea typeface="Cambria Math"/>
                              </a:rPr>
                              <m:t>6</m:t>
                            </m:r>
                          </m:sup>
                        </m:sSup>
                      </m:fName>
                      <m:e>
                        <m:r>
                          <a:rPr lang="en-US" altLang="zh-CN" i="1">
                            <a:latin typeface="Cambria Math"/>
                            <a:ea typeface="Cambria Math"/>
                          </a:rPr>
                          <m:t>𝑛</m:t>
                        </m:r>
                      </m:e>
                    </m:func>
                  </m:oMath>
                </a14:m>
                <a:r>
                  <a:rPr lang="en-US" altLang="zh-CN" dirty="0"/>
                  <a:t>), </a:t>
                </a:r>
                <a:r>
                  <a:rPr lang="en-US" altLang="zh-CN" dirty="0" smtClean="0"/>
                  <a:t>and the observed </a:t>
                </a:r>
                <a:r>
                  <a:rPr lang="en-US" altLang="zh-CN" dirty="0"/>
                  <a:t>entries are distorted by a bounded noise </a:t>
                </a:r>
                <a:r>
                  <a:rPr lang="en-US" altLang="zh-CN" dirty="0" smtClean="0"/>
                  <a:t>Z, then with high probability, the error is bounded by</a:t>
                </a:r>
              </a:p>
              <a:p>
                <a:pPr lvl="1" algn="ctr"/>
                <a14:m>
                  <m:oMath xmlns:m="http://schemas.openxmlformats.org/officeDocument/2006/math">
                    <m:sSub>
                      <m:sSubPr>
                        <m:ctrlPr>
                          <a:rPr lang="en-US" altLang="zh-CN" i="1" dirty="0">
                            <a:latin typeface="Cambria Math" charset="0"/>
                          </a:rPr>
                        </m:ctrlPr>
                      </m:sSubPr>
                      <m:e>
                        <m:d>
                          <m:dPr>
                            <m:begChr m:val="‖"/>
                            <m:endChr m:val="‖"/>
                            <m:ctrlPr>
                              <a:rPr lang="en-US" altLang="zh-CN" i="1" dirty="0">
                                <a:latin typeface="Cambria Math" charset="0"/>
                              </a:rPr>
                            </m:ctrlPr>
                          </m:dPr>
                          <m:e>
                            <m:r>
                              <a:rPr lang="en-US" altLang="zh-CN" i="1" dirty="0">
                                <a:latin typeface="Cambria Math"/>
                              </a:rPr>
                              <m:t>𝑀</m:t>
                            </m:r>
                            <m:r>
                              <a:rPr lang="en-US" altLang="zh-CN" i="1" dirty="0">
                                <a:latin typeface="Cambria Math"/>
                              </a:rPr>
                              <m:t>−</m:t>
                            </m:r>
                            <m:acc>
                              <m:accPr>
                                <m:chr m:val="̂"/>
                                <m:ctrlPr>
                                  <a:rPr lang="en-US" altLang="zh-CN" i="1" dirty="0">
                                    <a:latin typeface="Cambria Math" charset="0"/>
                                  </a:rPr>
                                </m:ctrlPr>
                              </m:accPr>
                              <m:e>
                                <m:r>
                                  <a:rPr lang="en-US" altLang="zh-CN" i="1" dirty="0">
                                    <a:latin typeface="Cambria Math"/>
                                  </a:rPr>
                                  <m:t>𝑀</m:t>
                                </m:r>
                              </m:e>
                            </m:acc>
                          </m:e>
                        </m:d>
                      </m:e>
                      <m:sub>
                        <m:r>
                          <a:rPr lang="en-US" altLang="zh-CN" i="1" dirty="0">
                            <a:latin typeface="Cambria Math"/>
                          </a:rPr>
                          <m:t>𝐹</m:t>
                        </m:r>
                      </m:sub>
                    </m:sSub>
                    <m:r>
                      <a:rPr lang="en-US" altLang="zh-CN" i="1" dirty="0">
                        <a:latin typeface="Cambria Math"/>
                        <a:ea typeface="Cambria Math"/>
                      </a:rPr>
                      <m:t>≤4</m:t>
                    </m:r>
                    <m:r>
                      <a:rPr lang="zh-CN" altLang="en-US" i="1" dirty="0">
                        <a:latin typeface="Cambria Math"/>
                        <a:ea typeface="Cambria Math"/>
                      </a:rPr>
                      <m:t>𝛿</m:t>
                    </m:r>
                    <m:rad>
                      <m:radPr>
                        <m:degHide m:val="on"/>
                        <m:ctrlPr>
                          <a:rPr lang="en-US" altLang="zh-CN" i="1" dirty="0">
                            <a:latin typeface="Cambria Math" charset="0"/>
                            <a:ea typeface="Cambria Math"/>
                          </a:rPr>
                        </m:ctrlPr>
                      </m:radPr>
                      <m:deg/>
                      <m:e>
                        <m:box>
                          <m:boxPr>
                            <m:ctrlPr>
                              <a:rPr lang="en-US" altLang="zh-CN" i="1" dirty="0">
                                <a:latin typeface="Cambria Math" charset="0"/>
                                <a:ea typeface="Cambria Math"/>
                              </a:rPr>
                            </m:ctrlPr>
                          </m:boxPr>
                          <m:e>
                            <m:argPr>
                              <m:argSz m:val="-1"/>
                            </m:argPr>
                            <m:f>
                              <m:fPr>
                                <m:ctrlPr>
                                  <a:rPr lang="en-US" altLang="zh-CN" i="1" dirty="0">
                                    <a:latin typeface="Cambria Math" charset="0"/>
                                    <a:ea typeface="Cambria Math"/>
                                  </a:rPr>
                                </m:ctrlPr>
                              </m:fPr>
                              <m:num>
                                <m:d>
                                  <m:dPr>
                                    <m:ctrlPr>
                                      <a:rPr lang="en-US" altLang="zh-CN" i="1" dirty="0">
                                        <a:latin typeface="Cambria Math" charset="0"/>
                                        <a:ea typeface="Cambria Math"/>
                                      </a:rPr>
                                    </m:ctrlPr>
                                  </m:dPr>
                                  <m:e>
                                    <m:r>
                                      <a:rPr lang="en-US" altLang="zh-CN" i="1" dirty="0">
                                        <a:latin typeface="Cambria Math"/>
                                        <a:ea typeface="Cambria Math"/>
                                      </a:rPr>
                                      <m:t>2+</m:t>
                                    </m:r>
                                    <m:r>
                                      <a:rPr lang="zh-CN" altLang="en-US" i="1" dirty="0">
                                        <a:latin typeface="Cambria Math"/>
                                        <a:ea typeface="Cambria Math"/>
                                      </a:rPr>
                                      <m:t>𝜌</m:t>
                                    </m:r>
                                  </m:e>
                                </m:d>
                                <m:r>
                                  <a:rPr lang="en-US" altLang="zh-CN" i="1" dirty="0">
                                    <a:latin typeface="Cambria Math"/>
                                    <a:ea typeface="Cambria Math"/>
                                  </a:rPr>
                                  <m:t>𝑚</m:t>
                                </m:r>
                              </m:num>
                              <m:den>
                                <m:r>
                                  <a:rPr lang="zh-CN" altLang="en-US" i="1" dirty="0">
                                    <a:latin typeface="Cambria Math"/>
                                    <a:ea typeface="Cambria Math"/>
                                  </a:rPr>
                                  <m:t>𝜌</m:t>
                                </m:r>
                              </m:den>
                            </m:f>
                          </m:e>
                        </m:box>
                      </m:e>
                    </m:rad>
                    <m:r>
                      <a:rPr lang="en-US" altLang="zh-CN" i="1" dirty="0">
                        <a:latin typeface="Cambria Math"/>
                        <a:ea typeface="Cambria Math"/>
                      </a:rPr>
                      <m:t>+2</m:t>
                    </m:r>
                    <m:r>
                      <a:rPr lang="zh-CN" altLang="en-US" i="1" dirty="0">
                        <a:latin typeface="Cambria Math"/>
                        <a:ea typeface="Cambria Math"/>
                      </a:rPr>
                      <m:t>𝛿</m:t>
                    </m:r>
                  </m:oMath>
                </a14:m>
                <a:r>
                  <a:rPr lang="en-US" altLang="zh-CN" dirty="0"/>
                  <a:t> </a:t>
                </a:r>
                <a:endParaRPr lang="en-US" dirty="0" smtClean="0"/>
              </a:p>
              <a:p>
                <a:pPr marL="742950" lvl="1" indent="-285750">
                  <a:buFont typeface="Arial" panose="020B0604020202020204" pitchFamily="34" charset="0"/>
                  <a:buChar char="•"/>
                </a:pPr>
                <a:r>
                  <a:rPr lang="en-US" altLang="zh-CN" dirty="0" smtClean="0"/>
                  <a:t>Our extension: Under the same condition, with high probability, </a:t>
                </a:r>
                <a:r>
                  <a:rPr lang="en-US" altLang="zh-CN" dirty="0"/>
                  <a:t>the </a:t>
                </a:r>
                <a:r>
                  <a:rPr lang="en-US" altLang="zh-CN" dirty="0" smtClean="0"/>
                  <a:t>global matrix approximation error is </a:t>
                </a:r>
                <a:r>
                  <a:rPr lang="en-US" altLang="zh-CN" dirty="0"/>
                  <a:t>bounded </a:t>
                </a:r>
                <a:r>
                  <a:rPr lang="en-US" altLang="zh-CN" dirty="0" smtClean="0"/>
                  <a:t>by </a:t>
                </a:r>
                <a:endParaRPr lang="en-US" altLang="zh-CN" dirty="0" smtClean="0">
                  <a:latin typeface="Cambria Math"/>
                </a:endParaRPr>
              </a:p>
              <a:p>
                <a:pPr lvl="1"/>
                <a14:m>
                  <m:oMathPara xmlns:m="http://schemas.openxmlformats.org/officeDocument/2006/math">
                    <m:oMathParaPr>
                      <m:jc m:val="centerGroup"/>
                    </m:oMathParaPr>
                    <m:oMath xmlns:m="http://schemas.openxmlformats.org/officeDocument/2006/math">
                      <m:r>
                        <m:rPr>
                          <m:sty m:val="p"/>
                        </m:rPr>
                        <a:rPr lang="en-US" altLang="zh-CN" dirty="0">
                          <a:latin typeface="Cambria Math"/>
                        </a:rPr>
                        <m:t>D</m:t>
                      </m:r>
                      <m:d>
                        <m:dPr>
                          <m:ctrlPr>
                            <a:rPr lang="en-US" altLang="zh-CN" i="1" dirty="0">
                              <a:latin typeface="Cambria Math" charset="0"/>
                            </a:rPr>
                          </m:ctrlPr>
                        </m:dPr>
                        <m:e>
                          <m:acc>
                            <m:accPr>
                              <m:chr m:val="̂"/>
                              <m:ctrlPr>
                                <a:rPr lang="en-US" altLang="zh-CN" i="1" dirty="0">
                                  <a:latin typeface="Cambria Math" charset="0"/>
                                </a:rPr>
                              </m:ctrlPr>
                            </m:accPr>
                            <m:e>
                              <m:r>
                                <a:rPr lang="en-US" altLang="zh-CN" i="1" dirty="0">
                                  <a:latin typeface="Cambria Math"/>
                                </a:rPr>
                                <m:t>𝑀</m:t>
                              </m:r>
                            </m:e>
                          </m:acc>
                        </m:e>
                      </m:d>
                      <m:r>
                        <a:rPr lang="en-US" altLang="zh-CN" i="1" dirty="0" smtClean="0">
                          <a:latin typeface="Cambria Math"/>
                          <a:ea typeface="Cambria Math"/>
                        </a:rPr>
                        <m:t>≤</m:t>
                      </m:r>
                      <m:f>
                        <m:fPr>
                          <m:ctrlPr>
                            <a:rPr lang="en-US" altLang="zh-CN" i="1" dirty="0" smtClean="0">
                              <a:latin typeface="Cambria Math" charset="0"/>
                              <a:ea typeface="Cambria Math"/>
                            </a:rPr>
                          </m:ctrlPr>
                        </m:fPr>
                        <m:num>
                          <m:r>
                            <a:rPr lang="en-US" altLang="zh-CN" i="1" dirty="0">
                              <a:latin typeface="Cambria Math" charset="0"/>
                              <a:ea typeface="Cambria Math" charset="0"/>
                              <a:cs typeface="Cambria Math" charset="0"/>
                            </a:rPr>
                            <m:t>𝛼</m:t>
                          </m:r>
                          <m:d>
                            <m:dPr>
                              <m:ctrlPr>
                                <a:rPr lang="en-US" altLang="zh-CN" i="1" dirty="0" smtClean="0">
                                  <a:latin typeface="Cambria Math" charset="0"/>
                                  <a:ea typeface="Cambria Math"/>
                                </a:rPr>
                              </m:ctrlPr>
                            </m:dPr>
                            <m:e>
                              <m:r>
                                <a:rPr lang="en-US" altLang="zh-CN" b="0" i="1" dirty="0" smtClean="0">
                                  <a:latin typeface="Cambria Math"/>
                                  <a:ea typeface="Cambria Math"/>
                                </a:rPr>
                                <m:t>1+</m:t>
                              </m:r>
                              <m:sSub>
                                <m:sSubPr>
                                  <m:ctrlPr>
                                    <a:rPr lang="en-US" altLang="zh-CN" b="0" i="1" dirty="0" smtClean="0">
                                      <a:latin typeface="Cambria Math" charset="0"/>
                                      <a:ea typeface="Cambria Math"/>
                                    </a:rPr>
                                  </m:ctrlPr>
                                </m:sSubPr>
                                <m:e>
                                  <m:r>
                                    <a:rPr lang="zh-CN" altLang="en-US" b="0" i="1" dirty="0" smtClean="0">
                                      <a:latin typeface="Cambria Math"/>
                                      <a:ea typeface="Cambria Math"/>
                                    </a:rPr>
                                    <m:t>𝛽</m:t>
                                  </m:r>
                                </m:e>
                                <m:sub>
                                  <m:r>
                                    <a:rPr lang="en-US" altLang="zh-CN" b="0" i="1" dirty="0" smtClean="0">
                                      <a:latin typeface="Cambria Math"/>
                                      <a:ea typeface="Cambria Math"/>
                                    </a:rPr>
                                    <m:t>0</m:t>
                                  </m:r>
                                </m:sub>
                              </m:sSub>
                            </m:e>
                          </m:d>
                        </m:num>
                        <m:den>
                          <m:rad>
                            <m:radPr>
                              <m:degHide m:val="on"/>
                              <m:ctrlPr>
                                <a:rPr lang="en-US" altLang="zh-CN" i="1" dirty="0" smtClean="0">
                                  <a:latin typeface="Cambria Math" charset="0"/>
                                  <a:ea typeface="Cambria Math"/>
                                </a:rPr>
                              </m:ctrlPr>
                            </m:radPr>
                            <m:deg/>
                            <m:e>
                              <m:r>
                                <a:rPr lang="en-US" altLang="zh-CN" b="0" i="1" dirty="0" smtClean="0">
                                  <a:latin typeface="Cambria Math"/>
                                  <a:ea typeface="Cambria Math"/>
                                </a:rPr>
                                <m:t>𝑚𝑛</m:t>
                              </m:r>
                            </m:e>
                          </m:rad>
                        </m:den>
                      </m:f>
                      <m:d>
                        <m:dPr>
                          <m:ctrlPr>
                            <a:rPr lang="en-US" altLang="zh-CN" i="1" dirty="0" smtClean="0">
                              <a:latin typeface="Cambria Math" charset="0"/>
                              <a:ea typeface="Cambria Math"/>
                            </a:rPr>
                          </m:ctrlPr>
                        </m:dPr>
                        <m:e>
                          <m:r>
                            <a:rPr lang="en-US" altLang="zh-CN" b="0" i="1" dirty="0" smtClean="0">
                              <a:latin typeface="Cambria Math"/>
                              <a:ea typeface="Cambria Math"/>
                            </a:rPr>
                            <m:t>4</m:t>
                          </m:r>
                          <m:rad>
                            <m:radPr>
                              <m:degHide m:val="on"/>
                              <m:ctrlPr>
                                <a:rPr lang="en-US" altLang="zh-CN" b="0" i="1" dirty="0" smtClean="0">
                                  <a:latin typeface="Cambria Math" charset="0"/>
                                  <a:ea typeface="Cambria Math"/>
                                </a:rPr>
                              </m:ctrlPr>
                            </m:radPr>
                            <m:deg/>
                            <m:e>
                              <m:f>
                                <m:fPr>
                                  <m:ctrlPr>
                                    <a:rPr lang="en-US" altLang="zh-CN" b="0" i="1" dirty="0" smtClean="0">
                                      <a:latin typeface="Cambria Math" charset="0"/>
                                      <a:ea typeface="Cambria Math"/>
                                    </a:rPr>
                                  </m:ctrlPr>
                                </m:fPr>
                                <m:num>
                                  <m:r>
                                    <a:rPr lang="en-US" altLang="zh-CN" b="0" i="1" dirty="0" smtClean="0">
                                      <a:latin typeface="Cambria Math"/>
                                      <a:ea typeface="Cambria Math"/>
                                    </a:rPr>
                                    <m:t>2+</m:t>
                                  </m:r>
                                  <m:r>
                                    <a:rPr lang="zh-CN" altLang="en-US" b="0" i="1" dirty="0" smtClean="0">
                                      <a:latin typeface="Cambria Math"/>
                                      <a:ea typeface="Cambria Math"/>
                                    </a:rPr>
                                    <m:t>𝜌</m:t>
                                  </m:r>
                                </m:num>
                                <m:den>
                                  <m:r>
                                    <a:rPr lang="zh-CN" altLang="en-US" b="0" i="1" dirty="0" smtClean="0">
                                      <a:latin typeface="Cambria Math"/>
                                      <a:ea typeface="Cambria Math"/>
                                    </a:rPr>
                                    <m:t>𝜌</m:t>
                                  </m:r>
                                </m:den>
                              </m:f>
                              <m:d>
                                <m:dPr>
                                  <m:ctrlPr>
                                    <a:rPr lang="en-US" altLang="zh-CN" b="0" i="1" dirty="0" smtClean="0">
                                      <a:latin typeface="Cambria Math" charset="0"/>
                                      <a:ea typeface="Cambria Math"/>
                                    </a:rPr>
                                  </m:ctrlPr>
                                </m:dPr>
                                <m:e>
                                  <m:r>
                                    <a:rPr lang="en-US" altLang="zh-CN" b="0" i="1" dirty="0" smtClean="0">
                                      <a:latin typeface="Cambria Math"/>
                                      <a:ea typeface="Cambria Math"/>
                                    </a:rPr>
                                    <m:t>𝑘𝑙𝑚</m:t>
                                  </m:r>
                                </m:e>
                              </m:d>
                            </m:e>
                          </m:rad>
                          <m:r>
                            <a:rPr lang="en-US" altLang="zh-CN" b="0" i="1" dirty="0" smtClean="0">
                              <a:latin typeface="Cambria Math"/>
                              <a:ea typeface="Cambria Math"/>
                            </a:rPr>
                            <m:t>+2</m:t>
                          </m:r>
                          <m:r>
                            <a:rPr lang="en-US" altLang="zh-CN" b="0" i="1" dirty="0" smtClean="0">
                              <a:latin typeface="Cambria Math"/>
                              <a:ea typeface="Cambria Math"/>
                            </a:rPr>
                            <m:t>𝑘𝑙</m:t>
                          </m:r>
                        </m:e>
                      </m:d>
                    </m:oMath>
                  </m:oMathPara>
                </a14:m>
                <a:endParaRPr lang="en-US" altLang="zh-CN" dirty="0"/>
              </a:p>
              <a:p>
                <a:pPr marL="285750" lvl="1" indent="-285750">
                  <a:buFont typeface="Wingdings" panose="05000000000000000000" pitchFamily="2" charset="2"/>
                  <a:buChar char="q"/>
                </a:pPr>
                <a:r>
                  <a:rPr lang="en-US" altLang="zh-CN" sz="2400" b="1" dirty="0" smtClean="0">
                    <a:solidFill>
                      <a:srgbClr val="0070C0"/>
                    </a:solidFill>
                  </a:rPr>
                  <a:t>Observations</a:t>
                </a:r>
              </a:p>
              <a:p>
                <a:pPr marL="800100" lvl="1" indent="-342900">
                  <a:buFont typeface="Arial" panose="020B0604020202020204" pitchFamily="34" charset="0"/>
                  <a:buChar char="•"/>
                </a:pPr>
                <a:r>
                  <a:rPr lang="en-US" altLang="zh-CN" sz="2000" dirty="0">
                    <a:solidFill>
                      <a:schemeClr val="tx1"/>
                    </a:solidFill>
                  </a:rPr>
                  <a:t>When the matrix size is small, a greater co-clustering size may reduce the accuracy of </a:t>
                </a:r>
                <a:r>
                  <a:rPr lang="en-US" altLang="zh-CN" sz="2000" dirty="0" smtClean="0">
                    <a:solidFill>
                      <a:schemeClr val="tx1"/>
                    </a:solidFill>
                  </a:rPr>
                  <a:t>recommendation. </a:t>
                </a:r>
                <a:endParaRPr lang="en-US" altLang="zh-CN" sz="2000" dirty="0">
                  <a:solidFill>
                    <a:schemeClr val="tx1"/>
                  </a:solidFill>
                </a:endParaRPr>
              </a:p>
              <a:p>
                <a:pPr marL="800100" lvl="1" indent="-342900">
                  <a:buFont typeface="Arial" panose="020B0604020202020204" pitchFamily="34" charset="0"/>
                  <a:buChar char="•"/>
                </a:pPr>
                <a:r>
                  <a:rPr lang="en-US" altLang="zh-CN" sz="2000" dirty="0">
                    <a:solidFill>
                      <a:schemeClr val="tx1"/>
                    </a:solidFill>
                  </a:rPr>
                  <a:t>When the matrix size is large enough, the </a:t>
                </a:r>
                <a:r>
                  <a:rPr lang="en-US" altLang="zh-CN" sz="2000" dirty="0" smtClean="0">
                    <a:solidFill>
                      <a:schemeClr val="tx1"/>
                    </a:solidFill>
                  </a:rPr>
                  <a:t>accuracy of </a:t>
                </a:r>
                <a:r>
                  <a:rPr lang="en-US" altLang="zh-CN" sz="2000" dirty="0">
                    <a:solidFill>
                      <a:schemeClr val="tx1"/>
                    </a:solidFill>
                  </a:rPr>
                  <a:t>recommendation </a:t>
                </a:r>
                <a:r>
                  <a:rPr lang="en-US" altLang="zh-CN" sz="2000" dirty="0" smtClean="0">
                    <a:solidFill>
                      <a:schemeClr val="tx1"/>
                    </a:solidFill>
                  </a:rPr>
                  <a:t>will </a:t>
                </a:r>
                <a:r>
                  <a:rPr lang="en-US" altLang="zh-CN" sz="2000" dirty="0">
                    <a:solidFill>
                      <a:schemeClr val="tx1"/>
                    </a:solidFill>
                  </a:rPr>
                  <a:t>not be sensitive to co-clustering </a:t>
                </a:r>
                <a:r>
                  <a:rPr lang="en-US" altLang="zh-CN" sz="2000" dirty="0" smtClean="0">
                    <a:solidFill>
                      <a:schemeClr val="tx1"/>
                    </a:solidFill>
                  </a:rPr>
                  <a:t>size. </a:t>
                </a:r>
                <a:endParaRPr lang="en-US" altLang="zh-CN"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05542" y="762000"/>
                <a:ext cx="6738258" cy="5764270"/>
              </a:xfrm>
              <a:prstGeom prst="rect">
                <a:avLst/>
              </a:prstGeom>
              <a:blipFill rotWithShape="0">
                <a:blip r:embed="rId4"/>
                <a:stretch>
                  <a:fillRect l="-991" t="-632" r="-90" b="-632"/>
                </a:stretch>
              </a:blipFill>
              <a:ln>
                <a:solidFill>
                  <a:schemeClr val="bg1"/>
                </a:solidFill>
              </a:ln>
            </p:spPr>
            <p:txBody>
              <a:bodyPr/>
              <a:lstStyle/>
              <a:p>
                <a:r>
                  <a:rPr lang="en-US">
                    <a:noFill/>
                  </a:rPr>
                  <a:t> </a:t>
                </a:r>
              </a:p>
            </p:txBody>
          </p:sp>
        </mc:Fallback>
      </mc:AlternateContent>
      <p:sp>
        <p:nvSpPr>
          <p:cNvPr id="5" name="TextBox 4"/>
          <p:cNvSpPr txBox="1"/>
          <p:nvPr/>
        </p:nvSpPr>
        <p:spPr>
          <a:xfrm>
            <a:off x="150926" y="102834"/>
            <a:ext cx="4648200" cy="523220"/>
          </a:xfrm>
          <a:prstGeom prst="rect">
            <a:avLst/>
          </a:prstGeom>
          <a:noFill/>
        </p:spPr>
        <p:txBody>
          <a:bodyPr wrap="square" rtlCol="0">
            <a:spAutoFit/>
          </a:bodyPr>
          <a:lstStyle/>
          <a:p>
            <a:r>
              <a:rPr lang="en-US" altLang="zh-CN" sz="2800" b="1" dirty="0"/>
              <a:t>Theoretical </a:t>
            </a:r>
            <a:r>
              <a:rPr lang="en-US" altLang="zh-CN" sz="2800" b="1" dirty="0" smtClean="0"/>
              <a:t>Bound</a:t>
            </a:r>
            <a:endParaRPr lang="en-US" sz="2800" b="1" dirty="0"/>
          </a:p>
        </p:txBody>
      </p:sp>
      <p:sp>
        <p:nvSpPr>
          <p:cNvPr id="2" name="Slide Number Placeholder 1"/>
          <p:cNvSpPr>
            <a:spLocks noGrp="1"/>
          </p:cNvSpPr>
          <p:nvPr>
            <p:ph type="sldNum" sz="quarter" idx="12"/>
          </p:nvPr>
        </p:nvSpPr>
        <p:spPr/>
        <p:txBody>
          <a:bodyPr/>
          <a:lstStyle/>
          <a:p>
            <a:fld id="{B6F15528-21DE-4FAA-801E-634DDDAF4B2B}" type="slidenum">
              <a:rPr lang="en-US" sz="1400" smtClean="0"/>
              <a:pPr/>
              <a:t>9</a:t>
            </a:fld>
            <a:endParaRPr lang="en-US" sz="1400"/>
          </a:p>
        </p:txBody>
      </p:sp>
    </p:spTree>
    <p:custDataLst>
      <p:tags r:id="rId1"/>
    </p:custDataLst>
    <p:extLst>
      <p:ext uri="{BB962C8B-B14F-4D97-AF65-F5344CB8AC3E}">
        <p14:creationId xmlns:p14="http://schemas.microsoft.com/office/powerpoint/2010/main" val="3013635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2.8"/>
</p:tagLst>
</file>

<file path=ppt/tags/tag2.xml><?xml version="1.0" encoding="utf-8"?>
<p:tagLst xmlns:a="http://schemas.openxmlformats.org/drawingml/2006/main" xmlns:r="http://schemas.openxmlformats.org/officeDocument/2006/relationships" xmlns:p="http://schemas.openxmlformats.org/presentationml/2006/main">
  <p:tag name="TIMING" val="|27.4|12.1|37.9"/>
</p:tagLst>
</file>

<file path=ppt/tags/tag3.xml><?xml version="1.0" encoding="utf-8"?>
<p:tagLst xmlns:a="http://schemas.openxmlformats.org/drawingml/2006/main" xmlns:r="http://schemas.openxmlformats.org/officeDocument/2006/relationships" xmlns:p="http://schemas.openxmlformats.org/presentationml/2006/main">
  <p:tag name="TIMING" val="|96.6"/>
</p:tagLst>
</file>

<file path=ppt/tags/tag4.xml><?xml version="1.0" encoding="utf-8"?>
<p:tagLst xmlns:a="http://schemas.openxmlformats.org/drawingml/2006/main" xmlns:r="http://schemas.openxmlformats.org/officeDocument/2006/relationships" xmlns:p="http://schemas.openxmlformats.org/presentationml/2006/main">
  <p:tag name="TIMING" val="|5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9430</TotalTime>
  <Words>2809</Words>
  <Application>Microsoft Macintosh PowerPoint</Application>
  <PresentationFormat>On-screen Show (4:3)</PresentationFormat>
  <Paragraphs>486</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Cambria Math</vt:lpstr>
      <vt:lpstr>Times New Roman</vt:lpstr>
      <vt:lpstr>Wingdings</vt:lpstr>
      <vt:lpstr>宋体</vt:lpstr>
      <vt:lpstr>Arial</vt:lpstr>
      <vt:lpstr>Office Theme</vt:lpstr>
      <vt:lpstr>WEMAREC: Accurate and Scalable Recommendation through Weighted and Ensemble Matrix Approximation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WEMAREC: Accurate and Scalable Recommendation through Weighted and Ensemble Matrix Approximation</dc:title>
  <dc:creator>chench</dc:creator>
  <cp:lastModifiedBy>Chao Chen</cp:lastModifiedBy>
  <cp:revision>1698</cp:revision>
  <dcterms:created xsi:type="dcterms:W3CDTF">2006-08-16T00:00:00Z</dcterms:created>
  <dcterms:modified xsi:type="dcterms:W3CDTF">2015-08-11T03:20:00Z</dcterms:modified>
</cp:coreProperties>
</file>