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Raleway"/>
      <p:regular r:id="rId9"/>
      <p:bold r:id="rId10"/>
      <p:italic r:id="rId11"/>
      <p:boldItalic r:id="rId12"/>
    </p:embeddedFont>
    <p:embeddedFont>
      <p:font typeface="La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italic.fntdata"/><Relationship Id="rId10" Type="http://schemas.openxmlformats.org/officeDocument/2006/relationships/font" Target="fonts/Raleway-bold.fntdata"/><Relationship Id="rId13" Type="http://schemas.openxmlformats.org/officeDocument/2006/relationships/font" Target="fonts/Lato-regular.fntdata"/><Relationship Id="rId12" Type="http://schemas.openxmlformats.org/officeDocument/2006/relationships/font" Target="fonts/Raleway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aleway-regular.fntdata"/><Relationship Id="rId15" Type="http://schemas.openxmlformats.org/officeDocument/2006/relationships/font" Target="fonts/Lato-italic.fntdata"/><Relationship Id="rId14" Type="http://schemas.openxmlformats.org/officeDocument/2006/relationships/font" Target="fonts/Lato-bold.fntdata"/><Relationship Id="rId16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1863cc149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81863cc149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81863cc14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81863cc14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Jens Evans and Sarah Mehler Sonar Final Project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PSU ECE 435/535 Winter 2020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 and Implementation</a:t>
            </a:r>
            <a:endParaRPr/>
          </a:p>
        </p:txBody>
      </p:sp>
      <p:sp>
        <p:nvSpPr>
          <p:cNvPr id="93" name="Google Shape;93;p14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4"/>
          <p:cNvSpPr txBox="1"/>
          <p:nvPr>
            <p:ph idx="2" type="body"/>
          </p:nvPr>
        </p:nvSpPr>
        <p:spPr>
          <a:xfrm>
            <a:off x="5174225" y="392525"/>
            <a:ext cx="3773100" cy="398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Minimum Req’s: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trike="sngStrike"/>
              <a:t>Generate Pulse Train</a:t>
            </a:r>
            <a:endParaRPr strike="sngStrike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trike="sngStrike"/>
              <a:t> Play Pulse Train through a speaker</a:t>
            </a:r>
            <a:endParaRPr strike="sngStrike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trike="sngStrike"/>
              <a:t>Record the pulse train using the Matrix Board </a:t>
            </a:r>
            <a:endParaRPr strike="sngStrike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trike="sngStrike"/>
              <a:t>Gate the recording for SNR gain</a:t>
            </a:r>
            <a:endParaRPr strike="sngStrike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trike="sngStrike"/>
              <a:t>Find the Time Difference of Arrival between the send pulse and return</a:t>
            </a:r>
            <a:endParaRPr strike="sngStrike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trike="sngStrike"/>
              <a:t>Estimate the distance to a single target</a:t>
            </a:r>
            <a:endParaRPr strike="sngStrike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trike="sngStrike"/>
              <a:t>Estimate the distance with two targets</a:t>
            </a:r>
            <a:endParaRPr strike="sngStrike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trike="sngStrike"/>
              <a:t>Envelope Detection / Estimation</a:t>
            </a:r>
            <a:endParaRPr strike="sngStrike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sngStrike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Bonus Req’s: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Cross Correlation (Matched Filter)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FM Chirp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Three targets succesfully detected and displayed with peaks using a 40 meter setup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Implemented a parabolic focus for greater return gain and directionality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30000" y="622475"/>
            <a:ext cx="3300900" cy="23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and Results</a:t>
            </a:r>
            <a:endParaRPr/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738" y="1881225"/>
            <a:ext cx="3889425" cy="2908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77562" y="152400"/>
            <a:ext cx="3622864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2" name="Google Shape;102;p15"/>
          <p:cNvCxnSpPr/>
          <p:nvPr/>
        </p:nvCxnSpPr>
        <p:spPr>
          <a:xfrm flipH="1" rot="10800000">
            <a:off x="1290475" y="479350"/>
            <a:ext cx="5051400" cy="2236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3" name="Google Shape;103;p15"/>
          <p:cNvCxnSpPr/>
          <p:nvPr/>
        </p:nvCxnSpPr>
        <p:spPr>
          <a:xfrm flipH="1" rot="10800000">
            <a:off x="1511700" y="2531800"/>
            <a:ext cx="4498200" cy="3933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4" name="Google Shape;104;p15"/>
          <p:cNvCxnSpPr/>
          <p:nvPr/>
        </p:nvCxnSpPr>
        <p:spPr>
          <a:xfrm flipH="1" rot="10800000">
            <a:off x="3134025" y="2310475"/>
            <a:ext cx="2544000" cy="8850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