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358435-1E89-416D-AD98-2A7AC615AF94}"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FCD444D-6371-486F-8D5B-4CE82B78F4E8}">
      <dgm:prSet/>
      <dgm:spPr/>
      <dgm:t>
        <a:bodyPr/>
        <a:lstStyle/>
        <a:p>
          <a:r>
            <a:rPr lang="en-US" b="1"/>
            <a:t>Summary of Findings:</a:t>
          </a:r>
          <a:endParaRPr lang="en-US"/>
        </a:p>
      </dgm:t>
    </dgm:pt>
    <dgm:pt modelId="{D1EA5F1E-A6B3-4349-9808-12638FEE2ECC}" type="parTrans" cxnId="{E946BABA-A2FB-47F0-BF14-4AFFCE3095D2}">
      <dgm:prSet/>
      <dgm:spPr/>
      <dgm:t>
        <a:bodyPr/>
        <a:lstStyle/>
        <a:p>
          <a:endParaRPr lang="en-US"/>
        </a:p>
      </dgm:t>
    </dgm:pt>
    <dgm:pt modelId="{1C055C8A-53C6-4A8F-BF98-DC8E7FB82ECA}" type="sibTrans" cxnId="{E946BABA-A2FB-47F0-BF14-4AFFCE3095D2}">
      <dgm:prSet/>
      <dgm:spPr/>
      <dgm:t>
        <a:bodyPr/>
        <a:lstStyle/>
        <a:p>
          <a:endParaRPr lang="en-US"/>
        </a:p>
      </dgm:t>
    </dgm:pt>
    <dgm:pt modelId="{50F36936-4725-48E5-B937-9A0C1A875C69}">
      <dgm:prSet/>
      <dgm:spPr/>
      <dgm:t>
        <a:bodyPr/>
        <a:lstStyle/>
        <a:p>
          <a:r>
            <a:rPr lang="en-US"/>
            <a:t>Suicide rates vary significantly by </a:t>
          </a:r>
          <a:r>
            <a:rPr lang="en-US" b="1"/>
            <a:t>country</a:t>
          </a:r>
          <a:r>
            <a:rPr lang="en-US"/>
            <a:t>, with Russia and the U.S. leading.</a:t>
          </a:r>
        </a:p>
      </dgm:t>
    </dgm:pt>
    <dgm:pt modelId="{3711E2DD-AA86-4B60-9EE7-8AC734822283}" type="parTrans" cxnId="{6E9ED064-B8F6-48F5-BE1B-AC07DEE3649A}">
      <dgm:prSet/>
      <dgm:spPr/>
      <dgm:t>
        <a:bodyPr/>
        <a:lstStyle/>
        <a:p>
          <a:endParaRPr lang="en-US"/>
        </a:p>
      </dgm:t>
    </dgm:pt>
    <dgm:pt modelId="{927369DB-5BA4-4D0F-A9B5-965BC5019C0D}" type="sibTrans" cxnId="{6E9ED064-B8F6-48F5-BE1B-AC07DEE3649A}">
      <dgm:prSet/>
      <dgm:spPr/>
      <dgm:t>
        <a:bodyPr/>
        <a:lstStyle/>
        <a:p>
          <a:endParaRPr lang="en-US"/>
        </a:p>
      </dgm:t>
    </dgm:pt>
    <dgm:pt modelId="{CE86150B-E4E5-4DBE-97C9-467E748D490F}">
      <dgm:prSet/>
      <dgm:spPr/>
      <dgm:t>
        <a:bodyPr/>
        <a:lstStyle/>
        <a:p>
          <a:r>
            <a:rPr lang="en-US"/>
            <a:t>Global suicide rates peaked in the 1990s and have been declining since 2010.</a:t>
          </a:r>
        </a:p>
      </dgm:t>
    </dgm:pt>
    <dgm:pt modelId="{5E80F362-C448-4402-8518-A27B6B1D8A10}" type="parTrans" cxnId="{87D968A0-5C01-470E-AA80-ECE12E89C013}">
      <dgm:prSet/>
      <dgm:spPr/>
      <dgm:t>
        <a:bodyPr/>
        <a:lstStyle/>
        <a:p>
          <a:endParaRPr lang="en-US"/>
        </a:p>
      </dgm:t>
    </dgm:pt>
    <dgm:pt modelId="{B80D24B2-9E75-44B5-9937-447DD8BC27A6}" type="sibTrans" cxnId="{87D968A0-5C01-470E-AA80-ECE12E89C013}">
      <dgm:prSet/>
      <dgm:spPr/>
      <dgm:t>
        <a:bodyPr/>
        <a:lstStyle/>
        <a:p>
          <a:endParaRPr lang="en-US"/>
        </a:p>
      </dgm:t>
    </dgm:pt>
    <dgm:pt modelId="{CE6E1B2D-0DC9-417A-800D-1724DBA0F9BE}">
      <dgm:prSet/>
      <dgm:spPr/>
      <dgm:t>
        <a:bodyPr/>
        <a:lstStyle/>
        <a:p>
          <a:r>
            <a:rPr lang="en-US" b="1"/>
            <a:t>Males are at much higher risk</a:t>
          </a:r>
          <a:r>
            <a:rPr lang="en-US"/>
            <a:t> than females, especially in older age groups.</a:t>
          </a:r>
        </a:p>
      </dgm:t>
    </dgm:pt>
    <dgm:pt modelId="{7908453A-CAD2-48A1-8680-A61709F11870}" type="parTrans" cxnId="{59EB50B0-4EE0-4282-875E-393B1F533105}">
      <dgm:prSet/>
      <dgm:spPr/>
      <dgm:t>
        <a:bodyPr/>
        <a:lstStyle/>
        <a:p>
          <a:endParaRPr lang="en-US"/>
        </a:p>
      </dgm:t>
    </dgm:pt>
    <dgm:pt modelId="{204A083E-F705-48B6-92C4-FC246B5F1491}" type="sibTrans" cxnId="{59EB50B0-4EE0-4282-875E-393B1F533105}">
      <dgm:prSet/>
      <dgm:spPr/>
      <dgm:t>
        <a:bodyPr/>
        <a:lstStyle/>
        <a:p>
          <a:endParaRPr lang="en-US"/>
        </a:p>
      </dgm:t>
    </dgm:pt>
    <dgm:pt modelId="{400AFAA9-CBC2-420B-B6B1-1418C0233DED}">
      <dgm:prSet/>
      <dgm:spPr/>
      <dgm:t>
        <a:bodyPr/>
        <a:lstStyle/>
        <a:p>
          <a:r>
            <a:rPr lang="en-US"/>
            <a:t>GDP per capita has </a:t>
          </a:r>
          <a:r>
            <a:rPr lang="en-US" b="1"/>
            <a:t>only a weak correlation</a:t>
          </a:r>
          <a:r>
            <a:rPr lang="en-US"/>
            <a:t> with suicide rates, suggesting </a:t>
          </a:r>
          <a:r>
            <a:rPr lang="en-US" b="1"/>
            <a:t>social and mental health factors are more important</a:t>
          </a:r>
          <a:r>
            <a:rPr lang="en-US"/>
            <a:t>.</a:t>
          </a:r>
        </a:p>
      </dgm:t>
    </dgm:pt>
    <dgm:pt modelId="{D3C569AA-9B28-4DD3-9210-4F31AD554984}" type="parTrans" cxnId="{0E04E3BB-EE7D-4A1A-9361-C3F4D72CBC67}">
      <dgm:prSet/>
      <dgm:spPr/>
      <dgm:t>
        <a:bodyPr/>
        <a:lstStyle/>
        <a:p>
          <a:endParaRPr lang="en-US"/>
        </a:p>
      </dgm:t>
    </dgm:pt>
    <dgm:pt modelId="{62A4E374-5B21-4321-80EE-37EA6DB39908}" type="sibTrans" cxnId="{0E04E3BB-EE7D-4A1A-9361-C3F4D72CBC67}">
      <dgm:prSet/>
      <dgm:spPr/>
      <dgm:t>
        <a:bodyPr/>
        <a:lstStyle/>
        <a:p>
          <a:endParaRPr lang="en-US"/>
        </a:p>
      </dgm:t>
    </dgm:pt>
    <dgm:pt modelId="{8A5DEA4F-B2E9-4F66-B66A-562305D32D9A}">
      <dgm:prSet/>
      <dgm:spPr/>
      <dgm:t>
        <a:bodyPr/>
        <a:lstStyle/>
        <a:p>
          <a:r>
            <a:rPr lang="en-US"/>
            <a:t>The </a:t>
          </a:r>
          <a:r>
            <a:rPr lang="en-US" b="1"/>
            <a:t>Silent Generation has the highest suicide rates</a:t>
          </a:r>
          <a:r>
            <a:rPr lang="en-US"/>
            <a:t>, while younger generations report fewer suicides.</a:t>
          </a:r>
        </a:p>
      </dgm:t>
    </dgm:pt>
    <dgm:pt modelId="{5BFF0142-B04B-4D98-8793-B64F1A538ED0}" type="parTrans" cxnId="{C9900C1A-30BA-4BC4-B1D9-EE2B3C579C98}">
      <dgm:prSet/>
      <dgm:spPr/>
      <dgm:t>
        <a:bodyPr/>
        <a:lstStyle/>
        <a:p>
          <a:endParaRPr lang="en-US"/>
        </a:p>
      </dgm:t>
    </dgm:pt>
    <dgm:pt modelId="{E9D4FCFD-BC63-4DA2-8102-324B4511AD98}" type="sibTrans" cxnId="{C9900C1A-30BA-4BC4-B1D9-EE2B3C579C98}">
      <dgm:prSet/>
      <dgm:spPr/>
      <dgm:t>
        <a:bodyPr/>
        <a:lstStyle/>
        <a:p>
          <a:endParaRPr lang="en-US"/>
        </a:p>
      </dgm:t>
    </dgm:pt>
    <dgm:pt modelId="{3640AA6D-3CA2-47D0-B0D3-D79ABA807B72}">
      <dgm:prSet/>
      <dgm:spPr/>
      <dgm:t>
        <a:bodyPr/>
        <a:lstStyle/>
        <a:p>
          <a:r>
            <a:rPr lang="en-US" b="1"/>
            <a:t>Recommendations for Prevention:</a:t>
          </a:r>
          <a:endParaRPr lang="en-US"/>
        </a:p>
      </dgm:t>
    </dgm:pt>
    <dgm:pt modelId="{04A591CB-F81F-47BA-9630-15BAAD1B33BA}" type="parTrans" cxnId="{DD418933-5932-4436-8A9C-C114F353452B}">
      <dgm:prSet/>
      <dgm:spPr/>
      <dgm:t>
        <a:bodyPr/>
        <a:lstStyle/>
        <a:p>
          <a:endParaRPr lang="en-US"/>
        </a:p>
      </dgm:t>
    </dgm:pt>
    <dgm:pt modelId="{91F34FF2-47B1-4E9E-950C-531E32699396}" type="sibTrans" cxnId="{DD418933-5932-4436-8A9C-C114F353452B}">
      <dgm:prSet/>
      <dgm:spPr/>
      <dgm:t>
        <a:bodyPr/>
        <a:lstStyle/>
        <a:p>
          <a:endParaRPr lang="en-US"/>
        </a:p>
      </dgm:t>
    </dgm:pt>
    <dgm:pt modelId="{D4A767DF-CDE6-43CC-931F-2C7E785152B7}">
      <dgm:prSet/>
      <dgm:spPr/>
      <dgm:t>
        <a:bodyPr/>
        <a:lstStyle/>
        <a:p>
          <a:r>
            <a:rPr lang="en-US" b="0" dirty="0"/>
            <a:t>Improve mental health support for older adults, especially men.</a:t>
          </a:r>
        </a:p>
      </dgm:t>
    </dgm:pt>
    <dgm:pt modelId="{740244E6-9432-4E0E-A71E-BF361B8629BC}" type="parTrans" cxnId="{A4FCC109-1AA8-465D-9BA6-E5A0090E9412}">
      <dgm:prSet/>
      <dgm:spPr/>
      <dgm:t>
        <a:bodyPr/>
        <a:lstStyle/>
        <a:p>
          <a:endParaRPr lang="en-US"/>
        </a:p>
      </dgm:t>
    </dgm:pt>
    <dgm:pt modelId="{BAB5ECBC-9D06-4CDC-AD07-CECEC8BB9E51}" type="sibTrans" cxnId="{A4FCC109-1AA8-465D-9BA6-E5A0090E9412}">
      <dgm:prSet/>
      <dgm:spPr/>
      <dgm:t>
        <a:bodyPr/>
        <a:lstStyle/>
        <a:p>
          <a:endParaRPr lang="en-US"/>
        </a:p>
      </dgm:t>
    </dgm:pt>
    <dgm:pt modelId="{CEADCEEC-E5BB-415C-8309-BE7F4E259813}">
      <dgm:prSet/>
      <dgm:spPr/>
      <dgm:t>
        <a:bodyPr/>
        <a:lstStyle/>
        <a:p>
          <a:r>
            <a:rPr lang="en-US" b="0" dirty="0"/>
            <a:t>Expand suicide prevention programs globally, targeting high-risk countries.</a:t>
          </a:r>
        </a:p>
      </dgm:t>
    </dgm:pt>
    <dgm:pt modelId="{5C41A14B-709D-4F7A-8D96-2752DEA95AD8}" type="parTrans" cxnId="{10E452BE-0043-4EED-A5F4-FED20C3987F6}">
      <dgm:prSet/>
      <dgm:spPr/>
      <dgm:t>
        <a:bodyPr/>
        <a:lstStyle/>
        <a:p>
          <a:endParaRPr lang="en-US"/>
        </a:p>
      </dgm:t>
    </dgm:pt>
    <dgm:pt modelId="{E2096E4B-B631-4148-BBFD-7653224FA4EB}" type="sibTrans" cxnId="{10E452BE-0043-4EED-A5F4-FED20C3987F6}">
      <dgm:prSet/>
      <dgm:spPr/>
      <dgm:t>
        <a:bodyPr/>
        <a:lstStyle/>
        <a:p>
          <a:endParaRPr lang="en-US"/>
        </a:p>
      </dgm:t>
    </dgm:pt>
    <dgm:pt modelId="{80AFCE1A-9675-4E10-9DC2-92E0F2EC5DAE}">
      <dgm:prSet/>
      <dgm:spPr/>
      <dgm:t>
        <a:bodyPr/>
        <a:lstStyle/>
        <a:p>
          <a:r>
            <a:rPr lang="en-US" b="0" dirty="0"/>
            <a:t>Increase investment in mental health awareness campaigns to reduce stigma.</a:t>
          </a:r>
        </a:p>
      </dgm:t>
    </dgm:pt>
    <dgm:pt modelId="{170078B4-6E4C-4529-B38B-FB6776D47C0C}" type="parTrans" cxnId="{3F514416-0961-42C0-A10A-83F3D2011DDF}">
      <dgm:prSet/>
      <dgm:spPr/>
      <dgm:t>
        <a:bodyPr/>
        <a:lstStyle/>
        <a:p>
          <a:endParaRPr lang="en-US"/>
        </a:p>
      </dgm:t>
    </dgm:pt>
    <dgm:pt modelId="{3B1AD05A-605F-44F6-9C05-57432338A832}" type="sibTrans" cxnId="{3F514416-0961-42C0-A10A-83F3D2011DDF}">
      <dgm:prSet/>
      <dgm:spPr/>
      <dgm:t>
        <a:bodyPr/>
        <a:lstStyle/>
        <a:p>
          <a:endParaRPr lang="en-US"/>
        </a:p>
      </dgm:t>
    </dgm:pt>
    <dgm:pt modelId="{2622E398-F055-4241-BD36-BE633472327E}">
      <dgm:prSet/>
      <dgm:spPr/>
      <dgm:t>
        <a:bodyPr/>
        <a:lstStyle/>
        <a:p>
          <a:r>
            <a:rPr lang="en-US" b="0" dirty="0"/>
            <a:t>Enhance access to crisis intervention and counseling services.</a:t>
          </a:r>
        </a:p>
      </dgm:t>
    </dgm:pt>
    <dgm:pt modelId="{48EAC809-A508-458D-B259-6866E505164C}" type="parTrans" cxnId="{C939DAD0-89D3-41D8-AC39-A890F1E3A392}">
      <dgm:prSet/>
      <dgm:spPr/>
      <dgm:t>
        <a:bodyPr/>
        <a:lstStyle/>
        <a:p>
          <a:endParaRPr lang="en-US"/>
        </a:p>
      </dgm:t>
    </dgm:pt>
    <dgm:pt modelId="{017AB15E-09F3-4062-BBFD-0994933CC8D9}" type="sibTrans" cxnId="{C939DAD0-89D3-41D8-AC39-A890F1E3A392}">
      <dgm:prSet/>
      <dgm:spPr/>
      <dgm:t>
        <a:bodyPr/>
        <a:lstStyle/>
        <a:p>
          <a:endParaRPr lang="en-US"/>
        </a:p>
      </dgm:t>
    </dgm:pt>
    <dgm:pt modelId="{46659F37-15EE-4E38-AB0A-8DE46ACEF30F}" type="pres">
      <dgm:prSet presAssocID="{6F358435-1E89-416D-AD98-2A7AC615AF94}" presName="linear" presStyleCnt="0">
        <dgm:presLayoutVars>
          <dgm:animLvl val="lvl"/>
          <dgm:resizeHandles val="exact"/>
        </dgm:presLayoutVars>
      </dgm:prSet>
      <dgm:spPr/>
    </dgm:pt>
    <dgm:pt modelId="{7484070E-BB89-447D-8A58-74D9FF287278}" type="pres">
      <dgm:prSet presAssocID="{EFCD444D-6371-486F-8D5B-4CE82B78F4E8}" presName="parentText" presStyleLbl="node1" presStyleIdx="0" presStyleCnt="2">
        <dgm:presLayoutVars>
          <dgm:chMax val="0"/>
          <dgm:bulletEnabled val="1"/>
        </dgm:presLayoutVars>
      </dgm:prSet>
      <dgm:spPr/>
    </dgm:pt>
    <dgm:pt modelId="{9E0F80AE-8176-4C80-AC83-CCA4E93D94D7}" type="pres">
      <dgm:prSet presAssocID="{EFCD444D-6371-486F-8D5B-4CE82B78F4E8}" presName="childText" presStyleLbl="revTx" presStyleIdx="0" presStyleCnt="2">
        <dgm:presLayoutVars>
          <dgm:bulletEnabled val="1"/>
        </dgm:presLayoutVars>
      </dgm:prSet>
      <dgm:spPr/>
    </dgm:pt>
    <dgm:pt modelId="{D004E656-EB33-4C70-B941-B3550230CFA6}" type="pres">
      <dgm:prSet presAssocID="{3640AA6D-3CA2-47D0-B0D3-D79ABA807B72}" presName="parentText" presStyleLbl="node1" presStyleIdx="1" presStyleCnt="2">
        <dgm:presLayoutVars>
          <dgm:chMax val="0"/>
          <dgm:bulletEnabled val="1"/>
        </dgm:presLayoutVars>
      </dgm:prSet>
      <dgm:spPr/>
    </dgm:pt>
    <dgm:pt modelId="{E1DDAAC2-CC59-488B-A507-B29A47B7D37F}" type="pres">
      <dgm:prSet presAssocID="{3640AA6D-3CA2-47D0-B0D3-D79ABA807B72}" presName="childText" presStyleLbl="revTx" presStyleIdx="1" presStyleCnt="2">
        <dgm:presLayoutVars>
          <dgm:bulletEnabled val="1"/>
        </dgm:presLayoutVars>
      </dgm:prSet>
      <dgm:spPr/>
    </dgm:pt>
  </dgm:ptLst>
  <dgm:cxnLst>
    <dgm:cxn modelId="{7D19B306-1B14-4AB6-A779-AE2612237A6C}" type="presOf" srcId="{D4A767DF-CDE6-43CC-931F-2C7E785152B7}" destId="{E1DDAAC2-CC59-488B-A507-B29A47B7D37F}" srcOrd="0" destOrd="0" presId="urn:microsoft.com/office/officeart/2005/8/layout/vList2"/>
    <dgm:cxn modelId="{A4FCC109-1AA8-465D-9BA6-E5A0090E9412}" srcId="{3640AA6D-3CA2-47D0-B0D3-D79ABA807B72}" destId="{D4A767DF-CDE6-43CC-931F-2C7E785152B7}" srcOrd="0" destOrd="0" parTransId="{740244E6-9432-4E0E-A71E-BF361B8629BC}" sibTransId="{BAB5ECBC-9D06-4CDC-AD07-CECEC8BB9E51}"/>
    <dgm:cxn modelId="{3F514416-0961-42C0-A10A-83F3D2011DDF}" srcId="{3640AA6D-3CA2-47D0-B0D3-D79ABA807B72}" destId="{80AFCE1A-9675-4E10-9DC2-92E0F2EC5DAE}" srcOrd="2" destOrd="0" parTransId="{170078B4-6E4C-4529-B38B-FB6776D47C0C}" sibTransId="{3B1AD05A-605F-44F6-9C05-57432338A832}"/>
    <dgm:cxn modelId="{C9900C1A-30BA-4BC4-B1D9-EE2B3C579C98}" srcId="{EFCD444D-6371-486F-8D5B-4CE82B78F4E8}" destId="{8A5DEA4F-B2E9-4F66-B66A-562305D32D9A}" srcOrd="4" destOrd="0" parTransId="{5BFF0142-B04B-4D98-8793-B64F1A538ED0}" sibTransId="{E9D4FCFD-BC63-4DA2-8102-324B4511AD98}"/>
    <dgm:cxn modelId="{4E1E731F-F65B-4399-A71A-9AB9480BF522}" type="presOf" srcId="{CE6E1B2D-0DC9-417A-800D-1724DBA0F9BE}" destId="{9E0F80AE-8176-4C80-AC83-CCA4E93D94D7}" srcOrd="0" destOrd="2" presId="urn:microsoft.com/office/officeart/2005/8/layout/vList2"/>
    <dgm:cxn modelId="{F1D9CE21-E650-4723-9C60-BA8A1BF8FA91}" type="presOf" srcId="{8A5DEA4F-B2E9-4F66-B66A-562305D32D9A}" destId="{9E0F80AE-8176-4C80-AC83-CCA4E93D94D7}" srcOrd="0" destOrd="4" presId="urn:microsoft.com/office/officeart/2005/8/layout/vList2"/>
    <dgm:cxn modelId="{DD418933-5932-4436-8A9C-C114F353452B}" srcId="{6F358435-1E89-416D-AD98-2A7AC615AF94}" destId="{3640AA6D-3CA2-47D0-B0D3-D79ABA807B72}" srcOrd="1" destOrd="0" parTransId="{04A591CB-F81F-47BA-9630-15BAAD1B33BA}" sibTransId="{91F34FF2-47B1-4E9E-950C-531E32699396}"/>
    <dgm:cxn modelId="{6E9ED064-B8F6-48F5-BE1B-AC07DEE3649A}" srcId="{EFCD444D-6371-486F-8D5B-4CE82B78F4E8}" destId="{50F36936-4725-48E5-B937-9A0C1A875C69}" srcOrd="0" destOrd="0" parTransId="{3711E2DD-AA86-4B60-9EE7-8AC734822283}" sibTransId="{927369DB-5BA4-4D0F-A9B5-965BC5019C0D}"/>
    <dgm:cxn modelId="{CC670B50-EDAB-4194-9686-4ABC1DE9066B}" type="presOf" srcId="{80AFCE1A-9675-4E10-9DC2-92E0F2EC5DAE}" destId="{E1DDAAC2-CC59-488B-A507-B29A47B7D37F}" srcOrd="0" destOrd="2" presId="urn:microsoft.com/office/officeart/2005/8/layout/vList2"/>
    <dgm:cxn modelId="{1ADB2E88-0DE4-4E77-938E-1E089EDEF288}" type="presOf" srcId="{6F358435-1E89-416D-AD98-2A7AC615AF94}" destId="{46659F37-15EE-4E38-AB0A-8DE46ACEF30F}" srcOrd="0" destOrd="0" presId="urn:microsoft.com/office/officeart/2005/8/layout/vList2"/>
    <dgm:cxn modelId="{DF499A94-07E3-413F-AF43-807CF431AD8B}" type="presOf" srcId="{CEADCEEC-E5BB-415C-8309-BE7F4E259813}" destId="{E1DDAAC2-CC59-488B-A507-B29A47B7D37F}" srcOrd="0" destOrd="1" presId="urn:microsoft.com/office/officeart/2005/8/layout/vList2"/>
    <dgm:cxn modelId="{87D968A0-5C01-470E-AA80-ECE12E89C013}" srcId="{EFCD444D-6371-486F-8D5B-4CE82B78F4E8}" destId="{CE86150B-E4E5-4DBE-97C9-467E748D490F}" srcOrd="1" destOrd="0" parTransId="{5E80F362-C448-4402-8518-A27B6B1D8A10}" sibTransId="{B80D24B2-9E75-44B5-9937-447DD8BC27A6}"/>
    <dgm:cxn modelId="{13A784AB-9803-422D-844A-197C2291DF40}" type="presOf" srcId="{50F36936-4725-48E5-B937-9A0C1A875C69}" destId="{9E0F80AE-8176-4C80-AC83-CCA4E93D94D7}" srcOrd="0" destOrd="0" presId="urn:microsoft.com/office/officeart/2005/8/layout/vList2"/>
    <dgm:cxn modelId="{59EB50B0-4EE0-4282-875E-393B1F533105}" srcId="{EFCD444D-6371-486F-8D5B-4CE82B78F4E8}" destId="{CE6E1B2D-0DC9-417A-800D-1724DBA0F9BE}" srcOrd="2" destOrd="0" parTransId="{7908453A-CAD2-48A1-8680-A61709F11870}" sibTransId="{204A083E-F705-48B6-92C4-FC246B5F1491}"/>
    <dgm:cxn modelId="{81CCC0B9-2C16-42AC-B434-AC25335A523D}" type="presOf" srcId="{EFCD444D-6371-486F-8D5B-4CE82B78F4E8}" destId="{7484070E-BB89-447D-8A58-74D9FF287278}" srcOrd="0" destOrd="0" presId="urn:microsoft.com/office/officeart/2005/8/layout/vList2"/>
    <dgm:cxn modelId="{E946BABA-A2FB-47F0-BF14-4AFFCE3095D2}" srcId="{6F358435-1E89-416D-AD98-2A7AC615AF94}" destId="{EFCD444D-6371-486F-8D5B-4CE82B78F4E8}" srcOrd="0" destOrd="0" parTransId="{D1EA5F1E-A6B3-4349-9808-12638FEE2ECC}" sibTransId="{1C055C8A-53C6-4A8F-BF98-DC8E7FB82ECA}"/>
    <dgm:cxn modelId="{0E04E3BB-EE7D-4A1A-9361-C3F4D72CBC67}" srcId="{EFCD444D-6371-486F-8D5B-4CE82B78F4E8}" destId="{400AFAA9-CBC2-420B-B6B1-1418C0233DED}" srcOrd="3" destOrd="0" parTransId="{D3C569AA-9B28-4DD3-9210-4F31AD554984}" sibTransId="{62A4E374-5B21-4321-80EE-37EA6DB39908}"/>
    <dgm:cxn modelId="{10E452BE-0043-4EED-A5F4-FED20C3987F6}" srcId="{3640AA6D-3CA2-47D0-B0D3-D79ABA807B72}" destId="{CEADCEEC-E5BB-415C-8309-BE7F4E259813}" srcOrd="1" destOrd="0" parTransId="{5C41A14B-709D-4F7A-8D96-2752DEA95AD8}" sibTransId="{E2096E4B-B631-4148-BBFD-7653224FA4EB}"/>
    <dgm:cxn modelId="{C939DAD0-89D3-41D8-AC39-A890F1E3A392}" srcId="{3640AA6D-3CA2-47D0-B0D3-D79ABA807B72}" destId="{2622E398-F055-4241-BD36-BE633472327E}" srcOrd="3" destOrd="0" parTransId="{48EAC809-A508-458D-B259-6866E505164C}" sibTransId="{017AB15E-09F3-4062-BBFD-0994933CC8D9}"/>
    <dgm:cxn modelId="{5D536FD6-578B-40C6-B28F-A1FC4517C0FD}" type="presOf" srcId="{400AFAA9-CBC2-420B-B6B1-1418C0233DED}" destId="{9E0F80AE-8176-4C80-AC83-CCA4E93D94D7}" srcOrd="0" destOrd="3" presId="urn:microsoft.com/office/officeart/2005/8/layout/vList2"/>
    <dgm:cxn modelId="{EEA833D8-60B2-4127-A19A-57BDCAD54653}" type="presOf" srcId="{CE86150B-E4E5-4DBE-97C9-467E748D490F}" destId="{9E0F80AE-8176-4C80-AC83-CCA4E93D94D7}" srcOrd="0" destOrd="1" presId="urn:microsoft.com/office/officeart/2005/8/layout/vList2"/>
    <dgm:cxn modelId="{26F1A5DD-209C-4391-96B6-0FE7B64737F8}" type="presOf" srcId="{2622E398-F055-4241-BD36-BE633472327E}" destId="{E1DDAAC2-CC59-488B-A507-B29A47B7D37F}" srcOrd="0" destOrd="3" presId="urn:microsoft.com/office/officeart/2005/8/layout/vList2"/>
    <dgm:cxn modelId="{A8A379E5-1B90-41F4-A807-3F54D242A7A5}" type="presOf" srcId="{3640AA6D-3CA2-47D0-B0D3-D79ABA807B72}" destId="{D004E656-EB33-4C70-B941-B3550230CFA6}" srcOrd="0" destOrd="0" presId="urn:microsoft.com/office/officeart/2005/8/layout/vList2"/>
    <dgm:cxn modelId="{57E01A64-9794-4F58-BEC2-2B7FAB2CD457}" type="presParOf" srcId="{46659F37-15EE-4E38-AB0A-8DE46ACEF30F}" destId="{7484070E-BB89-447D-8A58-74D9FF287278}" srcOrd="0" destOrd="0" presId="urn:microsoft.com/office/officeart/2005/8/layout/vList2"/>
    <dgm:cxn modelId="{F72C1754-EFE0-401E-93A2-AE24F87A308B}" type="presParOf" srcId="{46659F37-15EE-4E38-AB0A-8DE46ACEF30F}" destId="{9E0F80AE-8176-4C80-AC83-CCA4E93D94D7}" srcOrd="1" destOrd="0" presId="urn:microsoft.com/office/officeart/2005/8/layout/vList2"/>
    <dgm:cxn modelId="{94A1CBA6-0916-48D5-B0A1-6AF823ABA070}" type="presParOf" srcId="{46659F37-15EE-4E38-AB0A-8DE46ACEF30F}" destId="{D004E656-EB33-4C70-B941-B3550230CFA6}" srcOrd="2" destOrd="0" presId="urn:microsoft.com/office/officeart/2005/8/layout/vList2"/>
    <dgm:cxn modelId="{20340903-8614-4299-810B-77C8553F5F1B}" type="presParOf" srcId="{46659F37-15EE-4E38-AB0A-8DE46ACEF30F}" destId="{E1DDAAC2-CC59-488B-A507-B29A47B7D37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4070E-BB89-447D-8A58-74D9FF287278}">
      <dsp:nvSpPr>
        <dsp:cNvPr id="0" name=""/>
        <dsp:cNvSpPr/>
      </dsp:nvSpPr>
      <dsp:spPr>
        <a:xfrm>
          <a:off x="0" y="177848"/>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Summary of Findings:</a:t>
          </a:r>
          <a:endParaRPr lang="en-US" sz="2200" kern="1200"/>
        </a:p>
      </dsp:txBody>
      <dsp:txXfrm>
        <a:off x="26387" y="204235"/>
        <a:ext cx="10462826" cy="487766"/>
      </dsp:txXfrm>
    </dsp:sp>
    <dsp:sp modelId="{9E0F80AE-8176-4C80-AC83-CCA4E93D94D7}">
      <dsp:nvSpPr>
        <dsp:cNvPr id="0" name=""/>
        <dsp:cNvSpPr/>
      </dsp:nvSpPr>
      <dsp:spPr>
        <a:xfrm>
          <a:off x="0" y="718389"/>
          <a:ext cx="10515600" cy="1730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Suicide rates vary significantly by </a:t>
          </a:r>
          <a:r>
            <a:rPr lang="en-US" sz="1700" b="1" kern="1200"/>
            <a:t>country</a:t>
          </a:r>
          <a:r>
            <a:rPr lang="en-US" sz="1700" kern="1200"/>
            <a:t>, with Russia and the U.S. leading.</a:t>
          </a:r>
        </a:p>
        <a:p>
          <a:pPr marL="171450" lvl="1" indent="-171450" algn="l" defTabSz="755650">
            <a:lnSpc>
              <a:spcPct val="90000"/>
            </a:lnSpc>
            <a:spcBef>
              <a:spcPct val="0"/>
            </a:spcBef>
            <a:spcAft>
              <a:spcPct val="20000"/>
            </a:spcAft>
            <a:buChar char="•"/>
          </a:pPr>
          <a:r>
            <a:rPr lang="en-US" sz="1700" kern="1200"/>
            <a:t>Global suicide rates peaked in the 1990s and have been declining since 2010.</a:t>
          </a:r>
        </a:p>
        <a:p>
          <a:pPr marL="171450" lvl="1" indent="-171450" algn="l" defTabSz="755650">
            <a:lnSpc>
              <a:spcPct val="90000"/>
            </a:lnSpc>
            <a:spcBef>
              <a:spcPct val="0"/>
            </a:spcBef>
            <a:spcAft>
              <a:spcPct val="20000"/>
            </a:spcAft>
            <a:buChar char="•"/>
          </a:pPr>
          <a:r>
            <a:rPr lang="en-US" sz="1700" b="1" kern="1200"/>
            <a:t>Males are at much higher risk</a:t>
          </a:r>
          <a:r>
            <a:rPr lang="en-US" sz="1700" kern="1200"/>
            <a:t> than females, especially in older age groups.</a:t>
          </a:r>
        </a:p>
        <a:p>
          <a:pPr marL="171450" lvl="1" indent="-171450" algn="l" defTabSz="755650">
            <a:lnSpc>
              <a:spcPct val="90000"/>
            </a:lnSpc>
            <a:spcBef>
              <a:spcPct val="0"/>
            </a:spcBef>
            <a:spcAft>
              <a:spcPct val="20000"/>
            </a:spcAft>
            <a:buChar char="•"/>
          </a:pPr>
          <a:r>
            <a:rPr lang="en-US" sz="1700" kern="1200"/>
            <a:t>GDP per capita has </a:t>
          </a:r>
          <a:r>
            <a:rPr lang="en-US" sz="1700" b="1" kern="1200"/>
            <a:t>only a weak correlation</a:t>
          </a:r>
          <a:r>
            <a:rPr lang="en-US" sz="1700" kern="1200"/>
            <a:t> with suicide rates, suggesting </a:t>
          </a:r>
          <a:r>
            <a:rPr lang="en-US" sz="1700" b="1" kern="1200"/>
            <a:t>social and mental health factors are more important</a:t>
          </a:r>
          <a:r>
            <a:rPr lang="en-US" sz="1700" kern="1200"/>
            <a:t>.</a:t>
          </a:r>
        </a:p>
        <a:p>
          <a:pPr marL="171450" lvl="1" indent="-171450" algn="l" defTabSz="755650">
            <a:lnSpc>
              <a:spcPct val="90000"/>
            </a:lnSpc>
            <a:spcBef>
              <a:spcPct val="0"/>
            </a:spcBef>
            <a:spcAft>
              <a:spcPct val="20000"/>
            </a:spcAft>
            <a:buChar char="•"/>
          </a:pPr>
          <a:r>
            <a:rPr lang="en-US" sz="1700" kern="1200"/>
            <a:t>The </a:t>
          </a:r>
          <a:r>
            <a:rPr lang="en-US" sz="1700" b="1" kern="1200"/>
            <a:t>Silent Generation has the highest suicide rates</a:t>
          </a:r>
          <a:r>
            <a:rPr lang="en-US" sz="1700" kern="1200"/>
            <a:t>, while younger generations report fewer suicides.</a:t>
          </a:r>
        </a:p>
      </dsp:txBody>
      <dsp:txXfrm>
        <a:off x="0" y="718389"/>
        <a:ext cx="10515600" cy="1730520"/>
      </dsp:txXfrm>
    </dsp:sp>
    <dsp:sp modelId="{D004E656-EB33-4C70-B941-B3550230CFA6}">
      <dsp:nvSpPr>
        <dsp:cNvPr id="0" name=""/>
        <dsp:cNvSpPr/>
      </dsp:nvSpPr>
      <dsp:spPr>
        <a:xfrm>
          <a:off x="0" y="2448909"/>
          <a:ext cx="10515600" cy="5405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t>Recommendations for Prevention:</a:t>
          </a:r>
          <a:endParaRPr lang="en-US" sz="2200" kern="1200"/>
        </a:p>
      </dsp:txBody>
      <dsp:txXfrm>
        <a:off x="26387" y="2475296"/>
        <a:ext cx="10462826" cy="487766"/>
      </dsp:txXfrm>
    </dsp:sp>
    <dsp:sp modelId="{E1DDAAC2-CC59-488B-A507-B29A47B7D37F}">
      <dsp:nvSpPr>
        <dsp:cNvPr id="0" name=""/>
        <dsp:cNvSpPr/>
      </dsp:nvSpPr>
      <dsp:spPr>
        <a:xfrm>
          <a:off x="0" y="2989449"/>
          <a:ext cx="10515600" cy="1184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b="0" kern="1200" dirty="0"/>
            <a:t>Improve mental health support for older adults, especially men.</a:t>
          </a:r>
        </a:p>
        <a:p>
          <a:pPr marL="171450" lvl="1" indent="-171450" algn="l" defTabSz="755650">
            <a:lnSpc>
              <a:spcPct val="90000"/>
            </a:lnSpc>
            <a:spcBef>
              <a:spcPct val="0"/>
            </a:spcBef>
            <a:spcAft>
              <a:spcPct val="20000"/>
            </a:spcAft>
            <a:buChar char="•"/>
          </a:pPr>
          <a:r>
            <a:rPr lang="en-US" sz="1700" b="0" kern="1200" dirty="0"/>
            <a:t>Expand suicide prevention programs globally, targeting high-risk countries.</a:t>
          </a:r>
        </a:p>
        <a:p>
          <a:pPr marL="171450" lvl="1" indent="-171450" algn="l" defTabSz="755650">
            <a:lnSpc>
              <a:spcPct val="90000"/>
            </a:lnSpc>
            <a:spcBef>
              <a:spcPct val="0"/>
            </a:spcBef>
            <a:spcAft>
              <a:spcPct val="20000"/>
            </a:spcAft>
            <a:buChar char="•"/>
          </a:pPr>
          <a:r>
            <a:rPr lang="en-US" sz="1700" b="0" kern="1200" dirty="0"/>
            <a:t>Increase investment in mental health awareness campaigns to reduce stigma.</a:t>
          </a:r>
        </a:p>
        <a:p>
          <a:pPr marL="171450" lvl="1" indent="-171450" algn="l" defTabSz="755650">
            <a:lnSpc>
              <a:spcPct val="90000"/>
            </a:lnSpc>
            <a:spcBef>
              <a:spcPct val="0"/>
            </a:spcBef>
            <a:spcAft>
              <a:spcPct val="20000"/>
            </a:spcAft>
            <a:buChar char="•"/>
          </a:pPr>
          <a:r>
            <a:rPr lang="en-US" sz="1700" b="0" kern="1200" dirty="0"/>
            <a:t>Enhance access to crisis intervention and counseling services.</a:t>
          </a:r>
        </a:p>
      </dsp:txBody>
      <dsp:txXfrm>
        <a:off x="0" y="2989449"/>
        <a:ext cx="10515600" cy="11840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F958-D861-8F3D-97BF-35441699CB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D1401B-9663-B234-5ECE-59F5826A89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B90F92-ADDD-05D7-0FA3-CA901641FC40}"/>
              </a:ext>
            </a:extLst>
          </p:cNvPr>
          <p:cNvSpPr>
            <a:spLocks noGrp="1"/>
          </p:cNvSpPr>
          <p:nvPr>
            <p:ph type="dt" sz="half" idx="10"/>
          </p:nvPr>
        </p:nvSpPr>
        <p:spPr/>
        <p:txBody>
          <a:bodyPr/>
          <a:lstStyle/>
          <a:p>
            <a:fld id="{542BAFDC-8461-4BD4-A299-BC98F6AF780D}" type="datetimeFigureOut">
              <a:rPr lang="en-US" smtClean="0"/>
              <a:t>2/15/2025</a:t>
            </a:fld>
            <a:endParaRPr lang="en-US"/>
          </a:p>
        </p:txBody>
      </p:sp>
      <p:sp>
        <p:nvSpPr>
          <p:cNvPr id="5" name="Footer Placeholder 4">
            <a:extLst>
              <a:ext uri="{FF2B5EF4-FFF2-40B4-BE49-F238E27FC236}">
                <a16:creationId xmlns:a16="http://schemas.microsoft.com/office/drawing/2014/main" id="{93674F1B-2D52-1755-9F65-2F6F4B4F9E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0CBDDF-2C84-1464-9FC3-E6B1D75699CB}"/>
              </a:ext>
            </a:extLst>
          </p:cNvPr>
          <p:cNvSpPr>
            <a:spLocks noGrp="1"/>
          </p:cNvSpPr>
          <p:nvPr>
            <p:ph type="sldNum" sz="quarter" idx="12"/>
          </p:nvPr>
        </p:nvSpPr>
        <p:spPr/>
        <p:txBody>
          <a:bodyPr/>
          <a:lstStyle/>
          <a:p>
            <a:fld id="{F3AC0962-9303-4585-BCE4-9B562C5CC837}" type="slidenum">
              <a:rPr lang="en-US" smtClean="0"/>
              <a:t>‹#›</a:t>
            </a:fld>
            <a:endParaRPr lang="en-US"/>
          </a:p>
        </p:txBody>
      </p:sp>
    </p:spTree>
    <p:extLst>
      <p:ext uri="{BB962C8B-B14F-4D97-AF65-F5344CB8AC3E}">
        <p14:creationId xmlns:p14="http://schemas.microsoft.com/office/powerpoint/2010/main" val="202835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66D3-FA0A-9A05-150E-F07C0555CF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980DC9-0DB2-F9E7-815A-E0BB3D904E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4E7EA3-B0DD-35E6-A933-C317B09D442D}"/>
              </a:ext>
            </a:extLst>
          </p:cNvPr>
          <p:cNvSpPr>
            <a:spLocks noGrp="1"/>
          </p:cNvSpPr>
          <p:nvPr>
            <p:ph type="dt" sz="half" idx="10"/>
          </p:nvPr>
        </p:nvSpPr>
        <p:spPr/>
        <p:txBody>
          <a:bodyPr/>
          <a:lstStyle/>
          <a:p>
            <a:fld id="{542BAFDC-8461-4BD4-A299-BC98F6AF780D}" type="datetimeFigureOut">
              <a:rPr lang="en-US" smtClean="0"/>
              <a:t>2/15/2025</a:t>
            </a:fld>
            <a:endParaRPr lang="en-US"/>
          </a:p>
        </p:txBody>
      </p:sp>
      <p:sp>
        <p:nvSpPr>
          <p:cNvPr id="5" name="Footer Placeholder 4">
            <a:extLst>
              <a:ext uri="{FF2B5EF4-FFF2-40B4-BE49-F238E27FC236}">
                <a16:creationId xmlns:a16="http://schemas.microsoft.com/office/drawing/2014/main" id="{DCEE7DCC-C9FA-1EF2-11C3-0C3BF35987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6A97B-B3E1-DEA7-A49D-9977D44513F9}"/>
              </a:ext>
            </a:extLst>
          </p:cNvPr>
          <p:cNvSpPr>
            <a:spLocks noGrp="1"/>
          </p:cNvSpPr>
          <p:nvPr>
            <p:ph type="sldNum" sz="quarter" idx="12"/>
          </p:nvPr>
        </p:nvSpPr>
        <p:spPr/>
        <p:txBody>
          <a:bodyPr/>
          <a:lstStyle/>
          <a:p>
            <a:fld id="{F3AC0962-9303-4585-BCE4-9B562C5CC837}" type="slidenum">
              <a:rPr lang="en-US" smtClean="0"/>
              <a:t>‹#›</a:t>
            </a:fld>
            <a:endParaRPr lang="en-US"/>
          </a:p>
        </p:txBody>
      </p:sp>
    </p:spTree>
    <p:extLst>
      <p:ext uri="{BB962C8B-B14F-4D97-AF65-F5344CB8AC3E}">
        <p14:creationId xmlns:p14="http://schemas.microsoft.com/office/powerpoint/2010/main" val="615489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517E69-2D5F-C611-F8F2-D7EC65EF822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1534F8-BCB4-7F8A-3C78-9C4D12E244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CE649-7E43-37A8-6E2D-C735544BAF9B}"/>
              </a:ext>
            </a:extLst>
          </p:cNvPr>
          <p:cNvSpPr>
            <a:spLocks noGrp="1"/>
          </p:cNvSpPr>
          <p:nvPr>
            <p:ph type="dt" sz="half" idx="10"/>
          </p:nvPr>
        </p:nvSpPr>
        <p:spPr/>
        <p:txBody>
          <a:bodyPr/>
          <a:lstStyle/>
          <a:p>
            <a:fld id="{542BAFDC-8461-4BD4-A299-BC98F6AF780D}" type="datetimeFigureOut">
              <a:rPr lang="en-US" smtClean="0"/>
              <a:t>2/15/2025</a:t>
            </a:fld>
            <a:endParaRPr lang="en-US"/>
          </a:p>
        </p:txBody>
      </p:sp>
      <p:sp>
        <p:nvSpPr>
          <p:cNvPr id="5" name="Footer Placeholder 4">
            <a:extLst>
              <a:ext uri="{FF2B5EF4-FFF2-40B4-BE49-F238E27FC236}">
                <a16:creationId xmlns:a16="http://schemas.microsoft.com/office/drawing/2014/main" id="{154BAC6E-EAA0-73F3-3263-609CF25A16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8EA2FD-91D4-D9AB-7614-99D2F6DB9361}"/>
              </a:ext>
            </a:extLst>
          </p:cNvPr>
          <p:cNvSpPr>
            <a:spLocks noGrp="1"/>
          </p:cNvSpPr>
          <p:nvPr>
            <p:ph type="sldNum" sz="quarter" idx="12"/>
          </p:nvPr>
        </p:nvSpPr>
        <p:spPr/>
        <p:txBody>
          <a:bodyPr/>
          <a:lstStyle/>
          <a:p>
            <a:fld id="{F3AC0962-9303-4585-BCE4-9B562C5CC837}" type="slidenum">
              <a:rPr lang="en-US" smtClean="0"/>
              <a:t>‹#›</a:t>
            </a:fld>
            <a:endParaRPr lang="en-US"/>
          </a:p>
        </p:txBody>
      </p:sp>
    </p:spTree>
    <p:extLst>
      <p:ext uri="{BB962C8B-B14F-4D97-AF65-F5344CB8AC3E}">
        <p14:creationId xmlns:p14="http://schemas.microsoft.com/office/powerpoint/2010/main" val="1081246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AA9EE-4E8B-0CEE-3E70-9D6DCE8EB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CBF271-E6F0-0715-CBAA-51717F53B6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10CFF-D93D-9B2D-7246-77C9DF5F354A}"/>
              </a:ext>
            </a:extLst>
          </p:cNvPr>
          <p:cNvSpPr>
            <a:spLocks noGrp="1"/>
          </p:cNvSpPr>
          <p:nvPr>
            <p:ph type="dt" sz="half" idx="10"/>
          </p:nvPr>
        </p:nvSpPr>
        <p:spPr/>
        <p:txBody>
          <a:bodyPr/>
          <a:lstStyle/>
          <a:p>
            <a:fld id="{542BAFDC-8461-4BD4-A299-BC98F6AF780D}" type="datetimeFigureOut">
              <a:rPr lang="en-US" smtClean="0"/>
              <a:t>2/15/2025</a:t>
            </a:fld>
            <a:endParaRPr lang="en-US"/>
          </a:p>
        </p:txBody>
      </p:sp>
      <p:sp>
        <p:nvSpPr>
          <p:cNvPr id="5" name="Footer Placeholder 4">
            <a:extLst>
              <a:ext uri="{FF2B5EF4-FFF2-40B4-BE49-F238E27FC236}">
                <a16:creationId xmlns:a16="http://schemas.microsoft.com/office/drawing/2014/main" id="{A9600CA4-042D-FC08-D648-3FE3DE9AB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1FDA60-F67E-BAD5-5DF0-34B3A405E8C0}"/>
              </a:ext>
            </a:extLst>
          </p:cNvPr>
          <p:cNvSpPr>
            <a:spLocks noGrp="1"/>
          </p:cNvSpPr>
          <p:nvPr>
            <p:ph type="sldNum" sz="quarter" idx="12"/>
          </p:nvPr>
        </p:nvSpPr>
        <p:spPr/>
        <p:txBody>
          <a:bodyPr/>
          <a:lstStyle/>
          <a:p>
            <a:fld id="{F3AC0962-9303-4585-BCE4-9B562C5CC837}" type="slidenum">
              <a:rPr lang="en-US" smtClean="0"/>
              <a:t>‹#›</a:t>
            </a:fld>
            <a:endParaRPr lang="en-US"/>
          </a:p>
        </p:txBody>
      </p:sp>
    </p:spTree>
    <p:extLst>
      <p:ext uri="{BB962C8B-B14F-4D97-AF65-F5344CB8AC3E}">
        <p14:creationId xmlns:p14="http://schemas.microsoft.com/office/powerpoint/2010/main" val="2942361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C975-9853-77B3-4810-51ABF319B5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51ABBB-9D38-1372-0F19-B26871FFD0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12119-BFC3-DB45-10B1-A68FA0D61A82}"/>
              </a:ext>
            </a:extLst>
          </p:cNvPr>
          <p:cNvSpPr>
            <a:spLocks noGrp="1"/>
          </p:cNvSpPr>
          <p:nvPr>
            <p:ph type="dt" sz="half" idx="10"/>
          </p:nvPr>
        </p:nvSpPr>
        <p:spPr/>
        <p:txBody>
          <a:bodyPr/>
          <a:lstStyle/>
          <a:p>
            <a:fld id="{542BAFDC-8461-4BD4-A299-BC98F6AF780D}" type="datetimeFigureOut">
              <a:rPr lang="en-US" smtClean="0"/>
              <a:t>2/15/2025</a:t>
            </a:fld>
            <a:endParaRPr lang="en-US"/>
          </a:p>
        </p:txBody>
      </p:sp>
      <p:sp>
        <p:nvSpPr>
          <p:cNvPr id="5" name="Footer Placeholder 4">
            <a:extLst>
              <a:ext uri="{FF2B5EF4-FFF2-40B4-BE49-F238E27FC236}">
                <a16:creationId xmlns:a16="http://schemas.microsoft.com/office/drawing/2014/main" id="{98856C55-544A-83AE-92AC-AEA65918B1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84837A-7132-7DDB-B958-C0D374165D22}"/>
              </a:ext>
            </a:extLst>
          </p:cNvPr>
          <p:cNvSpPr>
            <a:spLocks noGrp="1"/>
          </p:cNvSpPr>
          <p:nvPr>
            <p:ph type="sldNum" sz="quarter" idx="12"/>
          </p:nvPr>
        </p:nvSpPr>
        <p:spPr/>
        <p:txBody>
          <a:bodyPr/>
          <a:lstStyle/>
          <a:p>
            <a:fld id="{F3AC0962-9303-4585-BCE4-9B562C5CC837}" type="slidenum">
              <a:rPr lang="en-US" smtClean="0"/>
              <a:t>‹#›</a:t>
            </a:fld>
            <a:endParaRPr lang="en-US"/>
          </a:p>
        </p:txBody>
      </p:sp>
    </p:spTree>
    <p:extLst>
      <p:ext uri="{BB962C8B-B14F-4D97-AF65-F5344CB8AC3E}">
        <p14:creationId xmlns:p14="http://schemas.microsoft.com/office/powerpoint/2010/main" val="427178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DA42-EDEA-369B-F2A5-F947E8D7B15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D7A869-54B6-5CC9-52D2-EB1285449E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73ECB2-72FA-18D5-5DA5-1CA17EC34B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ED2E36-71FF-C8D0-9AA9-BD0D1DF0AFCF}"/>
              </a:ext>
            </a:extLst>
          </p:cNvPr>
          <p:cNvSpPr>
            <a:spLocks noGrp="1"/>
          </p:cNvSpPr>
          <p:nvPr>
            <p:ph type="dt" sz="half" idx="10"/>
          </p:nvPr>
        </p:nvSpPr>
        <p:spPr/>
        <p:txBody>
          <a:bodyPr/>
          <a:lstStyle/>
          <a:p>
            <a:fld id="{542BAFDC-8461-4BD4-A299-BC98F6AF780D}" type="datetimeFigureOut">
              <a:rPr lang="en-US" smtClean="0"/>
              <a:t>2/15/2025</a:t>
            </a:fld>
            <a:endParaRPr lang="en-US"/>
          </a:p>
        </p:txBody>
      </p:sp>
      <p:sp>
        <p:nvSpPr>
          <p:cNvPr id="6" name="Footer Placeholder 5">
            <a:extLst>
              <a:ext uri="{FF2B5EF4-FFF2-40B4-BE49-F238E27FC236}">
                <a16:creationId xmlns:a16="http://schemas.microsoft.com/office/drawing/2014/main" id="{8E790378-AB34-EB4D-0E50-D100412D9A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C6D9EF-977C-F13C-98F4-725AA5AC8AE5}"/>
              </a:ext>
            </a:extLst>
          </p:cNvPr>
          <p:cNvSpPr>
            <a:spLocks noGrp="1"/>
          </p:cNvSpPr>
          <p:nvPr>
            <p:ph type="sldNum" sz="quarter" idx="12"/>
          </p:nvPr>
        </p:nvSpPr>
        <p:spPr/>
        <p:txBody>
          <a:bodyPr/>
          <a:lstStyle/>
          <a:p>
            <a:fld id="{F3AC0962-9303-4585-BCE4-9B562C5CC837}" type="slidenum">
              <a:rPr lang="en-US" smtClean="0"/>
              <a:t>‹#›</a:t>
            </a:fld>
            <a:endParaRPr lang="en-US"/>
          </a:p>
        </p:txBody>
      </p:sp>
    </p:spTree>
    <p:extLst>
      <p:ext uri="{BB962C8B-B14F-4D97-AF65-F5344CB8AC3E}">
        <p14:creationId xmlns:p14="http://schemas.microsoft.com/office/powerpoint/2010/main" val="2640336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F7401-0329-7BB1-6916-9A88085E1F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C0482F-3C04-9A53-01DE-00AA883FE8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97BFF1-DDAE-E69E-D3CC-FC26D30C7E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77BEF1-E9B3-5A4F-C202-9034EADE31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E49EB6-9C26-9A2F-B51E-7D5E2EDB2B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F8754E-089B-55DE-2363-FC901461A30E}"/>
              </a:ext>
            </a:extLst>
          </p:cNvPr>
          <p:cNvSpPr>
            <a:spLocks noGrp="1"/>
          </p:cNvSpPr>
          <p:nvPr>
            <p:ph type="dt" sz="half" idx="10"/>
          </p:nvPr>
        </p:nvSpPr>
        <p:spPr/>
        <p:txBody>
          <a:bodyPr/>
          <a:lstStyle/>
          <a:p>
            <a:fld id="{542BAFDC-8461-4BD4-A299-BC98F6AF780D}" type="datetimeFigureOut">
              <a:rPr lang="en-US" smtClean="0"/>
              <a:t>2/15/2025</a:t>
            </a:fld>
            <a:endParaRPr lang="en-US"/>
          </a:p>
        </p:txBody>
      </p:sp>
      <p:sp>
        <p:nvSpPr>
          <p:cNvPr id="8" name="Footer Placeholder 7">
            <a:extLst>
              <a:ext uri="{FF2B5EF4-FFF2-40B4-BE49-F238E27FC236}">
                <a16:creationId xmlns:a16="http://schemas.microsoft.com/office/drawing/2014/main" id="{1472B5E4-DE4C-B1D6-040A-55E3E53CE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04022E-36BF-4FFD-0351-39BB07E8AEE6}"/>
              </a:ext>
            </a:extLst>
          </p:cNvPr>
          <p:cNvSpPr>
            <a:spLocks noGrp="1"/>
          </p:cNvSpPr>
          <p:nvPr>
            <p:ph type="sldNum" sz="quarter" idx="12"/>
          </p:nvPr>
        </p:nvSpPr>
        <p:spPr/>
        <p:txBody>
          <a:bodyPr/>
          <a:lstStyle/>
          <a:p>
            <a:fld id="{F3AC0962-9303-4585-BCE4-9B562C5CC837}" type="slidenum">
              <a:rPr lang="en-US" smtClean="0"/>
              <a:t>‹#›</a:t>
            </a:fld>
            <a:endParaRPr lang="en-US"/>
          </a:p>
        </p:txBody>
      </p:sp>
    </p:spTree>
    <p:extLst>
      <p:ext uri="{BB962C8B-B14F-4D97-AF65-F5344CB8AC3E}">
        <p14:creationId xmlns:p14="http://schemas.microsoft.com/office/powerpoint/2010/main" val="1134090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546B0-2000-CA86-B3AD-DA41AE84DC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C4E139-FBD6-B711-7C76-B157CAD4DFAC}"/>
              </a:ext>
            </a:extLst>
          </p:cNvPr>
          <p:cNvSpPr>
            <a:spLocks noGrp="1"/>
          </p:cNvSpPr>
          <p:nvPr>
            <p:ph type="dt" sz="half" idx="10"/>
          </p:nvPr>
        </p:nvSpPr>
        <p:spPr/>
        <p:txBody>
          <a:bodyPr/>
          <a:lstStyle/>
          <a:p>
            <a:fld id="{542BAFDC-8461-4BD4-A299-BC98F6AF780D}" type="datetimeFigureOut">
              <a:rPr lang="en-US" smtClean="0"/>
              <a:t>2/15/2025</a:t>
            </a:fld>
            <a:endParaRPr lang="en-US"/>
          </a:p>
        </p:txBody>
      </p:sp>
      <p:sp>
        <p:nvSpPr>
          <p:cNvPr id="4" name="Footer Placeholder 3">
            <a:extLst>
              <a:ext uri="{FF2B5EF4-FFF2-40B4-BE49-F238E27FC236}">
                <a16:creationId xmlns:a16="http://schemas.microsoft.com/office/drawing/2014/main" id="{6A482E17-D341-24A0-C731-BABB74C3491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32CE4F-8F83-CBB8-B453-4A786A961936}"/>
              </a:ext>
            </a:extLst>
          </p:cNvPr>
          <p:cNvSpPr>
            <a:spLocks noGrp="1"/>
          </p:cNvSpPr>
          <p:nvPr>
            <p:ph type="sldNum" sz="quarter" idx="12"/>
          </p:nvPr>
        </p:nvSpPr>
        <p:spPr/>
        <p:txBody>
          <a:bodyPr/>
          <a:lstStyle/>
          <a:p>
            <a:fld id="{F3AC0962-9303-4585-BCE4-9B562C5CC837}" type="slidenum">
              <a:rPr lang="en-US" smtClean="0"/>
              <a:t>‹#›</a:t>
            </a:fld>
            <a:endParaRPr lang="en-US"/>
          </a:p>
        </p:txBody>
      </p:sp>
    </p:spTree>
    <p:extLst>
      <p:ext uri="{BB962C8B-B14F-4D97-AF65-F5344CB8AC3E}">
        <p14:creationId xmlns:p14="http://schemas.microsoft.com/office/powerpoint/2010/main" val="1025738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D47BEC-5847-C2CA-6CF9-5B5F650C3C94}"/>
              </a:ext>
            </a:extLst>
          </p:cNvPr>
          <p:cNvSpPr>
            <a:spLocks noGrp="1"/>
          </p:cNvSpPr>
          <p:nvPr>
            <p:ph type="dt" sz="half" idx="10"/>
          </p:nvPr>
        </p:nvSpPr>
        <p:spPr/>
        <p:txBody>
          <a:bodyPr/>
          <a:lstStyle/>
          <a:p>
            <a:fld id="{542BAFDC-8461-4BD4-A299-BC98F6AF780D}" type="datetimeFigureOut">
              <a:rPr lang="en-US" smtClean="0"/>
              <a:t>2/15/2025</a:t>
            </a:fld>
            <a:endParaRPr lang="en-US"/>
          </a:p>
        </p:txBody>
      </p:sp>
      <p:sp>
        <p:nvSpPr>
          <p:cNvPr id="3" name="Footer Placeholder 2">
            <a:extLst>
              <a:ext uri="{FF2B5EF4-FFF2-40B4-BE49-F238E27FC236}">
                <a16:creationId xmlns:a16="http://schemas.microsoft.com/office/drawing/2014/main" id="{3DD19A2C-9962-61D2-59F8-64A7E5388C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67C115-EEC9-1199-7308-6E13094F8F54}"/>
              </a:ext>
            </a:extLst>
          </p:cNvPr>
          <p:cNvSpPr>
            <a:spLocks noGrp="1"/>
          </p:cNvSpPr>
          <p:nvPr>
            <p:ph type="sldNum" sz="quarter" idx="12"/>
          </p:nvPr>
        </p:nvSpPr>
        <p:spPr/>
        <p:txBody>
          <a:bodyPr/>
          <a:lstStyle/>
          <a:p>
            <a:fld id="{F3AC0962-9303-4585-BCE4-9B562C5CC837}" type="slidenum">
              <a:rPr lang="en-US" smtClean="0"/>
              <a:t>‹#›</a:t>
            </a:fld>
            <a:endParaRPr lang="en-US"/>
          </a:p>
        </p:txBody>
      </p:sp>
    </p:spTree>
    <p:extLst>
      <p:ext uri="{BB962C8B-B14F-4D97-AF65-F5344CB8AC3E}">
        <p14:creationId xmlns:p14="http://schemas.microsoft.com/office/powerpoint/2010/main" val="408276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37CE0-7831-B09C-2595-BBFB793AFB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0D52F8-F217-300A-7D54-68ABB9D0E2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ED1C48-A469-CC25-E188-2C9F024C2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044705-6AD3-A0E6-6537-348341E0708A}"/>
              </a:ext>
            </a:extLst>
          </p:cNvPr>
          <p:cNvSpPr>
            <a:spLocks noGrp="1"/>
          </p:cNvSpPr>
          <p:nvPr>
            <p:ph type="dt" sz="half" idx="10"/>
          </p:nvPr>
        </p:nvSpPr>
        <p:spPr/>
        <p:txBody>
          <a:bodyPr/>
          <a:lstStyle/>
          <a:p>
            <a:fld id="{542BAFDC-8461-4BD4-A299-BC98F6AF780D}" type="datetimeFigureOut">
              <a:rPr lang="en-US" smtClean="0"/>
              <a:t>2/15/2025</a:t>
            </a:fld>
            <a:endParaRPr lang="en-US"/>
          </a:p>
        </p:txBody>
      </p:sp>
      <p:sp>
        <p:nvSpPr>
          <p:cNvPr id="6" name="Footer Placeholder 5">
            <a:extLst>
              <a:ext uri="{FF2B5EF4-FFF2-40B4-BE49-F238E27FC236}">
                <a16:creationId xmlns:a16="http://schemas.microsoft.com/office/drawing/2014/main" id="{0B590D04-C696-CD9B-E2D4-AA045AB2E2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4B05B3-B3E8-E0D7-7A26-CC3E8BF4AB50}"/>
              </a:ext>
            </a:extLst>
          </p:cNvPr>
          <p:cNvSpPr>
            <a:spLocks noGrp="1"/>
          </p:cNvSpPr>
          <p:nvPr>
            <p:ph type="sldNum" sz="quarter" idx="12"/>
          </p:nvPr>
        </p:nvSpPr>
        <p:spPr/>
        <p:txBody>
          <a:bodyPr/>
          <a:lstStyle/>
          <a:p>
            <a:fld id="{F3AC0962-9303-4585-BCE4-9B562C5CC837}" type="slidenum">
              <a:rPr lang="en-US" smtClean="0"/>
              <a:t>‹#›</a:t>
            </a:fld>
            <a:endParaRPr lang="en-US"/>
          </a:p>
        </p:txBody>
      </p:sp>
    </p:spTree>
    <p:extLst>
      <p:ext uri="{BB962C8B-B14F-4D97-AF65-F5344CB8AC3E}">
        <p14:creationId xmlns:p14="http://schemas.microsoft.com/office/powerpoint/2010/main" val="260344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35C23-79D1-93D3-BF55-DFE0A918A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229F34-59AF-9DFA-5F65-CB0F3A91E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6DEA92-9519-A6CD-54C8-D5E48FE931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BA9070-2A15-6DBE-630C-19668C312B30}"/>
              </a:ext>
            </a:extLst>
          </p:cNvPr>
          <p:cNvSpPr>
            <a:spLocks noGrp="1"/>
          </p:cNvSpPr>
          <p:nvPr>
            <p:ph type="dt" sz="half" idx="10"/>
          </p:nvPr>
        </p:nvSpPr>
        <p:spPr/>
        <p:txBody>
          <a:bodyPr/>
          <a:lstStyle/>
          <a:p>
            <a:fld id="{542BAFDC-8461-4BD4-A299-BC98F6AF780D}" type="datetimeFigureOut">
              <a:rPr lang="en-US" smtClean="0"/>
              <a:t>2/15/2025</a:t>
            </a:fld>
            <a:endParaRPr lang="en-US"/>
          </a:p>
        </p:txBody>
      </p:sp>
      <p:sp>
        <p:nvSpPr>
          <p:cNvPr id="6" name="Footer Placeholder 5">
            <a:extLst>
              <a:ext uri="{FF2B5EF4-FFF2-40B4-BE49-F238E27FC236}">
                <a16:creationId xmlns:a16="http://schemas.microsoft.com/office/drawing/2014/main" id="{FD989925-60D6-F40F-67EF-D978FC375D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A72951-F12F-478F-7CBE-D374432F7F24}"/>
              </a:ext>
            </a:extLst>
          </p:cNvPr>
          <p:cNvSpPr>
            <a:spLocks noGrp="1"/>
          </p:cNvSpPr>
          <p:nvPr>
            <p:ph type="sldNum" sz="quarter" idx="12"/>
          </p:nvPr>
        </p:nvSpPr>
        <p:spPr/>
        <p:txBody>
          <a:bodyPr/>
          <a:lstStyle/>
          <a:p>
            <a:fld id="{F3AC0962-9303-4585-BCE4-9B562C5CC837}" type="slidenum">
              <a:rPr lang="en-US" smtClean="0"/>
              <a:t>‹#›</a:t>
            </a:fld>
            <a:endParaRPr lang="en-US"/>
          </a:p>
        </p:txBody>
      </p:sp>
    </p:spTree>
    <p:extLst>
      <p:ext uri="{BB962C8B-B14F-4D97-AF65-F5344CB8AC3E}">
        <p14:creationId xmlns:p14="http://schemas.microsoft.com/office/powerpoint/2010/main" val="253042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9EC642-CCE6-9B59-EB75-2676C1A54D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F6FAEA-B8E6-8606-A9DC-6BAF167513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6C658-242F-CE97-3C0A-DF7F6DD401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2BAFDC-8461-4BD4-A299-BC98F6AF780D}" type="datetimeFigureOut">
              <a:rPr lang="en-US" smtClean="0"/>
              <a:t>2/15/2025</a:t>
            </a:fld>
            <a:endParaRPr lang="en-US"/>
          </a:p>
        </p:txBody>
      </p:sp>
      <p:sp>
        <p:nvSpPr>
          <p:cNvPr id="5" name="Footer Placeholder 4">
            <a:extLst>
              <a:ext uri="{FF2B5EF4-FFF2-40B4-BE49-F238E27FC236}">
                <a16:creationId xmlns:a16="http://schemas.microsoft.com/office/drawing/2014/main" id="{DBDA78F1-8AC7-50EB-A74F-491E176E40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8819400-E7D6-5065-3FC6-1CD9CDC484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AC0962-9303-4585-BCE4-9B562C5CC837}" type="slidenum">
              <a:rPr lang="en-US" smtClean="0"/>
              <a:t>‹#›</a:t>
            </a:fld>
            <a:endParaRPr lang="en-US"/>
          </a:p>
        </p:txBody>
      </p:sp>
    </p:spTree>
    <p:extLst>
      <p:ext uri="{BB962C8B-B14F-4D97-AF65-F5344CB8AC3E}">
        <p14:creationId xmlns:p14="http://schemas.microsoft.com/office/powerpoint/2010/main" val="2657638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6C6EB6-7EB9-29B8-551E-9645CA579BC7}"/>
              </a:ext>
            </a:extLst>
          </p:cNvPr>
          <p:cNvSpPr>
            <a:spLocks noGrp="1"/>
          </p:cNvSpPr>
          <p:nvPr>
            <p:ph type="ctrTitle"/>
          </p:nvPr>
        </p:nvSpPr>
        <p:spPr>
          <a:xfrm>
            <a:off x="1524000" y="1293338"/>
            <a:ext cx="9144000" cy="3274592"/>
          </a:xfrm>
        </p:spPr>
        <p:txBody>
          <a:bodyPr anchor="ctr">
            <a:normAutofit/>
          </a:bodyPr>
          <a:lstStyle/>
          <a:p>
            <a:r>
              <a:rPr lang="en-US" sz="2900" b="1" kern="100" dirty="0">
                <a:effectLst/>
                <a:latin typeface="Aptos" panose="020B0004020202020204" pitchFamily="34" charset="0"/>
                <a:ea typeface="Aptos" panose="020B0004020202020204" pitchFamily="34" charset="0"/>
                <a:cs typeface="Arial" panose="020B0604020202020204" pitchFamily="34" charset="0"/>
              </a:rPr>
              <a:t>Preventing Suicide through Data Analysis</a:t>
            </a:r>
            <a:br>
              <a:rPr lang="en-US" sz="2900" b="1" kern="100" dirty="0">
                <a:effectLst/>
                <a:latin typeface="Aptos" panose="020B0004020202020204" pitchFamily="34" charset="0"/>
                <a:ea typeface="Aptos" panose="020B0004020202020204" pitchFamily="34" charset="0"/>
                <a:cs typeface="Arial" panose="020B0604020202020204" pitchFamily="34" charset="0"/>
              </a:rPr>
            </a:br>
            <a:br>
              <a:rPr lang="en-US" sz="2900" kern="100" dirty="0">
                <a:effectLst/>
                <a:latin typeface="Aptos" panose="020B0004020202020204" pitchFamily="34" charset="0"/>
                <a:ea typeface="Aptos" panose="020B0004020202020204" pitchFamily="34" charset="0"/>
                <a:cs typeface="Arial" panose="020B0604020202020204" pitchFamily="34" charset="0"/>
              </a:rPr>
            </a:br>
            <a:r>
              <a:rPr lang="en-US" sz="1800" dirty="0"/>
              <a:t>This presentation explores global suicide trends and identifies key factors contributing to this complex issue. We will use data analysis to understand patterns and develop targeted prevention strategies</a:t>
            </a:r>
            <a:br>
              <a:rPr lang="en-US" sz="2900" dirty="0"/>
            </a:br>
            <a:endParaRPr lang="en-US" sz="2900" dirty="0"/>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266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37623-0550-F6BE-8604-C42C85973D60}"/>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b="1" kern="1200">
                <a:solidFill>
                  <a:schemeClr val="tx1"/>
                </a:solidFill>
                <a:effectLst/>
                <a:latin typeface="+mj-lt"/>
                <a:ea typeface="+mj-ea"/>
                <a:cs typeface="+mj-cs"/>
              </a:rPr>
              <a:t>Dashboard Overview &amp; Call to Action </a:t>
            </a:r>
            <a:endParaRPr lang="en-US" sz="3400" kern="120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DE20CB00-65A9-CFB0-361E-0E137E891A10}"/>
              </a:ext>
            </a:extLst>
          </p:cNvPr>
          <p:cNvSpPr txBox="1"/>
          <p:nvPr/>
        </p:nvSpPr>
        <p:spPr>
          <a:xfrm>
            <a:off x="411480" y="2684095"/>
            <a:ext cx="4443154" cy="3492868"/>
          </a:xfrm>
          <a:prstGeom prst="rect">
            <a:avLst/>
          </a:prstGeom>
        </p:spPr>
        <p:txBody>
          <a:bodyPr vert="horz" lIns="91440" tIns="45720" rIns="91440" bIns="45720" rtlCol="0">
            <a:normAutofit/>
          </a:bodyPr>
          <a:lstStyle/>
          <a:p>
            <a:pPr marR="0" lvl="0">
              <a:lnSpc>
                <a:spcPct val="90000"/>
              </a:lnSpc>
              <a:spcAft>
                <a:spcPts val="800"/>
              </a:spcAft>
              <a:buSzPts val="1000"/>
              <a:tabLst>
                <a:tab pos="457200" algn="l"/>
              </a:tabLst>
            </a:pPr>
            <a:r>
              <a:rPr lang="en-US" b="1" dirty="0">
                <a:effectLst/>
              </a:rPr>
              <a:t>Key Messages:</a:t>
            </a:r>
            <a:endParaRPr lang="en-US" dirty="0">
              <a:effectLst/>
            </a:endParaRPr>
          </a:p>
          <a:p>
            <a:pPr marL="742950" marR="0" lvl="1" indent="-228600">
              <a:lnSpc>
                <a:spcPct val="90000"/>
              </a:lnSpc>
              <a:spcAft>
                <a:spcPts val="800"/>
              </a:spcAft>
              <a:buSzPts val="1000"/>
              <a:buFont typeface="Arial" panose="020B0604020202020204" pitchFamily="34" charset="0"/>
              <a:buChar char="•"/>
              <a:tabLst>
                <a:tab pos="914400" algn="l"/>
              </a:tabLst>
            </a:pPr>
            <a:r>
              <a:rPr lang="en-US" b="1" dirty="0">
                <a:effectLst/>
              </a:rPr>
              <a:t>Mental health awareness saves lives.</a:t>
            </a:r>
            <a:endParaRPr lang="en-US" dirty="0">
              <a:effectLst/>
            </a:endParaRPr>
          </a:p>
          <a:p>
            <a:pPr marL="742950" marR="0" lvl="1" indent="-228600">
              <a:lnSpc>
                <a:spcPct val="90000"/>
              </a:lnSpc>
              <a:spcAft>
                <a:spcPts val="800"/>
              </a:spcAft>
              <a:buSzPts val="1000"/>
              <a:buFont typeface="Arial" panose="020B0604020202020204" pitchFamily="34" charset="0"/>
              <a:buChar char="•"/>
              <a:tabLst>
                <a:tab pos="914400" algn="l"/>
              </a:tabLst>
            </a:pPr>
            <a:r>
              <a:rPr lang="en-US" b="1" dirty="0">
                <a:effectLst/>
              </a:rPr>
              <a:t>Intervention strategies should be tailored to high-risk groups.</a:t>
            </a:r>
            <a:endParaRPr lang="en-US" dirty="0">
              <a:effectLst/>
            </a:endParaRPr>
          </a:p>
          <a:p>
            <a:pPr marL="742950" marR="0" lvl="1" indent="-228600">
              <a:lnSpc>
                <a:spcPct val="90000"/>
              </a:lnSpc>
              <a:spcAft>
                <a:spcPts val="800"/>
              </a:spcAft>
              <a:buSzPts val="1000"/>
              <a:buFont typeface="Arial" panose="020B0604020202020204" pitchFamily="34" charset="0"/>
              <a:buChar char="•"/>
              <a:tabLst>
                <a:tab pos="914400" algn="l"/>
              </a:tabLst>
            </a:pPr>
            <a:r>
              <a:rPr lang="en-US" b="1" dirty="0">
                <a:effectLst/>
              </a:rPr>
              <a:t>Socio-economic policies must address underlying stress factors.</a:t>
            </a:r>
            <a:endParaRPr lang="en-US" dirty="0">
              <a:effectLst/>
            </a:endParaRPr>
          </a:p>
          <a:p>
            <a:pPr indent="-228600">
              <a:lnSpc>
                <a:spcPct val="90000"/>
              </a:lnSpc>
              <a:buFont typeface="Arial" panose="020B0604020202020204" pitchFamily="34" charset="0"/>
              <a:buChar char="•"/>
            </a:pPr>
            <a:endParaRPr lang="en-US" dirty="0"/>
          </a:p>
        </p:txBody>
      </p:sp>
      <p:pic>
        <p:nvPicPr>
          <p:cNvPr id="4" name="Content Placeholder 3" descr="A group of graphs and charts&#10;&#10;Description automatically generated">
            <a:extLst>
              <a:ext uri="{FF2B5EF4-FFF2-40B4-BE49-F238E27FC236}">
                <a16:creationId xmlns:a16="http://schemas.microsoft.com/office/drawing/2014/main" id="{8F40DF0B-2262-0FE8-1816-69F617E73C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385816" y="825154"/>
            <a:ext cx="6440424" cy="5152338"/>
          </a:xfrm>
          <a:prstGeom prst="rect">
            <a:avLst/>
          </a:prstGeom>
          <a:noFill/>
        </p:spPr>
      </p:pic>
      <p:sp>
        <p:nvSpPr>
          <p:cNvPr id="6" name="Arrow: Right 5">
            <a:extLst>
              <a:ext uri="{FF2B5EF4-FFF2-40B4-BE49-F238E27FC236}">
                <a16:creationId xmlns:a16="http://schemas.microsoft.com/office/drawing/2014/main" id="{A9C6113B-FD73-A31F-02B3-6511A0A918F4}"/>
              </a:ext>
            </a:extLst>
          </p:cNvPr>
          <p:cNvSpPr/>
          <p:nvPr/>
        </p:nvSpPr>
        <p:spPr>
          <a:xfrm>
            <a:off x="685799" y="3051469"/>
            <a:ext cx="524027"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326D07B6-ACF4-F852-B96F-A90B387BA6CC}"/>
              </a:ext>
            </a:extLst>
          </p:cNvPr>
          <p:cNvSpPr/>
          <p:nvPr/>
        </p:nvSpPr>
        <p:spPr>
          <a:xfrm>
            <a:off x="685798" y="3592516"/>
            <a:ext cx="524027"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AD855DE4-A16B-2581-D0A4-561083528930}"/>
              </a:ext>
            </a:extLst>
          </p:cNvPr>
          <p:cNvSpPr/>
          <p:nvPr/>
        </p:nvSpPr>
        <p:spPr>
          <a:xfrm>
            <a:off x="698105" y="4175350"/>
            <a:ext cx="524027"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3778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D4E68339-1B90-44F9-BCC4-4600A6E240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7807BD-E13B-E537-FD31-314C1FCD9E41}"/>
              </a:ext>
            </a:extLst>
          </p:cNvPr>
          <p:cNvSpPr txBox="1"/>
          <p:nvPr/>
        </p:nvSpPr>
        <p:spPr>
          <a:xfrm>
            <a:off x="1525712" y="2400475"/>
            <a:ext cx="9142288" cy="206822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kern="1200">
                <a:solidFill>
                  <a:schemeClr val="tx1"/>
                </a:solidFill>
                <a:latin typeface="+mj-lt"/>
                <a:ea typeface="+mj-ea"/>
                <a:cs typeface="+mj-cs"/>
              </a:rPr>
              <a:t>THANK YOU !</a:t>
            </a:r>
          </a:p>
          <a:p>
            <a:pPr algn="ctr">
              <a:lnSpc>
                <a:spcPct val="90000"/>
              </a:lnSpc>
              <a:spcBef>
                <a:spcPct val="0"/>
              </a:spcBef>
              <a:spcAft>
                <a:spcPts val="600"/>
              </a:spcAft>
            </a:pPr>
            <a:endParaRPr lang="en-US" sz="5200" kern="1200">
              <a:solidFill>
                <a:schemeClr val="tx1"/>
              </a:solidFill>
              <a:latin typeface="+mj-lt"/>
              <a:ea typeface="+mj-ea"/>
              <a:cs typeface="+mj-cs"/>
            </a:endParaRPr>
          </a:p>
        </p:txBody>
      </p:sp>
      <p:pic>
        <p:nvPicPr>
          <p:cNvPr id="35" name="Graphic 34" descr="Handshake">
            <a:extLst>
              <a:ext uri="{FF2B5EF4-FFF2-40B4-BE49-F238E27FC236}">
                <a16:creationId xmlns:a16="http://schemas.microsoft.com/office/drawing/2014/main" id="{EBB6632B-338D-EC9B-DD8A-1BD6817183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58070" y="1133637"/>
            <a:ext cx="1075860" cy="1075860"/>
          </a:xfrm>
          <a:prstGeom prst="rect">
            <a:avLst/>
          </a:prstGeom>
        </p:spPr>
      </p:pic>
    </p:spTree>
    <p:extLst>
      <p:ext uri="{BB962C8B-B14F-4D97-AF65-F5344CB8AC3E}">
        <p14:creationId xmlns:p14="http://schemas.microsoft.com/office/powerpoint/2010/main" val="3468897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35"/>
                                        </p:tgtEl>
                                        <p:attrNameLst>
                                          <p:attrName>style.visibility</p:attrName>
                                        </p:attrNameLst>
                                      </p:cBhvr>
                                      <p:to>
                                        <p:strVal val="visible"/>
                                      </p:to>
                                    </p:set>
                                    <p:animEffect transition="in" filter="fade">
                                      <p:cBhvr>
                                        <p:cTn id="7" dur="7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EAFA43E3-1B07-837E-2C7C-CCCF5CA22EBA}"/>
              </a:ext>
            </a:extLst>
          </p:cNvPr>
          <p:cNvSpPr>
            <a:spLocks noGrp="1"/>
          </p:cNvSpPr>
          <p:nvPr>
            <p:ph type="title"/>
          </p:nvPr>
        </p:nvSpPr>
        <p:spPr>
          <a:xfrm>
            <a:off x="838201" y="3998018"/>
            <a:ext cx="3981854" cy="2216513"/>
          </a:xfrm>
        </p:spPr>
        <p:txBody>
          <a:bodyPr vert="horz" lIns="91440" tIns="45720" rIns="91440" bIns="45720" rtlCol="0" anchor="ctr">
            <a:normAutofit/>
          </a:bodyPr>
          <a:lstStyle/>
          <a:p>
            <a:r>
              <a:rPr lang="en-US" sz="4100" b="1" kern="1200">
                <a:solidFill>
                  <a:schemeClr val="tx1"/>
                </a:solidFill>
                <a:effectLst/>
                <a:latin typeface="+mj-lt"/>
                <a:ea typeface="+mj-ea"/>
                <a:cs typeface="+mj-cs"/>
              </a:rPr>
              <a:t>Top 10 Countries with Highest Suicide Numbers</a:t>
            </a:r>
            <a:endParaRPr lang="en-US" sz="4100" kern="1200">
              <a:solidFill>
                <a:schemeClr val="tx1"/>
              </a:solidFill>
              <a:latin typeface="+mj-lt"/>
              <a:ea typeface="+mj-ea"/>
              <a:cs typeface="+mj-cs"/>
            </a:endParaRPr>
          </a:p>
        </p:txBody>
      </p:sp>
      <p:sp>
        <p:nvSpPr>
          <p:cNvPr id="12" name="Arc 11">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Content Placeholder 3" descr="A blue and white graph&#10;&#10;Description automatically generated">
            <a:extLst>
              <a:ext uri="{FF2B5EF4-FFF2-40B4-BE49-F238E27FC236}">
                <a16:creationId xmlns:a16="http://schemas.microsoft.com/office/drawing/2014/main" id="{3F35FE93-051D-4CDF-9A31-4D5E533F454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659914" y="1014482"/>
            <a:ext cx="10872172" cy="2337515"/>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a:noFill/>
        </p:spPr>
      </p:pic>
      <p:sp>
        <p:nvSpPr>
          <p:cNvPr id="5" name="TextBox 4">
            <a:extLst>
              <a:ext uri="{FF2B5EF4-FFF2-40B4-BE49-F238E27FC236}">
                <a16:creationId xmlns:a16="http://schemas.microsoft.com/office/drawing/2014/main" id="{8611A554-C652-1DE3-93CE-4388E2E6AF0A}"/>
              </a:ext>
            </a:extLst>
          </p:cNvPr>
          <p:cNvSpPr txBox="1"/>
          <p:nvPr/>
        </p:nvSpPr>
        <p:spPr>
          <a:xfrm>
            <a:off x="4970835" y="3998019"/>
            <a:ext cx="6382966" cy="2216512"/>
          </a:xfrm>
          <a:prstGeom prst="rect">
            <a:avLst/>
          </a:prstGeom>
        </p:spPr>
        <p:txBody>
          <a:bodyPr vert="horz" lIns="91440" tIns="45720" rIns="91440" bIns="45720" rtlCol="0">
            <a:normAutofit/>
          </a:bodyPr>
          <a:lstStyle/>
          <a:p>
            <a:pPr marR="0" lvl="0" indent="-228600">
              <a:lnSpc>
                <a:spcPct val="90000"/>
              </a:lnSpc>
              <a:spcAft>
                <a:spcPts val="800"/>
              </a:spcAft>
              <a:buSzPts val="1000"/>
              <a:buFont typeface="Arial" panose="020B0604020202020204" pitchFamily="34" charset="0"/>
              <a:buChar char="•"/>
              <a:tabLst>
                <a:tab pos="457200" algn="l"/>
              </a:tabLst>
            </a:pPr>
            <a:r>
              <a:rPr lang="en-US" sz="1700" b="1">
                <a:effectLst/>
              </a:rPr>
              <a:t>Key Observations:</a:t>
            </a:r>
            <a:endParaRPr lang="en-US" sz="1700">
              <a:effectLst/>
            </a:endParaRPr>
          </a:p>
          <a:p>
            <a:pPr marL="742950" marR="0" lvl="1" indent="-228600">
              <a:lnSpc>
                <a:spcPct val="90000"/>
              </a:lnSpc>
              <a:spcAft>
                <a:spcPts val="800"/>
              </a:spcAft>
              <a:buSzPts val="1000"/>
              <a:buFont typeface="Arial" panose="020B0604020202020204" pitchFamily="34" charset="0"/>
              <a:buChar char="•"/>
              <a:tabLst>
                <a:tab pos="914400" algn="l"/>
              </a:tabLst>
            </a:pPr>
            <a:r>
              <a:rPr lang="en-US" sz="1700">
                <a:effectLst/>
              </a:rPr>
              <a:t>Russia has the highest number of suicides, followed by the United States and Japan.</a:t>
            </a:r>
          </a:p>
          <a:p>
            <a:pPr marL="742950" marR="0" lvl="1" indent="-228600">
              <a:lnSpc>
                <a:spcPct val="90000"/>
              </a:lnSpc>
              <a:spcAft>
                <a:spcPts val="800"/>
              </a:spcAft>
              <a:buSzPts val="1000"/>
              <a:buFont typeface="Arial" panose="020B0604020202020204" pitchFamily="34" charset="0"/>
              <a:buChar char="•"/>
              <a:tabLst>
                <a:tab pos="914400" algn="l"/>
              </a:tabLst>
            </a:pPr>
            <a:r>
              <a:rPr lang="en-US" sz="1700">
                <a:effectLst/>
              </a:rPr>
              <a:t>The trend indicates a significant burden in developed and high-population countries.</a:t>
            </a:r>
          </a:p>
          <a:p>
            <a:pPr marL="742950" marR="0" lvl="1" indent="-228600">
              <a:lnSpc>
                <a:spcPct val="90000"/>
              </a:lnSpc>
              <a:spcAft>
                <a:spcPts val="800"/>
              </a:spcAft>
              <a:buSzPts val="1000"/>
              <a:buFont typeface="Arial" panose="020B0604020202020204" pitchFamily="34" charset="0"/>
              <a:buChar char="•"/>
              <a:tabLst>
                <a:tab pos="914400" algn="l"/>
              </a:tabLst>
            </a:pPr>
            <a:r>
              <a:rPr lang="en-US" sz="1700">
                <a:effectLst/>
              </a:rPr>
              <a:t>France, Ukraine, and Germany also have considerable suicide rates.</a:t>
            </a:r>
          </a:p>
          <a:p>
            <a:pPr indent="-228600">
              <a:lnSpc>
                <a:spcPct val="90000"/>
              </a:lnSpc>
              <a:buFont typeface="Arial" panose="020B0604020202020204" pitchFamily="34" charset="0"/>
              <a:buChar char="•"/>
            </a:pPr>
            <a:endParaRPr lang="en-US" sz="1700"/>
          </a:p>
        </p:txBody>
      </p:sp>
    </p:spTree>
    <p:extLst>
      <p:ext uri="{BB962C8B-B14F-4D97-AF65-F5344CB8AC3E}">
        <p14:creationId xmlns:p14="http://schemas.microsoft.com/office/powerpoint/2010/main" val="2432241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8ED213-9F16-D9C0-E898-2F8217E48BCA}"/>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b="1">
                <a:effectLst/>
              </a:rPr>
              <a:t>Global Suicide Trend Over the Years</a:t>
            </a:r>
            <a:br>
              <a:rPr lang="en-US" sz="3600">
                <a:effectLst/>
              </a:rPr>
            </a:br>
            <a:endParaRPr lang="en-US" sz="3600"/>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7D1A17A-496A-71E4-CE70-C27183E59247}"/>
              </a:ext>
            </a:extLst>
          </p:cNvPr>
          <p:cNvSpPr txBox="1"/>
          <p:nvPr/>
        </p:nvSpPr>
        <p:spPr>
          <a:xfrm>
            <a:off x="7938752" y="2020824"/>
            <a:ext cx="3455097" cy="3959352"/>
          </a:xfrm>
          <a:prstGeom prst="rect">
            <a:avLst/>
          </a:prstGeom>
        </p:spPr>
        <p:txBody>
          <a:bodyPr vert="horz" lIns="91440" tIns="45720" rIns="91440" bIns="45720" rtlCol="0" anchor="ctr">
            <a:normAutofit/>
          </a:bodyPr>
          <a:lstStyle/>
          <a:p>
            <a:pPr marL="114300" marR="0" lvl="0">
              <a:lnSpc>
                <a:spcPct val="90000"/>
              </a:lnSpc>
              <a:spcAft>
                <a:spcPts val="800"/>
              </a:spcAft>
              <a:buSzPts val="1000"/>
              <a:tabLst>
                <a:tab pos="457200" algn="l"/>
              </a:tabLst>
            </a:pPr>
            <a:r>
              <a:rPr lang="en-US" b="1" dirty="0">
                <a:effectLst/>
              </a:rPr>
              <a:t>Key Observations:</a:t>
            </a:r>
            <a:endParaRPr lang="en-US" dirty="0">
              <a:effectLst/>
            </a:endParaRPr>
          </a:p>
          <a:p>
            <a:pPr marL="742950" marR="0" lvl="1" indent="-228600">
              <a:lnSpc>
                <a:spcPct val="90000"/>
              </a:lnSpc>
              <a:spcAft>
                <a:spcPts val="800"/>
              </a:spcAft>
              <a:buSzPts val="1000"/>
              <a:buFont typeface="Arial" panose="020B0604020202020204" pitchFamily="34" charset="0"/>
              <a:buChar char="•"/>
              <a:tabLst>
                <a:tab pos="914400" algn="l"/>
              </a:tabLst>
            </a:pPr>
            <a:r>
              <a:rPr lang="en-US" dirty="0">
                <a:effectLst/>
              </a:rPr>
              <a:t>Suicide rates increased significantly from the mid-1980s to the early 2000s.</a:t>
            </a:r>
          </a:p>
          <a:p>
            <a:pPr marL="742950" marR="0" lvl="1" indent="-228600">
              <a:lnSpc>
                <a:spcPct val="90000"/>
              </a:lnSpc>
              <a:spcAft>
                <a:spcPts val="800"/>
              </a:spcAft>
              <a:buSzPts val="1000"/>
              <a:buFont typeface="Arial" panose="020B0604020202020204" pitchFamily="34" charset="0"/>
              <a:buChar char="•"/>
              <a:tabLst>
                <a:tab pos="914400" algn="l"/>
              </a:tabLst>
            </a:pPr>
            <a:r>
              <a:rPr lang="en-US" dirty="0">
                <a:effectLst/>
              </a:rPr>
              <a:t>The peak was observed between 1995 and 2005.</a:t>
            </a:r>
          </a:p>
          <a:p>
            <a:pPr marL="742950" marR="0" lvl="1" indent="-228600">
              <a:lnSpc>
                <a:spcPct val="90000"/>
              </a:lnSpc>
              <a:spcAft>
                <a:spcPts val="800"/>
              </a:spcAft>
              <a:buSzPts val="1000"/>
              <a:buFont typeface="Arial" panose="020B0604020202020204" pitchFamily="34" charset="0"/>
              <a:buChar char="•"/>
              <a:tabLst>
                <a:tab pos="914400" algn="l"/>
              </a:tabLst>
            </a:pPr>
            <a:r>
              <a:rPr lang="en-US" dirty="0">
                <a:effectLst/>
              </a:rPr>
              <a:t>There has been a declining trend since 2010.</a:t>
            </a:r>
          </a:p>
          <a:p>
            <a:pPr marL="742950" marR="0" lvl="1" indent="-228600">
              <a:lnSpc>
                <a:spcPct val="90000"/>
              </a:lnSpc>
              <a:spcAft>
                <a:spcPts val="800"/>
              </a:spcAft>
              <a:buSzPts val="1000"/>
              <a:buFont typeface="Arial" panose="020B0604020202020204" pitchFamily="34" charset="0"/>
              <a:buChar char="•"/>
              <a:tabLst>
                <a:tab pos="914400" algn="l"/>
              </a:tabLst>
            </a:pPr>
            <a:r>
              <a:rPr lang="en-US" dirty="0">
                <a:effectLst/>
              </a:rPr>
              <a:t>The sharp drop in recent years might be due to incomplete data.</a:t>
            </a:r>
          </a:p>
          <a:p>
            <a:pPr indent="-228600">
              <a:lnSpc>
                <a:spcPct val="90000"/>
              </a:lnSpc>
              <a:buFont typeface="Arial" panose="020B0604020202020204" pitchFamily="34" charset="0"/>
              <a:buChar char="•"/>
            </a:pPr>
            <a:endParaRPr lang="en-US" dirty="0"/>
          </a:p>
        </p:txBody>
      </p:sp>
      <p:pic>
        <p:nvPicPr>
          <p:cNvPr id="8" name="Content Placeholder 7" descr="A graph showing a line&#10;&#10;Description automatically generated">
            <a:extLst>
              <a:ext uri="{FF2B5EF4-FFF2-40B4-BE49-F238E27FC236}">
                <a16:creationId xmlns:a16="http://schemas.microsoft.com/office/drawing/2014/main" id="{356ECA77-0503-32F6-BF2E-B2FFB4648C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2084" y="1628838"/>
            <a:ext cx="6939634" cy="4351338"/>
          </a:xfrm>
        </p:spPr>
      </p:pic>
    </p:spTree>
    <p:extLst>
      <p:ext uri="{BB962C8B-B14F-4D97-AF65-F5344CB8AC3E}">
        <p14:creationId xmlns:p14="http://schemas.microsoft.com/office/powerpoint/2010/main" val="713615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4C74C1C-EF2E-40CF-A712-656E694E67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02F177-85DF-AE6A-E105-A8055D4A76B3}"/>
              </a:ext>
            </a:extLst>
          </p:cNvPr>
          <p:cNvSpPr>
            <a:spLocks noGrp="1"/>
          </p:cNvSpPr>
          <p:nvPr>
            <p:ph type="title"/>
          </p:nvPr>
        </p:nvSpPr>
        <p:spPr>
          <a:xfrm>
            <a:off x="5764783" y="349664"/>
            <a:ext cx="5845571" cy="1638377"/>
          </a:xfrm>
        </p:spPr>
        <p:txBody>
          <a:bodyPr vert="horz" lIns="91440" tIns="45720" rIns="91440" bIns="45720" rtlCol="0" anchor="b">
            <a:normAutofit/>
          </a:bodyPr>
          <a:lstStyle/>
          <a:p>
            <a:r>
              <a:rPr lang="en-US" sz="3700" b="1" kern="1200">
                <a:solidFill>
                  <a:schemeClr val="tx1"/>
                </a:solidFill>
                <a:effectLst/>
                <a:latin typeface="+mj-lt"/>
                <a:ea typeface="+mj-ea"/>
                <a:cs typeface="+mj-cs"/>
              </a:rPr>
              <a:t>Suicide Trends by Country Over the Years</a:t>
            </a:r>
            <a:br>
              <a:rPr lang="en-US" sz="3700" kern="1200">
                <a:solidFill>
                  <a:schemeClr val="tx1"/>
                </a:solidFill>
                <a:effectLst/>
                <a:latin typeface="+mj-lt"/>
                <a:ea typeface="+mj-ea"/>
                <a:cs typeface="+mj-cs"/>
              </a:rPr>
            </a:br>
            <a:endParaRPr lang="en-US" sz="37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644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399675"/>
            <a:ext cx="4647368" cy="5809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shot of a graph&#10;&#10;Description automatically generated">
            <a:extLst>
              <a:ext uri="{FF2B5EF4-FFF2-40B4-BE49-F238E27FC236}">
                <a16:creationId xmlns:a16="http://schemas.microsoft.com/office/drawing/2014/main" id="{00F73BD7-25A7-1A6F-9E4C-60E4257E8A5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b="52290"/>
          <a:stretch/>
        </p:blipFill>
        <p:spPr bwMode="auto">
          <a:xfrm>
            <a:off x="7893" y="1847592"/>
            <a:ext cx="5168903" cy="3343840"/>
          </a:xfrm>
          <a:prstGeom prst="rect">
            <a:avLst/>
          </a:prstGeom>
          <a:noFill/>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B48A8457-B4B3-0BD8-AE69-7E425FFD5F31}"/>
              </a:ext>
            </a:extLst>
          </p:cNvPr>
          <p:cNvSpPr txBox="1"/>
          <p:nvPr/>
        </p:nvSpPr>
        <p:spPr>
          <a:xfrm>
            <a:off x="5766262" y="2620641"/>
            <a:ext cx="5837750" cy="3023702"/>
          </a:xfrm>
          <a:prstGeom prst="rect">
            <a:avLst/>
          </a:prstGeom>
        </p:spPr>
        <p:txBody>
          <a:bodyPr vert="horz" lIns="91440" tIns="45720" rIns="91440" bIns="45720" rtlCol="0" anchor="ctr">
            <a:normAutofit/>
          </a:bodyPr>
          <a:lstStyle/>
          <a:p>
            <a:pPr marR="0" lvl="0" indent="-228600">
              <a:lnSpc>
                <a:spcPct val="90000"/>
              </a:lnSpc>
              <a:spcAft>
                <a:spcPts val="800"/>
              </a:spcAft>
              <a:buSzPts val="1000"/>
              <a:buFont typeface="Arial" panose="020B0604020202020204" pitchFamily="34" charset="0"/>
              <a:buChar char="•"/>
              <a:tabLst>
                <a:tab pos="457200" algn="l"/>
              </a:tabLst>
            </a:pPr>
            <a:r>
              <a:rPr lang="en-US" sz="2000" b="1">
                <a:effectLst/>
              </a:rPr>
              <a:t>Key Observations:</a:t>
            </a:r>
            <a:endParaRPr lang="en-US" sz="2000">
              <a:effectLst/>
            </a:endParaRPr>
          </a:p>
          <a:p>
            <a:pPr marL="742950" marR="0" lvl="1" indent="-228600">
              <a:lnSpc>
                <a:spcPct val="90000"/>
              </a:lnSpc>
              <a:spcAft>
                <a:spcPts val="800"/>
              </a:spcAft>
              <a:buSzPts val="1000"/>
              <a:buFont typeface="Arial" panose="020B0604020202020204" pitchFamily="34" charset="0"/>
              <a:buChar char="•"/>
              <a:tabLst>
                <a:tab pos="914400" algn="l"/>
              </a:tabLst>
            </a:pPr>
            <a:r>
              <a:rPr lang="en-US" sz="2000">
                <a:effectLst/>
              </a:rPr>
              <a:t>Certain countries have distinct peaks, showing periods of crisis or economic struggles.</a:t>
            </a:r>
          </a:p>
          <a:p>
            <a:pPr marL="742950" marR="0" lvl="1" indent="-228600">
              <a:lnSpc>
                <a:spcPct val="90000"/>
              </a:lnSpc>
              <a:spcAft>
                <a:spcPts val="800"/>
              </a:spcAft>
              <a:buSzPts val="1000"/>
              <a:buFont typeface="Arial" panose="020B0604020202020204" pitchFamily="34" charset="0"/>
              <a:buChar char="•"/>
              <a:tabLst>
                <a:tab pos="914400" algn="l"/>
              </a:tabLst>
            </a:pPr>
            <a:r>
              <a:rPr lang="en-US" sz="2000">
                <a:effectLst/>
              </a:rPr>
              <a:t>Some countries show a gradual increase or decrease in suicide rates.</a:t>
            </a:r>
          </a:p>
          <a:p>
            <a:pPr marL="742950" marR="0" lvl="1" indent="-228600">
              <a:lnSpc>
                <a:spcPct val="90000"/>
              </a:lnSpc>
              <a:spcAft>
                <a:spcPts val="800"/>
              </a:spcAft>
              <a:buSzPts val="1000"/>
              <a:buFont typeface="Arial" panose="020B0604020202020204" pitchFamily="34" charset="0"/>
              <a:buChar char="•"/>
              <a:tabLst>
                <a:tab pos="914400" algn="l"/>
              </a:tabLst>
            </a:pPr>
            <a:r>
              <a:rPr lang="en-US" sz="2000">
                <a:effectLst/>
              </a:rPr>
              <a:t>There are visible variations, indicating that suicide trends are influenced by local factors.</a:t>
            </a:r>
          </a:p>
          <a:p>
            <a:pPr indent="-228600">
              <a:lnSpc>
                <a:spcPct val="90000"/>
              </a:lnSpc>
              <a:buFont typeface="Arial" panose="020B0604020202020204" pitchFamily="34" charset="0"/>
              <a:buChar char="•"/>
            </a:pPr>
            <a:endParaRPr lang="en-US" sz="2000"/>
          </a:p>
        </p:txBody>
      </p:sp>
    </p:spTree>
    <p:extLst>
      <p:ext uri="{BB962C8B-B14F-4D97-AF65-F5344CB8AC3E}">
        <p14:creationId xmlns:p14="http://schemas.microsoft.com/office/powerpoint/2010/main" val="1750240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8" name="Freeform: Shape 37">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07B38AB-BC8C-84A7-8C9E-E1AD263E718D}"/>
              </a:ext>
            </a:extLst>
          </p:cNvPr>
          <p:cNvSpPr>
            <a:spLocks noGrp="1"/>
          </p:cNvSpPr>
          <p:nvPr>
            <p:ph type="title"/>
          </p:nvPr>
        </p:nvSpPr>
        <p:spPr>
          <a:xfrm>
            <a:off x="371094" y="1161288"/>
            <a:ext cx="3438144" cy="1239012"/>
          </a:xfrm>
        </p:spPr>
        <p:txBody>
          <a:bodyPr vert="horz" lIns="91440" tIns="45720" rIns="91440" bIns="45720" rtlCol="0" anchor="ctr">
            <a:normAutofit/>
          </a:bodyPr>
          <a:lstStyle/>
          <a:p>
            <a:r>
              <a:rPr lang="en-US" sz="2800" b="1" kern="1200">
                <a:solidFill>
                  <a:schemeClr val="tx1"/>
                </a:solidFill>
                <a:effectLst/>
                <a:latin typeface="+mj-lt"/>
                <a:ea typeface="+mj-ea"/>
                <a:cs typeface="+mj-cs"/>
              </a:rPr>
              <a:t>Suicide Rates by Age Group and Gender</a:t>
            </a:r>
            <a:endParaRPr lang="en-US" sz="2800" kern="1200">
              <a:solidFill>
                <a:schemeClr val="tx1"/>
              </a:solidFill>
              <a:latin typeface="+mj-lt"/>
              <a:ea typeface="+mj-ea"/>
              <a:cs typeface="+mj-cs"/>
            </a:endParaRPr>
          </a:p>
        </p:txBody>
      </p:sp>
      <p:sp>
        <p:nvSpPr>
          <p:cNvPr id="42" name="Rectangle 41">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665B867-71CB-04C6-715B-3A22E545E110}"/>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R="0" lvl="0" indent="-228600">
              <a:lnSpc>
                <a:spcPct val="90000"/>
              </a:lnSpc>
              <a:spcAft>
                <a:spcPts val="800"/>
              </a:spcAft>
              <a:buSzPts val="1000"/>
              <a:buFont typeface="Arial" panose="020B0604020202020204" pitchFamily="34" charset="0"/>
              <a:buChar char="•"/>
              <a:tabLst>
                <a:tab pos="457200" algn="l"/>
              </a:tabLst>
            </a:pPr>
            <a:r>
              <a:rPr lang="en-US" sz="1600" b="1">
                <a:effectLst/>
              </a:rPr>
              <a:t>Key Observations:</a:t>
            </a:r>
            <a:endParaRPr lang="en-US" sz="1600">
              <a:effectLst/>
            </a:endParaRPr>
          </a:p>
          <a:p>
            <a:pPr marL="742950" marR="0" lvl="1" indent="-228600">
              <a:lnSpc>
                <a:spcPct val="90000"/>
              </a:lnSpc>
              <a:spcAft>
                <a:spcPts val="800"/>
              </a:spcAft>
              <a:buSzPts val="1000"/>
              <a:buFont typeface="Arial" panose="020B0604020202020204" pitchFamily="34" charset="0"/>
              <a:buChar char="•"/>
              <a:tabLst>
                <a:tab pos="914400" algn="l"/>
              </a:tabLst>
            </a:pPr>
            <a:r>
              <a:rPr lang="en-US" sz="1600">
                <a:effectLst/>
              </a:rPr>
              <a:t>Suicide rates increase with age, with the highest rates in the </a:t>
            </a:r>
            <a:r>
              <a:rPr lang="en-US" sz="1600" b="1">
                <a:effectLst/>
              </a:rPr>
              <a:t>75+ years</a:t>
            </a:r>
            <a:r>
              <a:rPr lang="en-US" sz="1600">
                <a:effectLst/>
              </a:rPr>
              <a:t> age group.</a:t>
            </a:r>
          </a:p>
          <a:p>
            <a:pPr marL="742950" marR="0" lvl="1" indent="-228600">
              <a:lnSpc>
                <a:spcPct val="90000"/>
              </a:lnSpc>
              <a:spcAft>
                <a:spcPts val="800"/>
              </a:spcAft>
              <a:buSzPts val="1000"/>
              <a:buFont typeface="Arial" panose="020B0604020202020204" pitchFamily="34" charset="0"/>
              <a:buChar char="•"/>
              <a:tabLst>
                <a:tab pos="914400" algn="l"/>
              </a:tabLst>
            </a:pPr>
            <a:r>
              <a:rPr lang="en-US" sz="1600">
                <a:effectLst/>
              </a:rPr>
              <a:t>Males have significantly higher suicide rates than females across all age groups.</a:t>
            </a:r>
          </a:p>
          <a:p>
            <a:pPr marL="742950" marR="0" lvl="1" indent="-228600">
              <a:lnSpc>
                <a:spcPct val="90000"/>
              </a:lnSpc>
              <a:spcAft>
                <a:spcPts val="800"/>
              </a:spcAft>
              <a:buSzPts val="1000"/>
              <a:buFont typeface="Arial" panose="020B0604020202020204" pitchFamily="34" charset="0"/>
              <a:buChar char="•"/>
              <a:tabLst>
                <a:tab pos="914400" algn="l"/>
              </a:tabLst>
            </a:pPr>
            <a:r>
              <a:rPr lang="en-US" sz="1600">
                <a:effectLst/>
              </a:rPr>
              <a:t>The gender gap in suicide rates becomes more pronounced in older age groups.</a:t>
            </a:r>
          </a:p>
          <a:p>
            <a:pPr indent="-228600">
              <a:lnSpc>
                <a:spcPct val="90000"/>
              </a:lnSpc>
              <a:buFont typeface="Arial" panose="020B0604020202020204" pitchFamily="34" charset="0"/>
              <a:buChar char="•"/>
            </a:pPr>
            <a:endParaRPr lang="en-US" sz="1600"/>
          </a:p>
        </p:txBody>
      </p:sp>
      <p:pic>
        <p:nvPicPr>
          <p:cNvPr id="8" name="Content Placeholder 7" descr="A graph of a bar chart&#10;&#10;Description automatically generated with medium confidence">
            <a:extLst>
              <a:ext uri="{FF2B5EF4-FFF2-40B4-BE49-F238E27FC236}">
                <a16:creationId xmlns:a16="http://schemas.microsoft.com/office/drawing/2014/main" id="{DAC2DC12-E119-BF9F-B96F-5775F990DC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6618" y="409680"/>
            <a:ext cx="6994288" cy="6207430"/>
          </a:xfrm>
          <a:prstGeom prst="rect">
            <a:avLst/>
          </a:prstGeom>
        </p:spPr>
      </p:pic>
    </p:spTree>
    <p:extLst>
      <p:ext uri="{BB962C8B-B14F-4D97-AF65-F5344CB8AC3E}">
        <p14:creationId xmlns:p14="http://schemas.microsoft.com/office/powerpoint/2010/main" val="1294616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int">
            <a:extLst>
              <a:ext uri="{FF2B5EF4-FFF2-40B4-BE49-F238E27FC236}">
                <a16:creationId xmlns:a16="http://schemas.microsoft.com/office/drawing/2014/main" id="{D380959B-464C-9ED8-C9EB-AB6FC997C1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25448" y="8300"/>
            <a:ext cx="10966551" cy="68497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06B83858-ED7D-57B6-6CAA-83168807C4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5" cy="6858000"/>
          </a:xfrm>
          <a:prstGeom prst="rect">
            <a:avLst/>
          </a:prstGeom>
          <a:ln>
            <a:noFill/>
          </a:ln>
          <a:effectLst>
            <a:outerShdw blurRad="317500" dist="127000" dir="2400000" sx="95000" sy="95000" algn="t" rotWithShape="0">
              <a:srgbClr val="000000">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4027F-0572-B82E-B2D1-D0C4B4B6FE7E}"/>
              </a:ext>
            </a:extLst>
          </p:cNvPr>
          <p:cNvSpPr>
            <a:spLocks noGrp="1"/>
          </p:cNvSpPr>
          <p:nvPr>
            <p:ph type="title"/>
          </p:nvPr>
        </p:nvSpPr>
        <p:spPr>
          <a:xfrm>
            <a:off x="6106390" y="759126"/>
            <a:ext cx="4596245" cy="1711119"/>
          </a:xfrm>
        </p:spPr>
        <p:txBody>
          <a:bodyPr vert="horz" lIns="91440" tIns="45720" rIns="91440" bIns="45720" rtlCol="0" anchor="ctr">
            <a:normAutofit/>
          </a:bodyPr>
          <a:lstStyle/>
          <a:p>
            <a:r>
              <a:rPr lang="en-US" sz="3700" b="1" kern="1200">
                <a:solidFill>
                  <a:schemeClr val="tx1"/>
                </a:solidFill>
                <a:effectLst/>
                <a:latin typeface="+mj-lt"/>
                <a:ea typeface="+mj-ea"/>
                <a:cs typeface="+mj-cs"/>
              </a:rPr>
              <a:t>Suicide Rates by Age Group – Stacked View</a:t>
            </a:r>
            <a:endParaRPr lang="en-US" sz="3700" kern="1200">
              <a:solidFill>
                <a:schemeClr val="tx1"/>
              </a:solidFill>
              <a:latin typeface="+mj-lt"/>
              <a:ea typeface="+mj-ea"/>
              <a:cs typeface="+mj-cs"/>
            </a:endParaRPr>
          </a:p>
        </p:txBody>
      </p:sp>
      <p:sp>
        <p:nvSpPr>
          <p:cNvPr id="14" name="Rectangle 13">
            <a:extLst>
              <a:ext uri="{FF2B5EF4-FFF2-40B4-BE49-F238E27FC236}">
                <a16:creationId xmlns:a16="http://schemas.microsoft.com/office/drawing/2014/main" id="{FF97FFD4-A8B9-3D4D-1623-7BE467E46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10200" cy="6858000"/>
          </a:xfrm>
          <a:prstGeom prst="rect">
            <a:avLst/>
          </a:prstGeom>
          <a:solidFill>
            <a:srgbClr val="FFFFFF"/>
          </a:solidFill>
          <a:ln>
            <a:noFill/>
          </a:ln>
          <a:effectLst>
            <a:outerShdw blurRad="190500" dist="139700" dir="300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220DCB23-8943-741D-E9D6-2ED7BF9C59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844265" y="759126"/>
            <a:ext cx="3721671" cy="5374256"/>
          </a:xfrm>
          <a:prstGeom prst="rect">
            <a:avLst/>
          </a:prstGeom>
          <a:noFill/>
        </p:spPr>
      </p:pic>
      <p:sp>
        <p:nvSpPr>
          <p:cNvPr id="5" name="TextBox 4">
            <a:extLst>
              <a:ext uri="{FF2B5EF4-FFF2-40B4-BE49-F238E27FC236}">
                <a16:creationId xmlns:a16="http://schemas.microsoft.com/office/drawing/2014/main" id="{E0D0F437-F53B-11FB-6195-C74140D8FA47}"/>
              </a:ext>
            </a:extLst>
          </p:cNvPr>
          <p:cNvSpPr txBox="1"/>
          <p:nvPr/>
        </p:nvSpPr>
        <p:spPr>
          <a:xfrm>
            <a:off x="6106390" y="2470244"/>
            <a:ext cx="4596245" cy="3769836"/>
          </a:xfrm>
          <a:prstGeom prst="rect">
            <a:avLst/>
          </a:prstGeom>
        </p:spPr>
        <p:txBody>
          <a:bodyPr vert="horz" lIns="91440" tIns="45720" rIns="91440" bIns="45720" rtlCol="0" anchor="ctr">
            <a:normAutofit/>
          </a:bodyPr>
          <a:lstStyle/>
          <a:p>
            <a:pPr marL="342900" marR="0" lvl="0" indent="-228600">
              <a:lnSpc>
                <a:spcPct val="90000"/>
              </a:lnSpc>
              <a:spcAft>
                <a:spcPts val="800"/>
              </a:spcAft>
              <a:buSzPts val="1000"/>
              <a:buFont typeface="Arial" panose="020B0604020202020204" pitchFamily="34" charset="0"/>
              <a:buChar char="•"/>
              <a:tabLst>
                <a:tab pos="457200" algn="l"/>
              </a:tabLst>
            </a:pPr>
            <a:r>
              <a:rPr lang="en-US" sz="2000" b="1">
                <a:effectLst/>
              </a:rPr>
              <a:t>Key Observations:</a:t>
            </a:r>
            <a:endParaRPr lang="en-US" sz="2000">
              <a:effectLst/>
            </a:endParaRPr>
          </a:p>
          <a:p>
            <a:pPr marL="742950" marR="0" lvl="1" indent="-228600">
              <a:lnSpc>
                <a:spcPct val="90000"/>
              </a:lnSpc>
              <a:spcAft>
                <a:spcPts val="800"/>
              </a:spcAft>
              <a:buSzPts val="1000"/>
              <a:buFont typeface="Arial" panose="020B0604020202020204" pitchFamily="34" charset="0"/>
              <a:buChar char="•"/>
              <a:tabLst>
                <a:tab pos="914400" algn="l"/>
              </a:tabLst>
            </a:pPr>
            <a:r>
              <a:rPr lang="en-US" sz="2000">
                <a:effectLst/>
              </a:rPr>
              <a:t>A </a:t>
            </a:r>
            <a:r>
              <a:rPr lang="en-US" sz="2000" b="1">
                <a:effectLst/>
              </a:rPr>
              <a:t>stacked view</a:t>
            </a:r>
            <a:r>
              <a:rPr lang="en-US" sz="2000">
                <a:effectLst/>
              </a:rPr>
              <a:t> provides a clearer comparison of total suicide rates in each age group.</a:t>
            </a:r>
          </a:p>
          <a:p>
            <a:pPr marL="742950" marR="0" lvl="1" indent="-228600">
              <a:lnSpc>
                <a:spcPct val="90000"/>
              </a:lnSpc>
              <a:spcAft>
                <a:spcPts val="800"/>
              </a:spcAft>
              <a:buSzPts val="1000"/>
              <a:buFont typeface="Arial" panose="020B0604020202020204" pitchFamily="34" charset="0"/>
              <a:buChar char="•"/>
              <a:tabLst>
                <a:tab pos="914400" algn="l"/>
              </a:tabLst>
            </a:pPr>
            <a:r>
              <a:rPr lang="en-US" sz="2000">
                <a:effectLst/>
              </a:rPr>
              <a:t>Although male suicide rates are dominant, female suicide rates also rise with age.</a:t>
            </a:r>
          </a:p>
          <a:p>
            <a:pPr marL="742950" marR="0" lvl="1" indent="-228600">
              <a:lnSpc>
                <a:spcPct val="90000"/>
              </a:lnSpc>
              <a:spcAft>
                <a:spcPts val="800"/>
              </a:spcAft>
              <a:buSzPts val="1000"/>
              <a:buFont typeface="Arial" panose="020B0604020202020204" pitchFamily="34" charset="0"/>
              <a:buChar char="•"/>
              <a:tabLst>
                <a:tab pos="914400" algn="l"/>
              </a:tabLst>
            </a:pPr>
            <a:r>
              <a:rPr lang="en-US" sz="2000">
                <a:effectLst/>
              </a:rPr>
              <a:t>A filter for </a:t>
            </a:r>
            <a:r>
              <a:rPr lang="en-US" sz="2000" b="1">
                <a:effectLst/>
              </a:rPr>
              <a:t>year and country</a:t>
            </a:r>
            <a:r>
              <a:rPr lang="en-US" sz="2000">
                <a:effectLst/>
              </a:rPr>
              <a:t> allows for further breakdowns in analysis.</a:t>
            </a:r>
          </a:p>
          <a:p>
            <a:pPr indent="-228600">
              <a:lnSpc>
                <a:spcPct val="90000"/>
              </a:lnSpc>
              <a:buFont typeface="Arial" panose="020B0604020202020204" pitchFamily="34" charset="0"/>
              <a:buChar char="•"/>
            </a:pPr>
            <a:endParaRPr lang="en-US" sz="2000"/>
          </a:p>
        </p:txBody>
      </p:sp>
    </p:spTree>
    <p:extLst>
      <p:ext uri="{BB962C8B-B14F-4D97-AF65-F5344CB8AC3E}">
        <p14:creationId xmlns:p14="http://schemas.microsoft.com/office/powerpoint/2010/main" val="4199182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D8058F-2F0F-782F-F8C1-EEA4514E8F8A}"/>
              </a:ext>
            </a:extLst>
          </p:cNvPr>
          <p:cNvSpPr>
            <a:spLocks noGrp="1"/>
          </p:cNvSpPr>
          <p:nvPr>
            <p:ph type="title"/>
          </p:nvPr>
        </p:nvSpPr>
        <p:spPr>
          <a:xfrm>
            <a:off x="612648" y="1078992"/>
            <a:ext cx="6268770" cy="1536192"/>
          </a:xfrm>
        </p:spPr>
        <p:txBody>
          <a:bodyPr vert="horz" lIns="91440" tIns="45720" rIns="91440" bIns="45720" rtlCol="0" anchor="b">
            <a:normAutofit/>
          </a:bodyPr>
          <a:lstStyle/>
          <a:p>
            <a:r>
              <a:rPr lang="en-US" sz="3300" b="1" kern="1200">
                <a:solidFill>
                  <a:schemeClr val="tx1"/>
                </a:solidFill>
                <a:effectLst/>
                <a:latin typeface="+mj-lt"/>
                <a:ea typeface="+mj-ea"/>
                <a:cs typeface="+mj-cs"/>
              </a:rPr>
              <a:t>Relationship Between GDP per Capita and Suicide Rates</a:t>
            </a:r>
            <a:br>
              <a:rPr lang="en-US" sz="3300" kern="1200">
                <a:solidFill>
                  <a:schemeClr val="tx1"/>
                </a:solidFill>
                <a:effectLst/>
                <a:latin typeface="+mj-lt"/>
                <a:ea typeface="+mj-ea"/>
                <a:cs typeface="+mj-cs"/>
              </a:rPr>
            </a:br>
            <a:endParaRPr lang="en-US" sz="3300" kern="1200">
              <a:solidFill>
                <a:schemeClr val="tx1"/>
              </a:solidFill>
              <a:latin typeface="+mj-lt"/>
              <a:ea typeface="+mj-ea"/>
              <a:cs typeface="+mj-cs"/>
            </a:endParaRPr>
          </a:p>
        </p:txBody>
      </p:sp>
      <p:sp>
        <p:nvSpPr>
          <p:cNvPr id="12" name="Rectangle 11">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CE5671D1-E228-BB60-75F9-6F9DCBC3666A}"/>
              </a:ext>
            </a:extLst>
          </p:cNvPr>
          <p:cNvSpPr txBox="1"/>
          <p:nvPr/>
        </p:nvSpPr>
        <p:spPr>
          <a:xfrm>
            <a:off x="612648" y="3355848"/>
            <a:ext cx="6268770" cy="2825496"/>
          </a:xfrm>
          <a:prstGeom prst="rect">
            <a:avLst/>
          </a:prstGeom>
        </p:spPr>
        <p:txBody>
          <a:bodyPr vert="horz" lIns="91440" tIns="45720" rIns="91440" bIns="45720" rtlCol="0">
            <a:normAutofit/>
          </a:bodyPr>
          <a:lstStyle/>
          <a:p>
            <a:pPr marL="342900" marR="0" lvl="0" indent="-228600">
              <a:lnSpc>
                <a:spcPct val="90000"/>
              </a:lnSpc>
              <a:spcAft>
                <a:spcPts val="800"/>
              </a:spcAft>
              <a:buSzPts val="1000"/>
              <a:buFont typeface="Arial" panose="020B0604020202020204" pitchFamily="34" charset="0"/>
              <a:buChar char="•"/>
              <a:tabLst>
                <a:tab pos="457200" algn="l"/>
              </a:tabLst>
            </a:pPr>
            <a:r>
              <a:rPr lang="en-US" sz="1500" b="1" dirty="0">
                <a:effectLst/>
              </a:rPr>
              <a:t>Key Observations:</a:t>
            </a:r>
            <a:endParaRPr lang="en-US" sz="1500" dirty="0">
              <a:effectLst/>
            </a:endParaRPr>
          </a:p>
          <a:p>
            <a:pPr marL="742950" marR="0" lvl="1" indent="-228600">
              <a:lnSpc>
                <a:spcPct val="90000"/>
              </a:lnSpc>
              <a:spcAft>
                <a:spcPts val="800"/>
              </a:spcAft>
              <a:buSzPts val="1000"/>
              <a:buFont typeface="Arial" panose="020B0604020202020204" pitchFamily="34" charset="0"/>
              <a:buChar char="•"/>
              <a:tabLst>
                <a:tab pos="914400" algn="l"/>
              </a:tabLst>
            </a:pPr>
            <a:r>
              <a:rPr lang="en-US" sz="1500" dirty="0">
                <a:effectLst/>
              </a:rPr>
              <a:t>The trend line suggests a weak </a:t>
            </a:r>
            <a:r>
              <a:rPr lang="en-US" sz="1500" b="1" dirty="0">
                <a:effectLst/>
              </a:rPr>
              <a:t>positive correlation</a:t>
            </a:r>
            <a:r>
              <a:rPr lang="en-US" sz="1500" dirty="0">
                <a:effectLst/>
              </a:rPr>
              <a:t> between GDP per capita and suicide rates.</a:t>
            </a:r>
          </a:p>
          <a:p>
            <a:pPr marL="742950" marR="0" lvl="1" indent="-228600">
              <a:lnSpc>
                <a:spcPct val="90000"/>
              </a:lnSpc>
              <a:spcAft>
                <a:spcPts val="800"/>
              </a:spcAft>
              <a:buSzPts val="1000"/>
              <a:buFont typeface="Arial" panose="020B0604020202020204" pitchFamily="34" charset="0"/>
              <a:buChar char="•"/>
              <a:tabLst>
                <a:tab pos="914400" algn="l"/>
              </a:tabLst>
            </a:pPr>
            <a:r>
              <a:rPr lang="en-US" sz="1500" dirty="0">
                <a:effectLst/>
              </a:rPr>
              <a:t>Some high-GDP countries still experience high suicide rates, suggesting that economic prosperity alone does not prevent suicides.</a:t>
            </a:r>
          </a:p>
          <a:p>
            <a:pPr marL="742950" marR="0" lvl="1" indent="-228600">
              <a:lnSpc>
                <a:spcPct val="90000"/>
              </a:lnSpc>
              <a:spcAft>
                <a:spcPts val="800"/>
              </a:spcAft>
              <a:buSzPts val="1000"/>
              <a:buFont typeface="Arial" panose="020B0604020202020204" pitchFamily="34" charset="0"/>
              <a:buChar char="•"/>
              <a:tabLst>
                <a:tab pos="914400" algn="l"/>
              </a:tabLst>
            </a:pPr>
            <a:r>
              <a:rPr lang="en-US" sz="1500" dirty="0">
                <a:effectLst/>
              </a:rPr>
              <a:t>Many low-GDP countries have lower suicide rates, but there are exceptions.</a:t>
            </a:r>
          </a:p>
          <a:p>
            <a:pPr marL="742950" marR="0" lvl="1" indent="-228600">
              <a:lnSpc>
                <a:spcPct val="90000"/>
              </a:lnSpc>
              <a:spcAft>
                <a:spcPts val="800"/>
              </a:spcAft>
              <a:buSzPts val="1000"/>
              <a:buFont typeface="Arial" panose="020B0604020202020204" pitchFamily="34" charset="0"/>
              <a:buChar char="•"/>
              <a:tabLst>
                <a:tab pos="914400" algn="l"/>
              </a:tabLst>
            </a:pPr>
            <a:r>
              <a:rPr lang="en-US" sz="1500" dirty="0">
                <a:effectLst/>
              </a:rPr>
              <a:t>Country-level differences indicate that </a:t>
            </a:r>
            <a:r>
              <a:rPr lang="en-US" sz="1500" b="1" dirty="0">
                <a:effectLst/>
              </a:rPr>
              <a:t>socio-cultural factors, mental health policies, and access to care</a:t>
            </a:r>
            <a:r>
              <a:rPr lang="en-US" sz="1500" dirty="0">
                <a:effectLst/>
              </a:rPr>
              <a:t> play a crucial role.</a:t>
            </a:r>
          </a:p>
          <a:p>
            <a:pPr indent="-228600">
              <a:lnSpc>
                <a:spcPct val="90000"/>
              </a:lnSpc>
              <a:buFont typeface="Arial" panose="020B0604020202020204" pitchFamily="34" charset="0"/>
              <a:buChar char="•"/>
            </a:pPr>
            <a:endParaRPr lang="en-US" sz="1500" dirty="0"/>
          </a:p>
        </p:txBody>
      </p:sp>
      <p:pic>
        <p:nvPicPr>
          <p:cNvPr id="4" name="Content Placeholder 3">
            <a:extLst>
              <a:ext uri="{FF2B5EF4-FFF2-40B4-BE49-F238E27FC236}">
                <a16:creationId xmlns:a16="http://schemas.microsoft.com/office/drawing/2014/main" id="{5CADCD96-1999-0B16-F6A1-C2E44FB14910}"/>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385" t="-1072" r="-385" b="49304"/>
          <a:stretch/>
        </p:blipFill>
        <p:spPr bwMode="auto">
          <a:xfrm>
            <a:off x="7494066" y="1106068"/>
            <a:ext cx="4237686" cy="4570340"/>
          </a:xfrm>
          <a:prstGeom prst="rect">
            <a:avLst/>
          </a:prstGeom>
          <a:noFill/>
          <a:extLst>
            <a:ext uri="{53640926-AAD7-44D8-BBD7-CCE9431645EC}">
              <a14:shadowObscured xmlns:a14="http://schemas.microsoft.com/office/drawing/2010/main"/>
            </a:ext>
          </a:extLst>
        </p:spPr>
      </p:pic>
    </p:spTree>
    <p:extLst>
      <p:ext uri="{BB962C8B-B14F-4D97-AF65-F5344CB8AC3E}">
        <p14:creationId xmlns:p14="http://schemas.microsoft.com/office/powerpoint/2010/main" val="65506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4DFC08-F2A6-3517-0DEA-85CD8DCF282F}"/>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000" b="1" kern="1200" dirty="0">
                <a:solidFill>
                  <a:schemeClr val="tx1"/>
                </a:solidFill>
                <a:effectLst/>
                <a:latin typeface="+mj-lt"/>
                <a:ea typeface="+mj-ea"/>
                <a:cs typeface="+mj-cs"/>
              </a:rPr>
              <a:t> Suicide Rates by Generation</a:t>
            </a:r>
            <a:endParaRPr lang="en-US" sz="5000" kern="1200" dirty="0">
              <a:solidFill>
                <a:schemeClr val="tx1"/>
              </a:solidFill>
              <a:latin typeface="+mj-lt"/>
              <a:ea typeface="+mj-ea"/>
              <a:cs typeface="+mj-cs"/>
            </a:endParaRPr>
          </a:p>
        </p:txBody>
      </p:sp>
      <p:pic>
        <p:nvPicPr>
          <p:cNvPr id="4" name="Content Placeholder 3" descr="A graph of different colored bars&#10;&#10;Description automatically generated">
            <a:extLst>
              <a:ext uri="{FF2B5EF4-FFF2-40B4-BE49-F238E27FC236}">
                <a16:creationId xmlns:a16="http://schemas.microsoft.com/office/drawing/2014/main" id="{F63196CF-CC37-E342-A5DC-674776984F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429093" y="640080"/>
            <a:ext cx="3862653" cy="5577840"/>
          </a:xfrm>
          <a:prstGeom prst="rect">
            <a:avLst/>
          </a:prstGeom>
          <a:noFill/>
        </p:spPr>
      </p:pic>
      <p:sp>
        <p:nvSpPr>
          <p:cNvPr id="17"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8A39A98-A93A-4D0E-7671-B6711DC55745}"/>
              </a:ext>
            </a:extLst>
          </p:cNvPr>
          <p:cNvSpPr txBox="1"/>
          <p:nvPr/>
        </p:nvSpPr>
        <p:spPr>
          <a:xfrm>
            <a:off x="6739128" y="2664886"/>
            <a:ext cx="4818888" cy="3550789"/>
          </a:xfrm>
          <a:prstGeom prst="rect">
            <a:avLst/>
          </a:prstGeom>
        </p:spPr>
        <p:txBody>
          <a:bodyPr vert="horz" lIns="91440" tIns="45720" rIns="91440" bIns="45720" rtlCol="0" anchor="t">
            <a:normAutofit/>
          </a:bodyPr>
          <a:lstStyle/>
          <a:p>
            <a:pPr marL="342900" marR="0" lvl="0" indent="-228600">
              <a:lnSpc>
                <a:spcPct val="90000"/>
              </a:lnSpc>
              <a:spcAft>
                <a:spcPts val="800"/>
              </a:spcAft>
              <a:buSzPts val="1000"/>
              <a:buFont typeface="Arial" panose="020B0604020202020204" pitchFamily="34" charset="0"/>
              <a:buChar char="•"/>
              <a:tabLst>
                <a:tab pos="457200" algn="l"/>
              </a:tabLst>
            </a:pPr>
            <a:r>
              <a:rPr lang="en-US" sz="2000" b="1">
                <a:effectLst/>
              </a:rPr>
              <a:t>Key Observations:</a:t>
            </a:r>
            <a:endParaRPr lang="en-US" sz="2000">
              <a:effectLst/>
            </a:endParaRPr>
          </a:p>
          <a:p>
            <a:pPr marL="742950" marR="0" lvl="1" indent="-228600">
              <a:lnSpc>
                <a:spcPct val="90000"/>
              </a:lnSpc>
              <a:spcAft>
                <a:spcPts val="800"/>
              </a:spcAft>
              <a:buSzPts val="1000"/>
              <a:buFont typeface="Arial" panose="020B0604020202020204" pitchFamily="34" charset="0"/>
              <a:buChar char="•"/>
              <a:tabLst>
                <a:tab pos="914400" algn="l"/>
              </a:tabLst>
            </a:pPr>
            <a:r>
              <a:rPr lang="en-US" sz="2000">
                <a:effectLst/>
              </a:rPr>
              <a:t>The </a:t>
            </a:r>
            <a:r>
              <a:rPr lang="en-US" sz="2000" b="1">
                <a:effectLst/>
              </a:rPr>
              <a:t>Silent Generation</a:t>
            </a:r>
            <a:r>
              <a:rPr lang="en-US" sz="2000">
                <a:effectLst/>
              </a:rPr>
              <a:t> has the highest suicide rate, followed by the </a:t>
            </a:r>
            <a:r>
              <a:rPr lang="en-US" sz="2000" b="1">
                <a:effectLst/>
              </a:rPr>
              <a:t>Boomers and Generation X</a:t>
            </a:r>
            <a:r>
              <a:rPr lang="en-US" sz="2000">
                <a:effectLst/>
              </a:rPr>
              <a:t>.</a:t>
            </a:r>
          </a:p>
          <a:p>
            <a:pPr marL="742950" marR="0" lvl="1" indent="-228600">
              <a:lnSpc>
                <a:spcPct val="90000"/>
              </a:lnSpc>
              <a:spcAft>
                <a:spcPts val="800"/>
              </a:spcAft>
              <a:buSzPts val="1000"/>
              <a:buFont typeface="Arial" panose="020B0604020202020204" pitchFamily="34" charset="0"/>
              <a:buChar char="•"/>
              <a:tabLst>
                <a:tab pos="914400" algn="l"/>
              </a:tabLst>
            </a:pPr>
            <a:r>
              <a:rPr lang="en-US" sz="2000">
                <a:effectLst/>
              </a:rPr>
              <a:t>Millennials and </a:t>
            </a:r>
            <a:r>
              <a:rPr lang="en-US" sz="2000" b="1">
                <a:effectLst/>
              </a:rPr>
              <a:t>Generation Z</a:t>
            </a:r>
            <a:r>
              <a:rPr lang="en-US" sz="2000">
                <a:effectLst/>
              </a:rPr>
              <a:t> have significantly lower suicide rates.</a:t>
            </a:r>
          </a:p>
          <a:p>
            <a:pPr marL="742950" marR="0" lvl="1" indent="-228600">
              <a:lnSpc>
                <a:spcPct val="90000"/>
              </a:lnSpc>
              <a:spcAft>
                <a:spcPts val="800"/>
              </a:spcAft>
              <a:buSzPts val="1000"/>
              <a:buFont typeface="Arial" panose="020B0604020202020204" pitchFamily="34" charset="0"/>
              <a:buChar char="•"/>
              <a:tabLst>
                <a:tab pos="914400" algn="l"/>
              </a:tabLst>
            </a:pPr>
            <a:r>
              <a:rPr lang="en-US" sz="2000">
                <a:effectLst/>
              </a:rPr>
              <a:t>The trend may be influenced by </a:t>
            </a:r>
            <a:r>
              <a:rPr lang="en-US" sz="2000" b="1">
                <a:effectLst/>
              </a:rPr>
              <a:t>mental health awareness, societal attitudes, and access to healthcare</a:t>
            </a:r>
            <a:r>
              <a:rPr lang="en-US" sz="2000">
                <a:effectLst/>
              </a:rPr>
              <a:t>.</a:t>
            </a:r>
          </a:p>
          <a:p>
            <a:pPr indent="-228600">
              <a:lnSpc>
                <a:spcPct val="90000"/>
              </a:lnSpc>
              <a:buFont typeface="Arial" panose="020B0604020202020204" pitchFamily="34" charset="0"/>
              <a:buChar char="•"/>
            </a:pPr>
            <a:endParaRPr lang="en-US" sz="2000"/>
          </a:p>
        </p:txBody>
      </p:sp>
    </p:spTree>
    <p:extLst>
      <p:ext uri="{BB962C8B-B14F-4D97-AF65-F5344CB8AC3E}">
        <p14:creationId xmlns:p14="http://schemas.microsoft.com/office/powerpoint/2010/main" val="686714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EAC17-3995-6942-A066-4CE8C99F943B}"/>
              </a:ext>
            </a:extLst>
          </p:cNvPr>
          <p:cNvSpPr>
            <a:spLocks noGrp="1"/>
          </p:cNvSpPr>
          <p:nvPr>
            <p:ph type="title"/>
          </p:nvPr>
        </p:nvSpPr>
        <p:spPr/>
        <p:txBody>
          <a:bodyPr/>
          <a:lstStyle/>
          <a:p>
            <a:r>
              <a:rPr lang="en-US" sz="4400" b="1" kern="1200" dirty="0">
                <a:solidFill>
                  <a:schemeClr val="tx1"/>
                </a:solidFill>
                <a:effectLst/>
                <a:latin typeface="+mj-lt"/>
                <a:ea typeface="+mj-ea"/>
                <a:cs typeface="+mj-cs"/>
              </a:rPr>
              <a:t>Suicide Rates by Generation filtered by years and country </a:t>
            </a:r>
            <a:endParaRPr lang="en-US" dirty="0"/>
          </a:p>
        </p:txBody>
      </p:sp>
      <p:graphicFrame>
        <p:nvGraphicFramePr>
          <p:cNvPr id="5" name="Content Placeholder 2">
            <a:extLst>
              <a:ext uri="{FF2B5EF4-FFF2-40B4-BE49-F238E27FC236}">
                <a16:creationId xmlns:a16="http://schemas.microsoft.com/office/drawing/2014/main" id="{F9CADF3C-A4BE-FB24-BCC9-EB14AECFF973}"/>
              </a:ext>
            </a:extLst>
          </p:cNvPr>
          <p:cNvGraphicFramePr>
            <a:graphicFrameLocks noGrp="1"/>
          </p:cNvGraphicFramePr>
          <p:nvPr>
            <p:ph idx="1"/>
            <p:extLst>
              <p:ext uri="{D42A27DB-BD31-4B8C-83A1-F6EECF244321}">
                <p14:modId xmlns:p14="http://schemas.microsoft.com/office/powerpoint/2010/main" val="25625613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678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309</TotalTime>
  <Words>612</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Preventing Suicide through Data Analysis  This presentation explores global suicide trends and identifies key factors contributing to this complex issue. We will use data analysis to understand patterns and develop targeted prevention strategies </vt:lpstr>
      <vt:lpstr>Top 10 Countries with Highest Suicide Numbers</vt:lpstr>
      <vt:lpstr>Global Suicide Trend Over the Years </vt:lpstr>
      <vt:lpstr>Suicide Trends by Country Over the Years </vt:lpstr>
      <vt:lpstr>Suicide Rates by Age Group and Gender</vt:lpstr>
      <vt:lpstr>Suicide Rates by Age Group – Stacked View</vt:lpstr>
      <vt:lpstr>Relationship Between GDP per Capita and Suicide Rates </vt:lpstr>
      <vt:lpstr> Suicide Rates by Generation</vt:lpstr>
      <vt:lpstr>Suicide Rates by Generation filtered by years and country </vt:lpstr>
      <vt:lpstr>Dashboard Overview &amp; Call to Action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Christelle Younan</dc:creator>
  <cp:lastModifiedBy>Christelle Younan</cp:lastModifiedBy>
  <cp:revision>4</cp:revision>
  <dcterms:created xsi:type="dcterms:W3CDTF">2025-02-07T09:07:47Z</dcterms:created>
  <dcterms:modified xsi:type="dcterms:W3CDTF">2025-02-15T08:04:58Z</dcterms:modified>
</cp:coreProperties>
</file>