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44" r:id="rId3"/>
    <p:sldId id="345" r:id="rId4"/>
    <p:sldId id="346" r:id="rId5"/>
    <p:sldId id="348" r:id="rId6"/>
    <p:sldId id="354" r:id="rId7"/>
    <p:sldId id="355" r:id="rId8"/>
    <p:sldId id="358" r:id="rId9"/>
    <p:sldId id="359" r:id="rId10"/>
    <p:sldId id="361" r:id="rId11"/>
    <p:sldId id="356" r:id="rId12"/>
    <p:sldId id="3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F3AB6-2842-A54E-9F74-8AF0C0408D45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B7B8F-2BA4-2E48-982B-665F39CAB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Seuls</a:t>
            </a:r>
            <a:r>
              <a:rPr lang="en-GB" dirty="0"/>
              <a:t> &amp;t1</a:t>
            </a:r>
            <a:r>
              <a:rPr lang="en-GB" baseline="0" dirty="0"/>
              <a:t> et t3 </a:t>
            </a:r>
            <a:r>
              <a:rPr lang="en-GB" baseline="0" dirty="0" err="1"/>
              <a:t>sont</a:t>
            </a:r>
            <a:r>
              <a:rPr lang="en-GB" baseline="0" dirty="0"/>
              <a:t> corrects, les </a:t>
            </a:r>
            <a:r>
              <a:rPr lang="en-GB" baseline="0" dirty="0" err="1"/>
              <a:t>autres</a:t>
            </a:r>
            <a:r>
              <a:rPr lang="en-GB" baseline="0" dirty="0"/>
              <a:t> </a:t>
            </a:r>
            <a:r>
              <a:rPr lang="en-GB" baseline="0" dirty="0" err="1"/>
              <a:t>sont</a:t>
            </a:r>
            <a:r>
              <a:rPr lang="en-GB" baseline="0" dirty="0"/>
              <a:t> </a:t>
            </a:r>
            <a:r>
              <a:rPr lang="en-GB" baseline="0" dirty="0" err="1"/>
              <a:t>sur</a:t>
            </a:r>
            <a:r>
              <a:rPr lang="en-GB" baseline="0" dirty="0"/>
              <a:t> le stack et </a:t>
            </a:r>
            <a:r>
              <a:rPr lang="en-GB" baseline="0" dirty="0" err="1"/>
              <a:t>donc</a:t>
            </a:r>
            <a:r>
              <a:rPr lang="en-GB" baseline="0" dirty="0"/>
              <a:t> non </a:t>
            </a:r>
            <a:r>
              <a:rPr lang="en-GB" baseline="0" dirty="0" err="1"/>
              <a:t>utilisables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07B3E-B019-664B-B93D-D4427DA889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31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F1 </a:t>
            </a:r>
            <a:r>
              <a:rPr lang="en-GB" dirty="0" err="1"/>
              <a:t>évidemment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07B3E-B019-664B-B93D-D4427DA889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00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07B3E-B019-664B-B93D-D4427DA889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6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Comment </a:t>
            </a:r>
            <a:r>
              <a:rPr lang="en-GB" dirty="0" err="1"/>
              <a:t>initiatliser</a:t>
            </a:r>
            <a:r>
              <a:rPr lang="en-GB" dirty="0"/>
              <a:t> </a:t>
            </a:r>
            <a:r>
              <a:rPr lang="en-GB" dirty="0" err="1"/>
              <a:t>correctement</a:t>
            </a:r>
            <a:r>
              <a:rPr lang="en-GB" baseline="0" dirty="0"/>
              <a:t> </a:t>
            </a:r>
            <a:r>
              <a:rPr lang="en-GB" baseline="0" dirty="0" err="1"/>
              <a:t>ces</a:t>
            </a:r>
            <a:r>
              <a:rPr lang="en-GB" baseline="0" dirty="0"/>
              <a:t> structures ?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vecteur</a:t>
            </a:r>
            <a:r>
              <a:rPr lang="en-GB" dirty="0"/>
              <a:t> * v1=(</a:t>
            </a:r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vecteur</a:t>
            </a:r>
            <a:r>
              <a:rPr lang="en-GB" dirty="0"/>
              <a:t> *)</a:t>
            </a:r>
            <a:r>
              <a:rPr lang="en-GB" dirty="0" err="1"/>
              <a:t>malloc</a:t>
            </a:r>
            <a:r>
              <a:rPr lang="en-GB" dirty="0"/>
              <a:t>(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vecteur</a:t>
            </a:r>
            <a:r>
              <a:rPr lang="en-GB" dirty="0"/>
              <a:t>));</a:t>
            </a:r>
          </a:p>
          <a:p>
            <a:r>
              <a:rPr lang="en-GB" dirty="0"/>
              <a:t>   </a:t>
            </a:r>
            <a:r>
              <a:rPr lang="en-GB" dirty="0" err="1"/>
              <a:t>pthread_mutex_init</a:t>
            </a:r>
            <a:r>
              <a:rPr lang="en-GB" dirty="0"/>
              <a:t>(&amp;(v1-&gt;</a:t>
            </a:r>
            <a:r>
              <a:rPr lang="en-GB" dirty="0" err="1"/>
              <a:t>mutex</a:t>
            </a:r>
            <a:r>
              <a:rPr lang="en-GB" dirty="0"/>
              <a:t>),NULL);</a:t>
            </a:r>
          </a:p>
          <a:p>
            <a:r>
              <a:rPr lang="en-GB" dirty="0"/>
              <a:t>   v1-&gt;v=(double *)</a:t>
            </a:r>
            <a:r>
              <a:rPr lang="en-GB" dirty="0" err="1"/>
              <a:t>malloc</a:t>
            </a:r>
            <a:r>
              <a:rPr lang="en-GB" dirty="0"/>
              <a:t>(SIZE*</a:t>
            </a:r>
            <a:r>
              <a:rPr lang="en-GB" dirty="0" err="1"/>
              <a:t>sizeof</a:t>
            </a:r>
            <a:r>
              <a:rPr lang="en-GB" dirty="0"/>
              <a:t>(double));</a:t>
            </a:r>
          </a:p>
          <a:p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struct</a:t>
            </a:r>
            <a:r>
              <a:rPr lang="en-GB" dirty="0"/>
              <a:t> vecteur2 * v2=(</a:t>
            </a:r>
            <a:r>
              <a:rPr lang="en-GB" dirty="0" err="1"/>
              <a:t>struct</a:t>
            </a:r>
            <a:r>
              <a:rPr lang="en-GB" dirty="0"/>
              <a:t> vecteur2 *)</a:t>
            </a:r>
            <a:r>
              <a:rPr lang="en-GB" dirty="0" err="1"/>
              <a:t>malloc</a:t>
            </a:r>
            <a:r>
              <a:rPr lang="en-GB" dirty="0"/>
              <a:t>(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struct</a:t>
            </a:r>
            <a:r>
              <a:rPr lang="en-GB" dirty="0"/>
              <a:t> </a:t>
            </a:r>
            <a:r>
              <a:rPr lang="en-GB" dirty="0" err="1"/>
              <a:t>vecteur</a:t>
            </a:r>
            <a:r>
              <a:rPr lang="en-GB" dirty="0"/>
              <a:t>));</a:t>
            </a:r>
          </a:p>
          <a:p>
            <a:r>
              <a:rPr lang="en-GB" dirty="0"/>
              <a:t>   v2-&gt;</a:t>
            </a:r>
            <a:r>
              <a:rPr lang="en-GB" dirty="0" err="1"/>
              <a:t>mutex</a:t>
            </a:r>
            <a:r>
              <a:rPr lang="en-GB" dirty="0"/>
              <a:t>=(</a:t>
            </a:r>
            <a:r>
              <a:rPr lang="en-GB" dirty="0" err="1"/>
              <a:t>pthread_mutex_t</a:t>
            </a:r>
            <a:r>
              <a:rPr lang="en-GB" dirty="0"/>
              <a:t> *)(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pthread_mutex_t</a:t>
            </a:r>
            <a:r>
              <a:rPr lang="en-GB" dirty="0"/>
              <a:t>));</a:t>
            </a:r>
          </a:p>
          <a:p>
            <a:r>
              <a:rPr lang="en-GB" dirty="0"/>
              <a:t>   </a:t>
            </a:r>
            <a:r>
              <a:rPr lang="en-GB" dirty="0" err="1"/>
              <a:t>pthread_mutex_init</a:t>
            </a:r>
            <a:r>
              <a:rPr lang="en-GB" dirty="0"/>
              <a:t>(v2-&gt;</a:t>
            </a:r>
            <a:r>
              <a:rPr lang="en-GB" dirty="0" err="1"/>
              <a:t>mutex,NULL</a:t>
            </a:r>
            <a:r>
              <a:rPr lang="en-GB" dirty="0"/>
              <a:t>);</a:t>
            </a:r>
          </a:p>
          <a:p>
            <a:r>
              <a:rPr lang="en-GB" dirty="0"/>
              <a:t>   v2-&gt;v=(double *)</a:t>
            </a:r>
            <a:r>
              <a:rPr lang="en-GB" dirty="0" err="1"/>
              <a:t>malloc</a:t>
            </a:r>
            <a:r>
              <a:rPr lang="en-GB" dirty="0"/>
              <a:t>(SIZE*</a:t>
            </a:r>
            <a:r>
              <a:rPr lang="en-GB" dirty="0" err="1"/>
              <a:t>sizeof</a:t>
            </a:r>
            <a:r>
              <a:rPr lang="en-GB" dirty="0"/>
              <a:t>(double));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07B3E-B019-664B-B93D-D4427DA889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67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Incorrect,</a:t>
            </a:r>
            <a:r>
              <a:rPr lang="en-GB" baseline="0" dirty="0"/>
              <a:t> </a:t>
            </a:r>
            <a:r>
              <a:rPr lang="en-GB" baseline="0" dirty="0" err="1"/>
              <a:t>cela</a:t>
            </a:r>
            <a:r>
              <a:rPr lang="en-GB" baseline="0" dirty="0"/>
              <a:t> </a:t>
            </a:r>
            <a:r>
              <a:rPr lang="en-GB" baseline="0" dirty="0" err="1"/>
              <a:t>devient</a:t>
            </a:r>
            <a:r>
              <a:rPr lang="en-GB" baseline="0" dirty="0"/>
              <a:t> </a:t>
            </a:r>
            <a:r>
              <a:rPr lang="en-GB" baseline="0" dirty="0" err="1"/>
              <a:t>une</a:t>
            </a:r>
            <a:r>
              <a:rPr lang="en-GB" baseline="0" dirty="0"/>
              <a:t> exclusion </a:t>
            </a:r>
            <a:r>
              <a:rPr lang="en-GB" baseline="0" dirty="0" err="1"/>
              <a:t>mutuelle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07B3E-B019-664B-B93D-D4427DA8893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11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Pas de souci, on </a:t>
            </a:r>
            <a:r>
              <a:rPr lang="en-GB" dirty="0" err="1"/>
              <a:t>peut</a:t>
            </a:r>
            <a:r>
              <a:rPr lang="en-GB" dirty="0"/>
              <a:t> en</a:t>
            </a:r>
            <a:r>
              <a:rPr lang="en-GB" baseline="0" dirty="0"/>
              <a:t> </a:t>
            </a:r>
            <a:r>
              <a:rPr lang="en-GB" baseline="0" dirty="0" err="1"/>
              <a:t>général</a:t>
            </a:r>
            <a:r>
              <a:rPr lang="en-GB" baseline="0" dirty="0"/>
              <a:t> </a:t>
            </a:r>
            <a:r>
              <a:rPr lang="en-GB" baseline="0" dirty="0" err="1"/>
              <a:t>réordonner</a:t>
            </a:r>
            <a:r>
              <a:rPr lang="en-GB" baseline="0" dirty="0"/>
              <a:t> les unlock qui </a:t>
            </a:r>
            <a:r>
              <a:rPr lang="en-GB" baseline="0" dirty="0" err="1"/>
              <a:t>sont</a:t>
            </a:r>
            <a:r>
              <a:rPr lang="en-GB" baseline="0" dirty="0"/>
              <a:t> non-</a:t>
            </a:r>
            <a:r>
              <a:rPr lang="en-GB" baseline="0" dirty="0" err="1"/>
              <a:t>bloquants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07B3E-B019-664B-B93D-D4427DA889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0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EDA9-BCB4-334A-9D5D-9463FB64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7009A-CCC0-AA4E-8DE8-A654271F2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E04BD-C5B1-AF43-8E76-091A3B2F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FED7-DD52-294A-8995-6D6DF1B9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8300-1F0B-4948-A88D-7D3C3FF9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E9D3-2A2C-2644-A393-FD93EC9B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E7166-3037-9849-B001-483EFAB97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77F2-E2F3-5A4B-9853-7BE53F43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44D0-8C3B-844B-B029-7453DE56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1BAD0-E8D9-9645-8EFF-ACD0D621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B2EA8-FE31-1E4A-9B8E-BCA731940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7788A-07EF-AE45-802F-987DF5DD3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4842-B3E1-5340-80A6-804A9C95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6378-CC51-904D-BF3C-3FC05DB4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224C8-82CE-C742-9256-BFF9C705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190626" y="1946673"/>
            <a:ext cx="9810751" cy="4018359"/>
          </a:xfrm>
          <a:prstGeom prst="rect">
            <a:avLst/>
          </a:prstGeom>
        </p:spPr>
        <p:txBody>
          <a:bodyPr/>
          <a:lstStyle>
            <a:lvl1pPr>
              <a:spcBef>
                <a:spcPts val="1687"/>
              </a:spcBef>
            </a:lvl1pPr>
            <a:lvl2pPr>
              <a:spcBef>
                <a:spcPts val="1687"/>
              </a:spcBef>
            </a:lvl2pPr>
            <a:lvl3pPr>
              <a:spcBef>
                <a:spcPts val="1687"/>
              </a:spcBef>
            </a:lvl3pPr>
            <a:lvl4pPr>
              <a:spcBef>
                <a:spcPts val="1687"/>
              </a:spcBef>
            </a:lvl4pPr>
            <a:lvl5pPr>
              <a:spcBef>
                <a:spcPts val="1687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3917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75EA-8FF1-5D46-A30E-E74715CA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13FE-C61E-2F4B-B18C-440C8357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58AF-1E0C-2142-BC65-4E31BD3B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3766-9336-3F45-82DC-38E7A0AE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733CA-DA58-1F4B-9F80-156C54BD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4AD4-E41B-0147-9178-A3B93D1A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DF876-705D-EB48-AE9C-4E0309DD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00B3-1F8C-BC41-AA04-2AB08E2A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264E-4162-8A47-B075-1AC66E52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34FF1-668C-2A40-AF56-33635AB0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681D-DF28-C942-9A44-3B84C06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5DD7-5830-C34A-8FCC-2B4B30B9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0850-7EEF-774D-BFC9-EA0B902C5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DFBD4-9EC8-9D48-86C9-D5DBBE2E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26F7-B116-6144-8332-7C67CE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65E4F-1B71-B84A-A434-7C4693FA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1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8263-0296-7D4E-9E33-7404112C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935A-8E1D-E24C-BEE5-D750394A7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A4051-DADA-8644-AA2F-AB50C474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76A44-1566-9243-8F9C-A018761C5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58FEE-A3D7-0542-BD30-9B35B4331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1576D-5FA1-274E-BBA7-9BF25AB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F008A-23EE-194F-BC5C-03F68CC6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E35AC-82E3-894A-91F5-C66673CD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3B2E-BE69-814A-94D3-12169DB4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3FE52-ACAD-3C44-9663-3804C53D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B766-8AEC-D14B-ABDB-257CD7E7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BD1A7-2CBB-E64E-A529-02C80A38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E689E-9356-6841-A8BA-BCA9035D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018FB-4D2A-7B42-945C-7154ACB4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E538D-0401-1A4A-A7DA-11846876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0333-4647-B04A-BB8B-E4074095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073B-1CF2-D147-8566-7E9DC5E8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6C324-99F1-F849-A4DB-90223956A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B01B-1F49-8C4C-849D-19B459E0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849C9-FFA3-0647-B173-DF631341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F4904-A0DF-D74C-8BE1-2E54E98C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F911-F12A-A040-A7BF-9EE9EA51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B8A30-8B50-A040-AB8C-8A0A90EF5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2D6CE-4B5C-0545-87F2-27DC1DF8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EE219-9164-5648-AB5E-514BE367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E3646-3D04-2444-9CD8-1C9BE076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D9FD6-4E73-F743-B1D2-CD76B81C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4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4EFEE-CD34-6C43-B49F-A467CD12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AF161-82FF-D74B-B007-1FCB840E1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CD4B-2EDA-5945-8D1D-45B11D0DB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40A3E-E515-B742-B139-A6F9F50494EE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5CF1B-E88E-CB40-AD3C-C0AC1BFAF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B1B1-87FE-8149-B485-1FCB6374A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F7969-6CD2-BE48-B496-991AC04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B6AD-C807-4F45-ACAD-B89E095CC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QBF - 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FF1FF-5DB8-224F-B43D-9CE4767C5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9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 exclusion </a:t>
            </a:r>
            <a:r>
              <a:rPr lang="en-GB" dirty="0" err="1"/>
              <a:t>mutuelle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 threads </a:t>
            </a:r>
            <a:r>
              <a:rPr lang="en-GB" dirty="0" err="1"/>
              <a:t>doivent</a:t>
            </a:r>
            <a:r>
              <a:rPr lang="en-GB" dirty="0"/>
              <a:t> </a:t>
            </a:r>
            <a:r>
              <a:rPr lang="en-GB" dirty="0" err="1"/>
              <a:t>manipuler</a:t>
            </a:r>
            <a:r>
              <a:rPr lang="en-GB" dirty="0"/>
              <a:t> </a:t>
            </a:r>
            <a:r>
              <a:rPr lang="en-GB" dirty="0" err="1"/>
              <a:t>deux</a:t>
            </a:r>
            <a:r>
              <a:rPr lang="en-GB" dirty="0"/>
              <a:t> </a:t>
            </a:r>
            <a:r>
              <a:rPr lang="en-GB" dirty="0" err="1"/>
              <a:t>vecteurs</a:t>
            </a:r>
            <a:r>
              <a:rPr lang="en-GB" dirty="0"/>
              <a:t>, A et B protégés par un </a:t>
            </a:r>
            <a:r>
              <a:rPr lang="en-GB" dirty="0" err="1"/>
              <a:t>mutex</a:t>
            </a:r>
            <a:endParaRPr lang="en-GB" dirty="0"/>
          </a:p>
          <a:p>
            <a:pPr marL="742950" lvl="2" indent="-342900"/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deux</a:t>
            </a:r>
            <a:r>
              <a:rPr lang="en-GB" dirty="0"/>
              <a:t> codes </a:t>
            </a:r>
            <a:r>
              <a:rPr lang="en-GB" dirty="0" err="1"/>
              <a:t>sont-ils</a:t>
            </a:r>
            <a:r>
              <a:rPr lang="en-GB" dirty="0"/>
              <a:t> compatibles ?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19742" y="365670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pthread_mutex_lock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(A-&gt;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pthread_mutex_lock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(B-&gt;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section critique</a:t>
            </a:r>
          </a:p>
          <a:p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pthread_mutex_unlock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(A-&gt;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pthread_mutex_unlock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(B-&gt;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</a:t>
            </a:r>
          </a:p>
          <a:p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1742" y="380910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Courier New"/>
                <a:cs typeface="Courier New"/>
              </a:rPr>
              <a:t>pthread_mutex_lock</a:t>
            </a:r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(A-&gt;</a:t>
            </a:r>
            <a:r>
              <a:rPr lang="en-GB" b="1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GB" b="1" dirty="0" err="1">
                <a:solidFill>
                  <a:srgbClr val="FF0000"/>
                </a:solidFill>
                <a:latin typeface="Courier New"/>
                <a:cs typeface="Courier New"/>
              </a:rPr>
              <a:t>pthread_mutex_lock</a:t>
            </a:r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(B-&gt;</a:t>
            </a:r>
            <a:r>
              <a:rPr lang="en-GB" b="1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// section critique</a:t>
            </a:r>
          </a:p>
          <a:p>
            <a:endParaRPr lang="en-GB" b="1" i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GB" b="1" i="1" dirty="0" err="1">
                <a:solidFill>
                  <a:srgbClr val="FF0000"/>
                </a:solidFill>
                <a:latin typeface="Courier New"/>
                <a:cs typeface="Courier New"/>
              </a:rPr>
              <a:t>pthread_mutex_unlock</a:t>
            </a:r>
            <a:r>
              <a:rPr lang="en-GB" b="1" i="1" dirty="0">
                <a:solidFill>
                  <a:srgbClr val="FF0000"/>
                </a:solidFill>
                <a:latin typeface="Courier New"/>
                <a:cs typeface="Courier New"/>
              </a:rPr>
              <a:t>(B-&gt;</a:t>
            </a:r>
            <a:r>
              <a:rPr lang="en-GB" b="1" i="1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GB" b="1" i="1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GB" b="1" i="1" dirty="0" err="1">
                <a:solidFill>
                  <a:srgbClr val="FF0000"/>
                </a:solidFill>
                <a:latin typeface="Courier New"/>
                <a:cs typeface="Courier New"/>
              </a:rPr>
              <a:t>pthread_mutex_unlock</a:t>
            </a:r>
            <a:r>
              <a:rPr lang="en-GB" b="1" i="1" dirty="0">
                <a:solidFill>
                  <a:srgbClr val="FF0000"/>
                </a:solidFill>
                <a:latin typeface="Courier New"/>
                <a:cs typeface="Courier New"/>
              </a:rPr>
              <a:t>(A-&gt;</a:t>
            </a:r>
            <a:r>
              <a:rPr lang="en-GB" b="1" i="1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GB" b="1" i="1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</a:p>
          <a:p>
            <a:endParaRPr lang="en-GB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57228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roducteurs-consommateurs  avec sémaphores"/>
          <p:cNvSpPr txBox="1">
            <a:spLocks noGrp="1"/>
          </p:cNvSpPr>
          <p:nvPr>
            <p:ph type="title"/>
          </p:nvPr>
        </p:nvSpPr>
        <p:spPr>
          <a:xfrm>
            <a:off x="1898401" y="0"/>
            <a:ext cx="8152805" cy="1259086"/>
          </a:xfrm>
          <a:prstGeom prst="rect">
            <a:avLst/>
          </a:prstGeom>
          <a:ln>
            <a:round/>
          </a:ln>
        </p:spPr>
        <p:txBody>
          <a:bodyPr/>
          <a:lstStyle/>
          <a:p>
            <a:pPr>
              <a:lnSpc>
                <a:spcPct val="83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</a:tabLst>
            </a:pPr>
            <a:r>
              <a:t>Producteurs-consommateurs </a:t>
            </a:r>
            <a:br/>
            <a:r>
              <a:t>avec sémaphores</a:t>
            </a:r>
          </a:p>
        </p:txBody>
      </p:sp>
      <p:sp>
        <p:nvSpPr>
          <p:cNvPr id="386" name="Rounded Rectangle"/>
          <p:cNvSpPr/>
          <p:nvPr/>
        </p:nvSpPr>
        <p:spPr>
          <a:xfrm>
            <a:off x="1920190" y="2345454"/>
            <a:ext cx="3652243" cy="2902149"/>
          </a:xfrm>
          <a:prstGeom prst="roundRect">
            <a:avLst>
              <a:gd name="adj" fmla="val 37"/>
            </a:avLst>
          </a:prstGeom>
          <a:ln w="12700">
            <a:solidFill>
              <a:srgbClr val="0433FF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87" name="Producteur"/>
          <p:cNvSpPr txBox="1"/>
          <p:nvPr/>
        </p:nvSpPr>
        <p:spPr>
          <a:xfrm>
            <a:off x="2380989" y="2107406"/>
            <a:ext cx="1407386" cy="31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27841">
              <a:lnSpc>
                <a:spcPct val="83000"/>
              </a:lnSpc>
              <a:buClr>
                <a:srgbClr val="000000"/>
              </a:buClr>
              <a:buFont typeface="Helvetica"/>
              <a:tabLst>
                <a:tab pos="939800" algn="l"/>
                <a:tab pos="1854200" algn="l"/>
              </a:tabLst>
              <a:defRPr sz="24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r>
              <a:t>Producteur</a:t>
            </a:r>
          </a:p>
        </p:txBody>
      </p:sp>
      <p:sp>
        <p:nvSpPr>
          <p:cNvPr id="388" name="Void producer(void)…"/>
          <p:cNvSpPr txBox="1"/>
          <p:nvPr/>
        </p:nvSpPr>
        <p:spPr>
          <a:xfrm>
            <a:off x="2041149" y="2392379"/>
            <a:ext cx="3339919" cy="256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Void producer(void)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{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int item;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while(true)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item=produce(item);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fr-FR" sz="1400" b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-FR" sz="1400" b="1" dirty="0" err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pthread_mutex_lock</a:t>
            </a:r>
            <a:r>
              <a:rPr lang="fr-FR" sz="1400" b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fr-FR" sz="1400" b="1" dirty="0" err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fr-FR" sz="1400" b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nl-BE" sz="1400" b="1" dirty="0"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b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sem_wait(&amp;</a:t>
            </a:r>
            <a:r>
              <a:rPr sz="1400" b="1" i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sz="1400" b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nl-BE"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insert_item();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pthread_mutex_unlock(&amp;</a:t>
            </a:r>
            <a:r>
              <a:rPr sz="140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sem_post(&amp;</a:t>
            </a:r>
            <a:r>
              <a:rPr sz="1400" b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}</a:t>
            </a:r>
          </a:p>
        </p:txBody>
      </p:sp>
      <p:sp>
        <p:nvSpPr>
          <p:cNvPr id="389" name="void consumer(void)…"/>
          <p:cNvSpPr txBox="1"/>
          <p:nvPr/>
        </p:nvSpPr>
        <p:spPr>
          <a:xfrm>
            <a:off x="6830401" y="2462659"/>
            <a:ext cx="3339919" cy="220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void consumer(void)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{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int item;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while(true)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b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-FR" sz="1400" b="1" dirty="0" err="1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pthread_mutex_lock</a:t>
            </a:r>
            <a:r>
              <a:rPr lang="fr-FR" sz="1400" b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fr-FR" sz="1400" b="1" dirty="0" err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fr-FR" sz="1400" b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fr-FR" sz="1400" b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b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sem_wait(&amp;full);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nl-BE"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item=remove(item);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pthread_mutex_unlock(&amp;</a:t>
            </a:r>
            <a:r>
              <a:rPr sz="1400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sem_post(&amp;</a:t>
            </a:r>
            <a:r>
              <a:rPr sz="1400" i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}</a:t>
            </a:r>
          </a:p>
        </p:txBody>
      </p:sp>
      <p:sp>
        <p:nvSpPr>
          <p:cNvPr id="390" name="/* Initialisation */…"/>
          <p:cNvSpPr txBox="1"/>
          <p:nvPr/>
        </p:nvSpPr>
        <p:spPr>
          <a:xfrm>
            <a:off x="1859521" y="1147802"/>
            <a:ext cx="2902149" cy="72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/* Initialisation */ 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pthread_lock_t </a:t>
            </a:r>
            <a:r>
              <a:rPr sz="14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sem_t </a:t>
            </a:r>
            <a:r>
              <a:rPr sz="1400" i="1"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; // init </a:t>
            </a:r>
            <a:r>
              <a:rPr sz="14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sem_t </a:t>
            </a:r>
            <a:r>
              <a:rPr sz="1400" b="1"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; // init 0</a:t>
            </a:r>
          </a:p>
        </p:txBody>
      </p:sp>
      <p:sp>
        <p:nvSpPr>
          <p:cNvPr id="391" name="Rounded Rectangle"/>
          <p:cNvSpPr/>
          <p:nvPr/>
        </p:nvSpPr>
        <p:spPr>
          <a:xfrm>
            <a:off x="6602882" y="2329808"/>
            <a:ext cx="3696891" cy="2902149"/>
          </a:xfrm>
          <a:prstGeom prst="roundRect">
            <a:avLst>
              <a:gd name="adj" fmla="val 37"/>
            </a:avLst>
          </a:prstGeom>
          <a:ln w="12700">
            <a:solidFill>
              <a:srgbClr val="008F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2" name="Consommateur"/>
          <p:cNvSpPr txBox="1"/>
          <p:nvPr/>
        </p:nvSpPr>
        <p:spPr>
          <a:xfrm>
            <a:off x="7096125" y="2043575"/>
            <a:ext cx="1936428" cy="31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27841">
              <a:lnSpc>
                <a:spcPct val="83000"/>
              </a:lnSpc>
              <a:buClr>
                <a:srgbClr val="000000"/>
              </a:buClr>
              <a:buFont typeface="Helvetica"/>
              <a:tabLst>
                <a:tab pos="939800" algn="l"/>
                <a:tab pos="1866900" algn="l"/>
                <a:tab pos="2781300" algn="l"/>
              </a:tabLst>
              <a:defRPr sz="24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</a:defRPr>
            </a:lvl1pPr>
          </a:lstStyle>
          <a:p>
            <a:r>
              <a:t>Consommateur</a:t>
            </a:r>
          </a:p>
        </p:txBody>
      </p:sp>
      <p:sp>
        <p:nvSpPr>
          <p:cNvPr id="393" name="Rounded Rectangle"/>
          <p:cNvSpPr/>
          <p:nvPr/>
        </p:nvSpPr>
        <p:spPr>
          <a:xfrm>
            <a:off x="5363767" y="1288935"/>
            <a:ext cx="473040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4" name="Rounded Rectangle"/>
          <p:cNvSpPr/>
          <p:nvPr/>
        </p:nvSpPr>
        <p:spPr>
          <a:xfrm>
            <a:off x="5363767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5" name="Rounded Rectangle"/>
          <p:cNvSpPr/>
          <p:nvPr/>
        </p:nvSpPr>
        <p:spPr>
          <a:xfrm>
            <a:off x="583392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6" name="Rounded Rectangle"/>
          <p:cNvSpPr/>
          <p:nvPr/>
        </p:nvSpPr>
        <p:spPr>
          <a:xfrm>
            <a:off x="630912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7" name="Rounded Rectangle"/>
          <p:cNvSpPr/>
          <p:nvPr/>
        </p:nvSpPr>
        <p:spPr>
          <a:xfrm>
            <a:off x="678288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8" name="Rounded Rectangle"/>
          <p:cNvSpPr/>
          <p:nvPr/>
        </p:nvSpPr>
        <p:spPr>
          <a:xfrm>
            <a:off x="725664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9" name="Rounded Rectangle"/>
          <p:cNvSpPr/>
          <p:nvPr/>
        </p:nvSpPr>
        <p:spPr>
          <a:xfrm>
            <a:off x="774192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400" name="Rounded Rectangle"/>
          <p:cNvSpPr/>
          <p:nvPr/>
        </p:nvSpPr>
        <p:spPr>
          <a:xfrm>
            <a:off x="821568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401" name="Rounded Rectangle"/>
          <p:cNvSpPr/>
          <p:nvPr/>
        </p:nvSpPr>
        <p:spPr>
          <a:xfrm>
            <a:off x="868561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402" name="Rounded Rectangle"/>
          <p:cNvSpPr/>
          <p:nvPr/>
        </p:nvSpPr>
        <p:spPr>
          <a:xfrm>
            <a:off x="916320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403" name="Rounded Rectangle"/>
          <p:cNvSpPr/>
          <p:nvPr/>
        </p:nvSpPr>
        <p:spPr>
          <a:xfrm>
            <a:off x="5086561" y="1173723"/>
            <a:ext cx="5290561" cy="832408"/>
          </a:xfrm>
          <a:prstGeom prst="roundRect">
            <a:avLst>
              <a:gd name="adj" fmla="val 133"/>
            </a:avLst>
          </a:prstGeom>
          <a:ln w="12700">
            <a:solidFill>
              <a:srgbClr val="FF2600"/>
            </a:solidFill>
            <a:prstDash val="sysDot"/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grpSp>
        <p:nvGrpSpPr>
          <p:cNvPr id="406" name="Group"/>
          <p:cNvGrpSpPr/>
          <p:nvPr/>
        </p:nvGrpSpPr>
        <p:grpSpPr>
          <a:xfrm>
            <a:off x="5368800" y="1677412"/>
            <a:ext cx="4698722" cy="224549"/>
            <a:chOff x="-1" y="42121"/>
            <a:chExt cx="6682626" cy="319357"/>
          </a:xfrm>
        </p:grpSpPr>
        <p:sp>
          <p:nvSpPr>
            <p:cNvPr id="404" name="Line"/>
            <p:cNvSpPr/>
            <p:nvPr/>
          </p:nvSpPr>
          <p:spPr>
            <a:xfrm>
              <a:off x="-1" y="323469"/>
              <a:ext cx="6682626" cy="1433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05" name="N slots"/>
            <p:cNvSpPr txBox="1"/>
            <p:nvPr/>
          </p:nvSpPr>
          <p:spPr>
            <a:xfrm>
              <a:off x="0" y="42121"/>
              <a:ext cx="6680200" cy="319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652365">
                <a:lnSpc>
                  <a:spcPct val="83000"/>
                </a:lnSpc>
                <a:buClr>
                  <a:srgbClr val="000000"/>
                </a:buClr>
                <a:buFont typeface="Helvetica"/>
                <a:tabLst>
                  <a:tab pos="660773" algn="l"/>
                  <a:tab pos="1312617" algn="l"/>
                  <a:tab pos="1973391" algn="l"/>
                  <a:tab pos="2625235" algn="l"/>
                  <a:tab pos="3286008" algn="l"/>
                  <a:tab pos="3937852" algn="l"/>
                  <a:tab pos="4598626" algn="l"/>
                  <a:tab pos="5214752" algn="l"/>
                </a:tabLst>
                <a:defRPr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700" b="1" dirty="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  <a:sym typeface="Helvetica"/>
                </a:rPr>
                <a:t>N</a:t>
              </a:r>
              <a:r>
                <a:rPr sz="1700" dirty="0">
                  <a:sym typeface="Helvetica"/>
                </a:rPr>
                <a:t> slots</a:t>
              </a:r>
            </a:p>
          </p:txBody>
        </p:sp>
      </p:grp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2032992" y="5610420"/>
            <a:ext cx="8102880" cy="124758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pensez-vous</a:t>
            </a:r>
            <a:r>
              <a:rPr lang="en-GB" dirty="0"/>
              <a:t> de </a:t>
            </a:r>
            <a:r>
              <a:rPr lang="en-GB" dirty="0" err="1"/>
              <a:t>ce</a:t>
            </a:r>
            <a:r>
              <a:rPr lang="en-GB" dirty="0"/>
              <a:t> code ?</a:t>
            </a:r>
          </a:p>
        </p:txBody>
      </p:sp>
    </p:spTree>
    <p:extLst>
      <p:ext uri="{BB962C8B-B14F-4D97-AF65-F5344CB8AC3E}">
        <p14:creationId xmlns:p14="http://schemas.microsoft.com/office/powerpoint/2010/main" val="30062423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roducteurs-consommateurs  avec sémaphores"/>
          <p:cNvSpPr txBox="1">
            <a:spLocks noGrp="1"/>
          </p:cNvSpPr>
          <p:nvPr>
            <p:ph type="title"/>
          </p:nvPr>
        </p:nvSpPr>
        <p:spPr>
          <a:xfrm>
            <a:off x="1898401" y="0"/>
            <a:ext cx="8152805" cy="1259086"/>
          </a:xfrm>
          <a:prstGeom prst="rect">
            <a:avLst/>
          </a:prstGeom>
          <a:ln>
            <a:round/>
          </a:ln>
        </p:spPr>
        <p:txBody>
          <a:bodyPr/>
          <a:lstStyle/>
          <a:p>
            <a:pPr>
              <a:lnSpc>
                <a:spcPct val="83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</a:tabLst>
            </a:pPr>
            <a:r>
              <a:t>Producteurs-consommateurs </a:t>
            </a:r>
            <a:br/>
            <a:r>
              <a:t>avec sémaphores</a:t>
            </a:r>
          </a:p>
        </p:txBody>
      </p:sp>
      <p:sp>
        <p:nvSpPr>
          <p:cNvPr id="386" name="Rounded Rectangle"/>
          <p:cNvSpPr/>
          <p:nvPr/>
        </p:nvSpPr>
        <p:spPr>
          <a:xfrm>
            <a:off x="1920190" y="2345454"/>
            <a:ext cx="3652243" cy="2902149"/>
          </a:xfrm>
          <a:prstGeom prst="roundRect">
            <a:avLst>
              <a:gd name="adj" fmla="val 37"/>
            </a:avLst>
          </a:prstGeom>
          <a:ln w="12700">
            <a:solidFill>
              <a:srgbClr val="0433FF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87" name="Producteur"/>
          <p:cNvSpPr txBox="1"/>
          <p:nvPr/>
        </p:nvSpPr>
        <p:spPr>
          <a:xfrm>
            <a:off x="2380989" y="2107406"/>
            <a:ext cx="1407386" cy="31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27841">
              <a:lnSpc>
                <a:spcPct val="83000"/>
              </a:lnSpc>
              <a:buClr>
                <a:srgbClr val="000000"/>
              </a:buClr>
              <a:buFont typeface="Helvetica"/>
              <a:tabLst>
                <a:tab pos="939800" algn="l"/>
                <a:tab pos="1854200" algn="l"/>
              </a:tabLst>
              <a:defRPr sz="24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r>
              <a:t>Producteur</a:t>
            </a:r>
          </a:p>
        </p:txBody>
      </p:sp>
      <p:sp>
        <p:nvSpPr>
          <p:cNvPr id="388" name="Void producer(void)…"/>
          <p:cNvSpPr txBox="1"/>
          <p:nvPr/>
        </p:nvSpPr>
        <p:spPr>
          <a:xfrm>
            <a:off x="2041149" y="2392379"/>
            <a:ext cx="3339919" cy="2563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Void producer(void)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{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int item;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while(true)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item=produce(item);</a:t>
            </a:r>
            <a:endParaRPr lang="nl-BE" sz="1400" dirty="0"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nl-BE"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sem_wait(&amp;</a:t>
            </a:r>
            <a:r>
              <a:rPr lang="nl-BE" sz="1400" i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nl-BE"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fr-FR"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-FR" sz="1400" dirty="0" err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pthread_mutex_lock</a:t>
            </a:r>
            <a:r>
              <a:rPr lang="fr-FR"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fr-FR" sz="1400" dirty="0" err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fr-FR"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nl-BE" sz="1400" dirty="0"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nl-BE"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insert_item();</a:t>
            </a:r>
            <a:endParaRPr lang="nl-BE" sz="1400" dirty="0"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nl-BE" sz="1400" b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sem_post(&amp;full);</a:t>
            </a:r>
            <a:endParaRPr sz="1400" dirty="0">
              <a:solidFill>
                <a:srgbClr val="0433FF"/>
              </a:solidFill>
              <a:uFill>
                <a:solidFill>
                  <a:srgbClr val="0433FF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b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pthread_mutex_unlock(&amp;</a:t>
            </a:r>
            <a:r>
              <a:rPr sz="1400" b="1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sz="1400" b="1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nl-BE"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400" dirty="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}</a:t>
            </a:r>
          </a:p>
        </p:txBody>
      </p:sp>
      <p:sp>
        <p:nvSpPr>
          <p:cNvPr id="389" name="void consumer(void)…"/>
          <p:cNvSpPr txBox="1"/>
          <p:nvPr/>
        </p:nvSpPr>
        <p:spPr>
          <a:xfrm>
            <a:off x="6830401" y="2462659"/>
            <a:ext cx="3339919" cy="2384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void consumer(void)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{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int item;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while(true)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lang="nl-BE" sz="1400" dirty="0">
              <a:solidFill>
                <a:srgbClr val="008F00"/>
              </a:solidFill>
              <a:uFill>
                <a:solidFill>
                  <a:srgbClr val="008F0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nl-BE"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sem_wait(&amp;full);</a:t>
            </a:r>
            <a:endParaRPr sz="1400" dirty="0">
              <a:solidFill>
                <a:srgbClr val="008F00"/>
              </a:solidFill>
              <a:uFill>
                <a:solidFill>
                  <a:srgbClr val="008F0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-FR" sz="1400" dirty="0" err="1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pthread_mutex_lock</a:t>
            </a:r>
            <a:r>
              <a:rPr lang="fr-FR"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(&amp;</a:t>
            </a:r>
            <a:r>
              <a:rPr lang="fr-FR" sz="1400" dirty="0" err="1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fr-FR"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nl-BE"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item=remove(item);</a:t>
            </a:r>
            <a:endParaRPr lang="nl-BE" sz="1400" dirty="0">
              <a:solidFill>
                <a:srgbClr val="008F00"/>
              </a:solidFill>
              <a:uFill>
                <a:solidFill>
                  <a:srgbClr val="008F0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nl-BE" sz="1400" b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sem_post(&amp;</a:t>
            </a:r>
            <a:r>
              <a:rPr lang="nl-BE" sz="1400" b="1" i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lang="nl-BE" sz="1400" b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dirty="0">
              <a:solidFill>
                <a:srgbClr val="008F00"/>
              </a:solidFill>
              <a:uFill>
                <a:solidFill>
                  <a:srgbClr val="008F0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 b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 pthread_mutex_unlock(&amp;</a:t>
            </a:r>
            <a:r>
              <a:rPr sz="1400" b="1" dirty="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sz="1400" b="1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nl-BE" sz="1400" b="1" dirty="0">
              <a:solidFill>
                <a:srgbClr val="008F00"/>
              </a:solidFill>
              <a:uFill>
                <a:solidFill>
                  <a:srgbClr val="008F0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nl-BE" sz="1400" dirty="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dirty="0">
              <a:solidFill>
                <a:srgbClr val="008F00"/>
              </a:solidFill>
              <a:uFill>
                <a:solidFill>
                  <a:srgbClr val="008F00"/>
                </a:solidFill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16305" algn="l"/>
              </a:tabLst>
              <a:defRPr sz="20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}</a:t>
            </a:r>
          </a:p>
        </p:txBody>
      </p:sp>
      <p:sp>
        <p:nvSpPr>
          <p:cNvPr id="390" name="/* Initialisation */…"/>
          <p:cNvSpPr txBox="1"/>
          <p:nvPr/>
        </p:nvSpPr>
        <p:spPr>
          <a:xfrm>
            <a:off x="1859521" y="1147802"/>
            <a:ext cx="2902149" cy="72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/* Initialisation */ 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pthread_lock_t </a:t>
            </a:r>
            <a:r>
              <a:rPr sz="14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sem_t </a:t>
            </a:r>
            <a:r>
              <a:rPr sz="1400" i="1"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; // init </a:t>
            </a:r>
            <a:r>
              <a:rPr sz="14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defTabSz="652365">
              <a:lnSpc>
                <a:spcPct val="83000"/>
              </a:lnSpc>
              <a:buClr>
                <a:srgbClr val="000000"/>
              </a:buClr>
              <a:buFont typeface="Courier New"/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sem_t </a:t>
            </a:r>
            <a:r>
              <a:rPr sz="1400" b="1"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sz="1400">
                <a:latin typeface="Courier New"/>
                <a:ea typeface="Courier New"/>
                <a:cs typeface="Courier New"/>
                <a:sym typeface="Courier New"/>
              </a:rPr>
              <a:t>; // init 0</a:t>
            </a:r>
          </a:p>
        </p:txBody>
      </p:sp>
      <p:sp>
        <p:nvSpPr>
          <p:cNvPr id="391" name="Rounded Rectangle"/>
          <p:cNvSpPr/>
          <p:nvPr/>
        </p:nvSpPr>
        <p:spPr>
          <a:xfrm>
            <a:off x="6602882" y="2329808"/>
            <a:ext cx="3696891" cy="2902149"/>
          </a:xfrm>
          <a:prstGeom prst="roundRect">
            <a:avLst>
              <a:gd name="adj" fmla="val 37"/>
            </a:avLst>
          </a:prstGeom>
          <a:ln w="12700">
            <a:solidFill>
              <a:srgbClr val="008F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2" name="Consommateur"/>
          <p:cNvSpPr txBox="1"/>
          <p:nvPr/>
        </p:nvSpPr>
        <p:spPr>
          <a:xfrm>
            <a:off x="7096125" y="2043575"/>
            <a:ext cx="1936428" cy="317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defTabSz="927841">
              <a:lnSpc>
                <a:spcPct val="83000"/>
              </a:lnSpc>
              <a:buClr>
                <a:srgbClr val="000000"/>
              </a:buClr>
              <a:buFont typeface="Helvetica"/>
              <a:tabLst>
                <a:tab pos="939800" algn="l"/>
                <a:tab pos="1866900" algn="l"/>
                <a:tab pos="2781300" algn="l"/>
              </a:tabLst>
              <a:defRPr sz="2400">
                <a:solidFill>
                  <a:srgbClr val="008F00"/>
                </a:solidFill>
                <a:uFill>
                  <a:solidFill>
                    <a:srgbClr val="008F00"/>
                  </a:solidFill>
                </a:uFill>
              </a:defRPr>
            </a:lvl1pPr>
          </a:lstStyle>
          <a:p>
            <a:r>
              <a:t>Consommateur</a:t>
            </a:r>
          </a:p>
        </p:txBody>
      </p:sp>
      <p:sp>
        <p:nvSpPr>
          <p:cNvPr id="393" name="Rounded Rectangle"/>
          <p:cNvSpPr/>
          <p:nvPr/>
        </p:nvSpPr>
        <p:spPr>
          <a:xfrm>
            <a:off x="5363767" y="1288935"/>
            <a:ext cx="473040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4" name="Rounded Rectangle"/>
          <p:cNvSpPr/>
          <p:nvPr/>
        </p:nvSpPr>
        <p:spPr>
          <a:xfrm>
            <a:off x="5363767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5" name="Rounded Rectangle"/>
          <p:cNvSpPr/>
          <p:nvPr/>
        </p:nvSpPr>
        <p:spPr>
          <a:xfrm>
            <a:off x="583392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6" name="Rounded Rectangle"/>
          <p:cNvSpPr/>
          <p:nvPr/>
        </p:nvSpPr>
        <p:spPr>
          <a:xfrm>
            <a:off x="630912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7" name="Rounded Rectangle"/>
          <p:cNvSpPr/>
          <p:nvPr/>
        </p:nvSpPr>
        <p:spPr>
          <a:xfrm>
            <a:off x="678288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8" name="Rounded Rectangle"/>
          <p:cNvSpPr/>
          <p:nvPr/>
        </p:nvSpPr>
        <p:spPr>
          <a:xfrm>
            <a:off x="725664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399" name="Rounded Rectangle"/>
          <p:cNvSpPr/>
          <p:nvPr/>
        </p:nvSpPr>
        <p:spPr>
          <a:xfrm>
            <a:off x="774192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400" name="Rounded Rectangle"/>
          <p:cNvSpPr/>
          <p:nvPr/>
        </p:nvSpPr>
        <p:spPr>
          <a:xfrm>
            <a:off x="821568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401" name="Rounded Rectangle"/>
          <p:cNvSpPr/>
          <p:nvPr/>
        </p:nvSpPr>
        <p:spPr>
          <a:xfrm>
            <a:off x="868561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402" name="Rounded Rectangle"/>
          <p:cNvSpPr/>
          <p:nvPr/>
        </p:nvSpPr>
        <p:spPr>
          <a:xfrm>
            <a:off x="9163201" y="1288935"/>
            <a:ext cx="473761" cy="295232"/>
          </a:xfrm>
          <a:prstGeom prst="roundRect">
            <a:avLst>
              <a:gd name="adj" fmla="val 377"/>
            </a:avLst>
          </a:prstGeom>
          <a:ln w="12700">
            <a:solidFill>
              <a:srgbClr val="000000"/>
            </a:solidFill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sp>
        <p:nvSpPr>
          <p:cNvPr id="403" name="Rounded Rectangle"/>
          <p:cNvSpPr/>
          <p:nvPr/>
        </p:nvSpPr>
        <p:spPr>
          <a:xfrm>
            <a:off x="5086561" y="1173723"/>
            <a:ext cx="5290561" cy="832408"/>
          </a:xfrm>
          <a:prstGeom prst="roundRect">
            <a:avLst>
              <a:gd name="adj" fmla="val 133"/>
            </a:avLst>
          </a:prstGeom>
          <a:ln w="12700">
            <a:solidFill>
              <a:srgbClr val="FF2600"/>
            </a:solidFill>
            <a:prstDash val="sysDot"/>
          </a:ln>
        </p:spPr>
        <p:txBody>
          <a:bodyPr lIns="35717" tIns="35717" rIns="35717" bIns="35717" anchor="ctr"/>
          <a:lstStyle/>
          <a:p>
            <a:pPr marL="36866" marR="36866" defTabSz="652365">
              <a:lnSpc>
                <a:spcPct val="93000"/>
              </a:lnSpc>
              <a:defRPr sz="30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3000"/>
          </a:p>
        </p:txBody>
      </p:sp>
      <p:grpSp>
        <p:nvGrpSpPr>
          <p:cNvPr id="406" name="Group"/>
          <p:cNvGrpSpPr/>
          <p:nvPr/>
        </p:nvGrpSpPr>
        <p:grpSpPr>
          <a:xfrm>
            <a:off x="5368800" y="1677412"/>
            <a:ext cx="4698722" cy="224549"/>
            <a:chOff x="-1" y="42121"/>
            <a:chExt cx="6682626" cy="319357"/>
          </a:xfrm>
        </p:grpSpPr>
        <p:sp>
          <p:nvSpPr>
            <p:cNvPr id="404" name="Line"/>
            <p:cNvSpPr/>
            <p:nvPr/>
          </p:nvSpPr>
          <p:spPr>
            <a:xfrm>
              <a:off x="-1" y="323469"/>
              <a:ext cx="6682626" cy="1433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405" name="N slots"/>
            <p:cNvSpPr txBox="1"/>
            <p:nvPr/>
          </p:nvSpPr>
          <p:spPr>
            <a:xfrm>
              <a:off x="0" y="42121"/>
              <a:ext cx="6680200" cy="319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 defTabSz="652365">
                <a:lnSpc>
                  <a:spcPct val="83000"/>
                </a:lnSpc>
                <a:buClr>
                  <a:srgbClr val="000000"/>
                </a:buClr>
                <a:buFont typeface="Helvetica"/>
                <a:tabLst>
                  <a:tab pos="660773" algn="l"/>
                  <a:tab pos="1312617" algn="l"/>
                  <a:tab pos="1973391" algn="l"/>
                  <a:tab pos="2625235" algn="l"/>
                  <a:tab pos="3286008" algn="l"/>
                  <a:tab pos="3937852" algn="l"/>
                  <a:tab pos="4598626" algn="l"/>
                  <a:tab pos="5214752" algn="l"/>
                </a:tabLst>
                <a:defRPr sz="3000"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 sz="1700" b="1" dirty="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  <a:sym typeface="Helvetica"/>
                </a:rPr>
                <a:t>N</a:t>
              </a:r>
              <a:r>
                <a:rPr sz="1700" dirty="0">
                  <a:sym typeface="Helvetica"/>
                </a:rPr>
                <a:t> slots</a:t>
              </a:r>
            </a:p>
          </p:txBody>
        </p:sp>
      </p:grp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2032992" y="5610420"/>
            <a:ext cx="8102880" cy="124758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pensez-vous</a:t>
            </a:r>
            <a:r>
              <a:rPr lang="en-GB" dirty="0"/>
              <a:t> de </a:t>
            </a:r>
            <a:r>
              <a:rPr lang="en-GB" dirty="0" err="1"/>
              <a:t>ce</a:t>
            </a:r>
            <a:r>
              <a:rPr lang="en-GB" dirty="0"/>
              <a:t> code ?</a:t>
            </a:r>
          </a:p>
        </p:txBody>
      </p:sp>
    </p:spTree>
    <p:extLst>
      <p:ext uri="{BB962C8B-B14F-4D97-AF65-F5344CB8AC3E}">
        <p14:creationId xmlns:p14="http://schemas.microsoft.com/office/powerpoint/2010/main" val="27571989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pthread_create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416970" y="1946673"/>
            <a:ext cx="7976855" cy="4018359"/>
          </a:xfrm>
        </p:spPr>
        <p:txBody>
          <a:bodyPr/>
          <a:lstStyle/>
          <a:p>
            <a:r>
              <a:rPr lang="en-GB" dirty="0" err="1"/>
              <a:t>Quels</a:t>
            </a:r>
            <a:r>
              <a:rPr lang="en-GB" dirty="0"/>
              <a:t> premiers arguments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possibles</a:t>
            </a:r>
            <a:r>
              <a:rPr lang="en-GB" dirty="0"/>
              <a:t> ?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2182504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>
              <a:latin typeface="Courier New"/>
              <a:cs typeface="Courier New"/>
            </a:endParaRPr>
          </a:p>
          <a:p>
            <a:r>
              <a:rPr lang="en-GB" sz="2000" dirty="0" err="1">
                <a:solidFill>
                  <a:srgbClr val="3366FF"/>
                </a:solidFill>
                <a:latin typeface="Courier New"/>
                <a:cs typeface="Courier New"/>
              </a:rPr>
              <a:t>pthread_t</a:t>
            </a:r>
            <a:r>
              <a:rPr lang="en-GB" sz="200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t1</a:t>
            </a:r>
            <a:r>
              <a:rPr lang="en-GB" sz="2000" dirty="0">
                <a:latin typeface="Courier New"/>
                <a:cs typeface="Courier New"/>
              </a:rPr>
              <a:t>;</a:t>
            </a:r>
          </a:p>
          <a:p>
            <a:endParaRPr lang="en-GB" sz="2000" dirty="0">
              <a:latin typeface="Courier New"/>
              <a:cs typeface="Courier New"/>
            </a:endParaRPr>
          </a:p>
          <a:p>
            <a:r>
              <a:rPr lang="en-GB" sz="2000" dirty="0">
                <a:latin typeface="Courier New"/>
                <a:cs typeface="Courier New"/>
              </a:rPr>
              <a:t>void *f(void *</a:t>
            </a:r>
            <a:r>
              <a:rPr lang="en-GB" sz="2000" dirty="0" err="1">
                <a:latin typeface="Courier New"/>
                <a:cs typeface="Courier New"/>
              </a:rPr>
              <a:t>param</a:t>
            </a:r>
            <a:r>
              <a:rPr lang="en-GB" sz="2000" dirty="0">
                <a:latin typeface="Courier New"/>
                <a:cs typeface="Courier New"/>
              </a:rPr>
              <a:t>) { }</a:t>
            </a:r>
          </a:p>
          <a:p>
            <a:r>
              <a:rPr lang="en-GB" sz="2000" dirty="0">
                <a:latin typeface="Courier New"/>
                <a:cs typeface="Courier New"/>
              </a:rPr>
              <a:t>void launch(void ){</a:t>
            </a:r>
          </a:p>
          <a:p>
            <a:r>
              <a:rPr lang="en-GB" sz="2000" dirty="0"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FF0000"/>
                </a:solidFill>
                <a:latin typeface="Courier New"/>
                <a:cs typeface="Courier New"/>
              </a:rPr>
              <a:t>pthread_t</a:t>
            </a:r>
            <a:r>
              <a:rPr lang="en-GB" sz="2000" b="1" dirty="0">
                <a:solidFill>
                  <a:srgbClr val="FF0000"/>
                </a:solidFill>
                <a:latin typeface="Courier New"/>
                <a:cs typeface="Courier New"/>
              </a:rPr>
              <a:t> t2</a:t>
            </a:r>
            <a:r>
              <a:rPr lang="en-GB" sz="2000" dirty="0">
                <a:latin typeface="Courier New"/>
                <a:cs typeface="Courier New"/>
              </a:rPr>
              <a:t>;</a:t>
            </a:r>
          </a:p>
          <a:p>
            <a:r>
              <a:rPr lang="en-GB" sz="2000" dirty="0">
                <a:latin typeface="Courier New"/>
                <a:cs typeface="Courier New"/>
              </a:rPr>
              <a:t>  </a:t>
            </a:r>
            <a:r>
              <a:rPr lang="en-GB" sz="2000" dirty="0" err="1">
                <a:solidFill>
                  <a:srgbClr val="008000"/>
                </a:solidFill>
                <a:latin typeface="Courier New"/>
                <a:cs typeface="Courier New"/>
              </a:rPr>
              <a:t>pthread_t</a:t>
            </a:r>
            <a:r>
              <a:rPr lang="en-GB" sz="2000" dirty="0">
                <a:solidFill>
                  <a:srgbClr val="008000"/>
                </a:solidFill>
                <a:latin typeface="Courier New"/>
                <a:cs typeface="Courier New"/>
              </a:rPr>
              <a:t> * t3</a:t>
            </a:r>
            <a:r>
              <a:rPr lang="en-GB" sz="2000" dirty="0">
                <a:latin typeface="Courier New"/>
                <a:cs typeface="Courier New"/>
              </a:rPr>
              <a:t>=(</a:t>
            </a:r>
            <a:r>
              <a:rPr lang="en-GB" sz="2000" dirty="0" err="1">
                <a:latin typeface="Courier New"/>
                <a:cs typeface="Courier New"/>
              </a:rPr>
              <a:t>pthread_t</a:t>
            </a:r>
            <a:r>
              <a:rPr lang="en-GB" sz="2000" dirty="0">
                <a:latin typeface="Courier New"/>
                <a:cs typeface="Courier New"/>
              </a:rPr>
              <a:t> *) </a:t>
            </a:r>
            <a:r>
              <a:rPr lang="en-GB" sz="2000" dirty="0" err="1">
                <a:latin typeface="Courier New"/>
                <a:cs typeface="Courier New"/>
              </a:rPr>
              <a:t>malloc</a:t>
            </a:r>
            <a:r>
              <a:rPr lang="en-GB" sz="2000" dirty="0">
                <a:latin typeface="Courier New"/>
                <a:cs typeface="Courier New"/>
              </a:rPr>
              <a:t>(</a:t>
            </a:r>
            <a:r>
              <a:rPr lang="en-GB" sz="2000" dirty="0" err="1">
                <a:latin typeface="Courier New"/>
                <a:cs typeface="Courier New"/>
              </a:rPr>
              <a:t>sizeof</a:t>
            </a:r>
            <a:r>
              <a:rPr lang="en-GB" sz="2000" dirty="0">
                <a:latin typeface="Courier New"/>
                <a:cs typeface="Courier New"/>
              </a:rPr>
              <a:t>(</a:t>
            </a:r>
            <a:r>
              <a:rPr lang="en-GB" sz="2000" dirty="0" err="1">
                <a:latin typeface="Courier New"/>
                <a:cs typeface="Courier New"/>
              </a:rPr>
              <a:t>pthread_t</a:t>
            </a:r>
            <a:r>
              <a:rPr lang="en-GB" sz="2000" dirty="0">
                <a:latin typeface="Courier New"/>
                <a:cs typeface="Courier New"/>
              </a:rPr>
              <a:t>));</a:t>
            </a:r>
          </a:p>
          <a:p>
            <a:endParaRPr lang="en-GB" sz="2000" dirty="0">
              <a:latin typeface="Courier New"/>
              <a:cs typeface="Courier New"/>
            </a:endParaRPr>
          </a:p>
          <a:p>
            <a:r>
              <a:rPr lang="en-GB" sz="2000" dirty="0">
                <a:latin typeface="Courier New"/>
                <a:cs typeface="Courier New"/>
              </a:rPr>
              <a:t>  </a:t>
            </a:r>
            <a:r>
              <a:rPr lang="en-GB" sz="2000" dirty="0" err="1">
                <a:latin typeface="Courier New"/>
                <a:cs typeface="Courier New"/>
              </a:rPr>
              <a:t>int</a:t>
            </a:r>
            <a:r>
              <a:rPr lang="en-GB" sz="2000" dirty="0">
                <a:latin typeface="Courier New"/>
                <a:cs typeface="Courier New"/>
              </a:rPr>
              <a:t> err=</a:t>
            </a:r>
            <a:r>
              <a:rPr lang="en-GB" sz="2000" dirty="0" err="1">
                <a:latin typeface="Courier New"/>
                <a:cs typeface="Courier New"/>
              </a:rPr>
              <a:t>pthread_create</a:t>
            </a:r>
            <a:r>
              <a:rPr lang="en-GB" sz="2000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3366FF"/>
                </a:solidFill>
                <a:latin typeface="Courier New"/>
                <a:cs typeface="Courier New"/>
              </a:rPr>
              <a:t>t1</a:t>
            </a:r>
            <a:r>
              <a:rPr lang="en-GB" sz="2000" dirty="0">
                <a:latin typeface="Courier New"/>
                <a:cs typeface="Courier New"/>
              </a:rPr>
              <a:t>,NULL,&amp;f, v);</a:t>
            </a:r>
          </a:p>
          <a:p>
            <a:r>
              <a:rPr lang="en-GB" sz="2000" dirty="0">
                <a:latin typeface="Courier New"/>
                <a:cs typeface="Courier New"/>
              </a:rPr>
              <a:t>  err=</a:t>
            </a:r>
            <a:r>
              <a:rPr lang="en-GB" sz="2000" dirty="0" err="1">
                <a:latin typeface="Courier New"/>
                <a:cs typeface="Courier New"/>
              </a:rPr>
              <a:t>pthread_create</a:t>
            </a:r>
            <a:r>
              <a:rPr lang="en-GB" sz="2000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0000FF"/>
                </a:solidFill>
                <a:latin typeface="Courier New"/>
                <a:cs typeface="Courier New"/>
              </a:rPr>
              <a:t>&amp;t1</a:t>
            </a:r>
            <a:r>
              <a:rPr lang="en-GB" sz="2000" dirty="0">
                <a:latin typeface="Courier New"/>
                <a:cs typeface="Courier New"/>
              </a:rPr>
              <a:t>,NULL,&amp;f, v);</a:t>
            </a:r>
          </a:p>
          <a:p>
            <a:r>
              <a:rPr lang="en-GB" sz="2000" dirty="0">
                <a:latin typeface="Courier New"/>
                <a:cs typeface="Courier New"/>
              </a:rPr>
              <a:t>  err=</a:t>
            </a:r>
            <a:r>
              <a:rPr lang="en-GB" sz="2000" dirty="0" err="1">
                <a:latin typeface="Courier New"/>
                <a:cs typeface="Courier New"/>
              </a:rPr>
              <a:t>pthread_create</a:t>
            </a:r>
            <a:r>
              <a:rPr lang="en-GB" sz="2000" dirty="0">
                <a:latin typeface="Courier New"/>
                <a:cs typeface="Courier New"/>
              </a:rPr>
              <a:t>(</a:t>
            </a:r>
            <a:r>
              <a:rPr lang="en-GB" sz="2000" dirty="0">
                <a:solidFill>
                  <a:srgbClr val="FF0000"/>
                </a:solidFill>
                <a:latin typeface="Courier New"/>
                <a:cs typeface="Courier New"/>
              </a:rPr>
              <a:t>&amp;t2</a:t>
            </a:r>
            <a:r>
              <a:rPr lang="en-GB" sz="2000" dirty="0">
                <a:latin typeface="Courier New"/>
                <a:cs typeface="Courier New"/>
              </a:rPr>
              <a:t>,NULL,&amp;f, v);</a:t>
            </a:r>
          </a:p>
          <a:p>
            <a:r>
              <a:rPr lang="en-GB" sz="2000" dirty="0">
                <a:latin typeface="Courier New"/>
                <a:cs typeface="Courier New"/>
              </a:rPr>
              <a:t>  err=</a:t>
            </a:r>
            <a:r>
              <a:rPr lang="en-GB" sz="2000" dirty="0" err="1">
                <a:latin typeface="Courier New"/>
                <a:cs typeface="Courier New"/>
              </a:rPr>
              <a:t>pthread_create</a:t>
            </a:r>
            <a:r>
              <a:rPr lang="en-GB" sz="2000" dirty="0">
                <a:latin typeface="Courier New"/>
                <a:cs typeface="Courier New"/>
              </a:rPr>
              <a:t>(</a:t>
            </a:r>
            <a:r>
              <a:rPr lang="en-GB" sz="2000" dirty="0">
                <a:solidFill>
                  <a:srgbClr val="008000"/>
                </a:solidFill>
                <a:latin typeface="Courier New"/>
                <a:cs typeface="Courier New"/>
              </a:rPr>
              <a:t>t3</a:t>
            </a:r>
            <a:r>
              <a:rPr lang="en-GB" sz="2000" dirty="0">
                <a:latin typeface="Courier New"/>
                <a:cs typeface="Courier New"/>
              </a:rPr>
              <a:t>,NULL,&amp;f, v);</a:t>
            </a:r>
          </a:p>
          <a:p>
            <a:r>
              <a:rPr lang="en-GB" sz="20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80275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pthread_create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Lesquelles</a:t>
            </a:r>
            <a:r>
              <a:rPr lang="en-GB" dirty="0"/>
              <a:t> de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fonctions</a:t>
            </a:r>
            <a:r>
              <a:rPr lang="en-GB" dirty="0"/>
              <a:t> </a:t>
            </a:r>
            <a:r>
              <a:rPr lang="en-GB" dirty="0" err="1"/>
              <a:t>peuvent</a:t>
            </a:r>
            <a:r>
              <a:rPr lang="en-GB" dirty="0"/>
              <a:t> </a:t>
            </a:r>
            <a:r>
              <a:rPr lang="en-GB" dirty="0" err="1"/>
              <a:t>servir</a:t>
            </a:r>
            <a:r>
              <a:rPr lang="en-GB" dirty="0"/>
              <a:t> de début </a:t>
            </a:r>
            <a:r>
              <a:rPr lang="en-GB" dirty="0" err="1"/>
              <a:t>à</a:t>
            </a:r>
            <a:r>
              <a:rPr lang="en-GB" dirty="0"/>
              <a:t> un thread ?</a:t>
            </a:r>
          </a:p>
        </p:txBody>
      </p:sp>
      <p:sp>
        <p:nvSpPr>
          <p:cNvPr id="5" name="Rectangle 4"/>
          <p:cNvSpPr/>
          <p:nvPr/>
        </p:nvSpPr>
        <p:spPr>
          <a:xfrm>
            <a:off x="3391985" y="3475166"/>
            <a:ext cx="480206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Courier New"/>
                <a:cs typeface="Courier New"/>
              </a:rPr>
              <a:t>void *f1(void *</a:t>
            </a:r>
            <a:r>
              <a:rPr lang="en-GB" sz="2400" dirty="0" err="1">
                <a:latin typeface="Courier New"/>
                <a:cs typeface="Courier New"/>
              </a:rPr>
              <a:t>param</a:t>
            </a:r>
            <a:r>
              <a:rPr lang="en-GB" sz="2400" dirty="0">
                <a:latin typeface="Courier New"/>
                <a:cs typeface="Courier New"/>
              </a:rPr>
              <a:t>) { }</a:t>
            </a:r>
          </a:p>
          <a:p>
            <a:r>
              <a:rPr lang="en-GB" sz="2400" dirty="0">
                <a:latin typeface="Courier New"/>
                <a:cs typeface="Courier New"/>
              </a:rPr>
              <a:t>void f2(void *</a:t>
            </a:r>
            <a:r>
              <a:rPr lang="en-GB" sz="2400" dirty="0" err="1">
                <a:latin typeface="Courier New"/>
                <a:cs typeface="Courier New"/>
              </a:rPr>
              <a:t>param</a:t>
            </a:r>
            <a:r>
              <a:rPr lang="en-GB" sz="2400" dirty="0">
                <a:latin typeface="Courier New"/>
                <a:cs typeface="Courier New"/>
              </a:rPr>
              <a:t>) { }</a:t>
            </a:r>
          </a:p>
          <a:p>
            <a:r>
              <a:rPr lang="en-GB" sz="2400" dirty="0">
                <a:latin typeface="Courier New"/>
                <a:cs typeface="Courier New"/>
              </a:rPr>
              <a:t>void *f3(void </a:t>
            </a:r>
            <a:r>
              <a:rPr lang="en-GB" sz="2400" dirty="0" err="1">
                <a:latin typeface="Courier New"/>
                <a:cs typeface="Courier New"/>
              </a:rPr>
              <a:t>param</a:t>
            </a:r>
            <a:r>
              <a:rPr lang="en-GB" sz="2400" dirty="0">
                <a:latin typeface="Courier New"/>
                <a:cs typeface="Courier New"/>
              </a:rPr>
              <a:t>) { }</a:t>
            </a:r>
          </a:p>
          <a:p>
            <a:r>
              <a:rPr lang="en-GB" sz="2400" dirty="0">
                <a:latin typeface="Courier New"/>
                <a:cs typeface="Courier New"/>
              </a:rPr>
              <a:t>void f4() { }</a:t>
            </a:r>
          </a:p>
          <a:p>
            <a:endParaRPr lang="en-GB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32125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pthread_create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416970" y="1459177"/>
            <a:ext cx="7793831" cy="4018359"/>
          </a:xfrm>
        </p:spPr>
        <p:txBody>
          <a:bodyPr/>
          <a:lstStyle/>
          <a:p>
            <a:r>
              <a:rPr lang="en-GB" dirty="0"/>
              <a:t>Comment passer </a:t>
            </a:r>
            <a:r>
              <a:rPr lang="en-GB" dirty="0" err="1"/>
              <a:t>deux</a:t>
            </a:r>
            <a:r>
              <a:rPr lang="en-GB" dirty="0"/>
              <a:t> </a:t>
            </a:r>
            <a:r>
              <a:rPr lang="en-GB" dirty="0" err="1"/>
              <a:t>réels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un thread ?</a:t>
            </a:r>
          </a:p>
          <a:p>
            <a:pPr lvl="1"/>
            <a:r>
              <a:rPr lang="en-GB" dirty="0"/>
              <a:t>Via un tableau</a:t>
            </a:r>
          </a:p>
        </p:txBody>
      </p:sp>
      <p:sp>
        <p:nvSpPr>
          <p:cNvPr id="4" name="Rectangle 3"/>
          <p:cNvSpPr/>
          <p:nvPr/>
        </p:nvSpPr>
        <p:spPr>
          <a:xfrm>
            <a:off x="2235895" y="2686545"/>
            <a:ext cx="85812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/>
                <a:cs typeface="Courier New"/>
              </a:rPr>
              <a:t>pthread_t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pt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double tab[2]={2.0,3.0};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void *f3(void *</a:t>
            </a:r>
            <a:r>
              <a:rPr lang="en-US" sz="2000" dirty="0" err="1">
                <a:latin typeface="Courier New"/>
                <a:cs typeface="Courier New"/>
              </a:rPr>
              <a:t>param</a:t>
            </a:r>
            <a:r>
              <a:rPr lang="en-US" sz="2000" dirty="0">
                <a:latin typeface="Courier New"/>
                <a:cs typeface="Courier New"/>
              </a:rPr>
              <a:t>) {</a:t>
            </a:r>
          </a:p>
          <a:p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printf</a:t>
            </a:r>
            <a:r>
              <a:rPr lang="en-US" sz="2000" dirty="0">
                <a:latin typeface="Courier New"/>
                <a:cs typeface="Courier New"/>
              </a:rPr>
              <a:t>("f3\n");</a:t>
            </a:r>
          </a:p>
          <a:p>
            <a:r>
              <a:rPr lang="en-US" sz="2000" dirty="0">
                <a:latin typeface="Courier New"/>
                <a:cs typeface="Courier New"/>
              </a:rPr>
              <a:t>  double *p=(double *) </a:t>
            </a:r>
            <a:r>
              <a:rPr lang="en-US" sz="2000" dirty="0" err="1">
                <a:latin typeface="Courier New"/>
                <a:cs typeface="Courier New"/>
              </a:rPr>
              <a:t>param</a:t>
            </a:r>
            <a:r>
              <a:rPr lang="en-US" sz="2000" dirty="0">
                <a:latin typeface="Courier New"/>
                <a:cs typeface="Courier New"/>
              </a:rPr>
              <a:t>;</a:t>
            </a:r>
          </a:p>
          <a:p>
            <a:r>
              <a:rPr lang="en-US" sz="2000" dirty="0">
                <a:latin typeface="Courier New"/>
                <a:cs typeface="Courier New"/>
              </a:rPr>
              <a:t>  </a:t>
            </a:r>
            <a:r>
              <a:rPr lang="en-US" sz="2000" dirty="0" err="1">
                <a:latin typeface="Courier New"/>
                <a:cs typeface="Courier New"/>
              </a:rPr>
              <a:t>printf</a:t>
            </a:r>
            <a:r>
              <a:rPr lang="en-US" sz="2000" dirty="0">
                <a:latin typeface="Courier New"/>
                <a:cs typeface="Courier New"/>
              </a:rPr>
              <a:t>("%f %f\n",*p,*p+1);</a:t>
            </a:r>
          </a:p>
          <a:p>
            <a:r>
              <a:rPr lang="en-US" sz="2000" dirty="0">
                <a:latin typeface="Courier New"/>
                <a:cs typeface="Courier New"/>
              </a:rPr>
              <a:t> return NULL;</a:t>
            </a:r>
          </a:p>
          <a:p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main( 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argc</a:t>
            </a:r>
            <a:r>
              <a:rPr lang="en-US" sz="2000" dirty="0">
                <a:latin typeface="Courier New"/>
                <a:cs typeface="Courier New"/>
              </a:rPr>
              <a:t>, char **</a:t>
            </a:r>
            <a:r>
              <a:rPr lang="en-US" sz="2000" dirty="0" err="1">
                <a:latin typeface="Courier New"/>
                <a:cs typeface="Courier New"/>
              </a:rPr>
              <a:t>argv</a:t>
            </a:r>
            <a:r>
              <a:rPr lang="en-US" sz="2000" dirty="0">
                <a:latin typeface="Courier New"/>
                <a:cs typeface="Courier New"/>
              </a:rPr>
              <a:t>) {</a:t>
            </a:r>
          </a:p>
          <a:p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err=</a:t>
            </a:r>
            <a:r>
              <a:rPr lang="en-US" sz="2000" dirty="0" err="1">
                <a:latin typeface="Courier New"/>
                <a:cs typeface="Courier New"/>
              </a:rPr>
              <a:t>pthread_create</a:t>
            </a:r>
            <a:r>
              <a:rPr lang="en-US" sz="2000" dirty="0">
                <a:latin typeface="Courier New"/>
                <a:cs typeface="Courier New"/>
              </a:rPr>
              <a:t>(&amp;pt,NULL,&amp;f3,(void *)tab);</a:t>
            </a: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68370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pthread_create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416970" y="1459177"/>
            <a:ext cx="7793831" cy="4018359"/>
          </a:xfrm>
        </p:spPr>
        <p:txBody>
          <a:bodyPr/>
          <a:lstStyle/>
          <a:p>
            <a:r>
              <a:rPr lang="en-GB" dirty="0"/>
              <a:t>Comment passer </a:t>
            </a:r>
            <a:r>
              <a:rPr lang="en-GB" dirty="0" err="1"/>
              <a:t>deux</a:t>
            </a:r>
            <a:r>
              <a:rPr lang="en-GB" dirty="0"/>
              <a:t> </a:t>
            </a:r>
            <a:r>
              <a:rPr lang="en-GB" dirty="0" err="1"/>
              <a:t>réels</a:t>
            </a:r>
            <a:r>
              <a:rPr lang="en-GB" dirty="0"/>
              <a:t> </a:t>
            </a:r>
            <a:r>
              <a:rPr lang="en-GB" dirty="0" err="1"/>
              <a:t>à</a:t>
            </a:r>
            <a:r>
              <a:rPr lang="en-GB" dirty="0"/>
              <a:t> un thread ?</a:t>
            </a:r>
          </a:p>
          <a:p>
            <a:pPr lvl="1"/>
            <a:r>
              <a:rPr lang="en-GB" dirty="0"/>
              <a:t>Via </a:t>
            </a:r>
            <a:r>
              <a:rPr lang="en-GB" dirty="0" err="1"/>
              <a:t>une</a:t>
            </a:r>
            <a:r>
              <a:rPr lang="en-GB" dirty="0"/>
              <a:t>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7923" y="2686544"/>
            <a:ext cx="9139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pthread_t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pt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pair {</a:t>
            </a:r>
          </a:p>
          <a:p>
            <a:r>
              <a:rPr lang="en-US" dirty="0">
                <a:latin typeface="Courier New"/>
                <a:cs typeface="Courier New"/>
              </a:rPr>
              <a:t>  double x;</a:t>
            </a:r>
          </a:p>
          <a:p>
            <a:r>
              <a:rPr lang="en-US" dirty="0">
                <a:latin typeface="Courier New"/>
                <a:cs typeface="Courier New"/>
              </a:rPr>
              <a:t>  double y;</a:t>
            </a:r>
          </a:p>
          <a:p>
            <a:r>
              <a:rPr lang="en-US" dirty="0">
                <a:latin typeface="Courier New"/>
                <a:cs typeface="Courier New"/>
              </a:rPr>
              <a:t>};</a:t>
            </a:r>
          </a:p>
          <a:p>
            <a:r>
              <a:rPr lang="en-US" dirty="0">
                <a:latin typeface="Courier New"/>
                <a:cs typeface="Courier New"/>
              </a:rPr>
              <a:t>void *f2(void *</a:t>
            </a:r>
            <a:r>
              <a:rPr lang="en-US" dirty="0" err="1">
                <a:latin typeface="Courier New"/>
                <a:cs typeface="Courier New"/>
              </a:rPr>
              <a:t>param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pair *p=(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pair *) </a:t>
            </a:r>
            <a:r>
              <a:rPr lang="en-US" dirty="0" err="1">
                <a:latin typeface="Courier New"/>
                <a:cs typeface="Courier New"/>
              </a:rPr>
              <a:t>param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("%f %f\</a:t>
            </a:r>
            <a:r>
              <a:rPr lang="en-US" dirty="0" err="1">
                <a:latin typeface="Courier New"/>
                <a:cs typeface="Courier New"/>
              </a:rPr>
              <a:t>n",p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x,p</a:t>
            </a:r>
            <a:r>
              <a:rPr lang="en-US" dirty="0">
                <a:latin typeface="Courier New"/>
                <a:cs typeface="Courier New"/>
              </a:rPr>
              <a:t>-&gt;y);</a:t>
            </a:r>
          </a:p>
          <a:p>
            <a:r>
              <a:rPr lang="en-US" dirty="0">
                <a:latin typeface="Courier New"/>
                <a:cs typeface="Courier New"/>
              </a:rPr>
              <a:t>  return NULL;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main(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argc</a:t>
            </a:r>
            <a:r>
              <a:rPr lang="en-US" dirty="0">
                <a:latin typeface="Courier New"/>
                <a:cs typeface="Courier New"/>
              </a:rPr>
              <a:t>, char **</a:t>
            </a:r>
            <a:r>
              <a:rPr lang="en-US" dirty="0" err="1">
                <a:latin typeface="Courier New"/>
                <a:cs typeface="Courier New"/>
              </a:rPr>
              <a:t>argv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pair * a =(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pair *)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pair));</a:t>
            </a:r>
          </a:p>
          <a:p>
            <a:r>
              <a:rPr lang="en-US" dirty="0">
                <a:latin typeface="Courier New"/>
                <a:cs typeface="Courier New"/>
              </a:rPr>
              <a:t>a-&gt;x=2.3; a-&gt;y=4.5;</a:t>
            </a:r>
          </a:p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err=</a:t>
            </a:r>
            <a:r>
              <a:rPr lang="en-US" dirty="0" err="1">
                <a:latin typeface="Courier New"/>
                <a:cs typeface="Courier New"/>
              </a:rPr>
              <a:t>pthread_create</a:t>
            </a:r>
            <a:r>
              <a:rPr lang="en-US" dirty="0">
                <a:latin typeface="Courier New"/>
                <a:cs typeface="Courier New"/>
              </a:rPr>
              <a:t>(&amp;pt,NULL,&amp;f2,(void *)a);</a:t>
            </a:r>
            <a:endParaRPr lang="en-GB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2779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Déclarations</a:t>
            </a:r>
            <a:r>
              <a:rPr lang="en-GB" dirty="0"/>
              <a:t> de </a:t>
            </a:r>
            <a:r>
              <a:rPr lang="en-GB" dirty="0" err="1"/>
              <a:t>Mutex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Dans</a:t>
            </a:r>
            <a:r>
              <a:rPr lang="en-GB" dirty="0"/>
              <a:t> un code </a:t>
            </a:r>
            <a:r>
              <a:rPr lang="en-GB" dirty="0" err="1"/>
              <a:t>utilisant</a:t>
            </a:r>
            <a:r>
              <a:rPr lang="en-GB" dirty="0"/>
              <a:t> </a:t>
            </a:r>
            <a:r>
              <a:rPr lang="en-GB" dirty="0" err="1"/>
              <a:t>plusieurs</a:t>
            </a:r>
            <a:r>
              <a:rPr lang="en-GB" dirty="0"/>
              <a:t> threads, </a:t>
            </a:r>
            <a:r>
              <a:rPr lang="en-GB" dirty="0" err="1"/>
              <a:t>lesquelles</a:t>
            </a:r>
            <a:r>
              <a:rPr lang="en-GB" dirty="0"/>
              <a:t> de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déclarations</a:t>
            </a:r>
            <a:r>
              <a:rPr lang="en-GB" dirty="0"/>
              <a:t> et </a:t>
            </a:r>
            <a:r>
              <a:rPr lang="en-GB" dirty="0" err="1"/>
              <a:t>mutex</a:t>
            </a:r>
            <a:r>
              <a:rPr lang="en-GB" dirty="0"/>
              <a:t>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possibles</a:t>
            </a:r>
            <a:r>
              <a:rPr lang="en-GB" dirty="0"/>
              <a:t> ?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4844" y="3479840"/>
            <a:ext cx="89263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mu1;</a:t>
            </a:r>
          </a:p>
          <a:p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* mu2;</a:t>
            </a:r>
          </a:p>
          <a:p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* mu3;</a:t>
            </a:r>
          </a:p>
          <a:p>
            <a:r>
              <a:rPr lang="en-GB" dirty="0" err="1">
                <a:latin typeface="Courier New"/>
                <a:cs typeface="Courier New"/>
              </a:rPr>
              <a:t>int</a:t>
            </a:r>
            <a:r>
              <a:rPr lang="en-GB" dirty="0">
                <a:latin typeface="Courier New"/>
                <a:cs typeface="Courier New"/>
              </a:rPr>
              <a:t> main ( </a:t>
            </a:r>
            <a:r>
              <a:rPr lang="en-GB" dirty="0" err="1">
                <a:latin typeface="Courier New"/>
                <a:cs typeface="Courier New"/>
              </a:rPr>
              <a:t>int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argc</a:t>
            </a:r>
            <a:r>
              <a:rPr lang="en-GB" dirty="0">
                <a:latin typeface="Courier New"/>
                <a:cs typeface="Courier New"/>
              </a:rPr>
              <a:t>, char *</a:t>
            </a:r>
            <a:r>
              <a:rPr lang="en-GB" dirty="0" err="1">
                <a:latin typeface="Courier New"/>
                <a:cs typeface="Courier New"/>
              </a:rPr>
              <a:t>argv</a:t>
            </a:r>
            <a:r>
              <a:rPr lang="en-GB" dirty="0">
                <a:latin typeface="Courier New"/>
                <a:cs typeface="Courier New"/>
              </a:rPr>
              <a:t>[])</a:t>
            </a:r>
          </a:p>
          <a:p>
            <a:r>
              <a:rPr lang="en-GB" dirty="0">
                <a:latin typeface="Courier New"/>
                <a:cs typeface="Courier New"/>
              </a:rPr>
              <a:t>{</a:t>
            </a:r>
          </a:p>
          <a:p>
            <a:r>
              <a:rPr lang="en-GB" dirty="0">
                <a:latin typeface="Courier New"/>
                <a:cs typeface="Courier New"/>
              </a:rPr>
              <a:t>   </a:t>
            </a:r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mu4;</a:t>
            </a:r>
          </a:p>
          <a:p>
            <a:r>
              <a:rPr lang="en-GB" dirty="0">
                <a:latin typeface="Courier New"/>
                <a:cs typeface="Courier New"/>
              </a:rPr>
              <a:t>   </a:t>
            </a:r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* mu5;</a:t>
            </a:r>
          </a:p>
          <a:p>
            <a:endParaRPr lang="en-GB" dirty="0">
              <a:latin typeface="Courier New"/>
              <a:cs typeface="Courier New"/>
            </a:endParaRPr>
          </a:p>
          <a:p>
            <a:r>
              <a:rPr lang="en-GB" dirty="0">
                <a:latin typeface="Courier New"/>
                <a:cs typeface="Courier New"/>
              </a:rPr>
              <a:t>   mu2=(</a:t>
            </a:r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*)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sizeof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));</a:t>
            </a:r>
          </a:p>
          <a:p>
            <a:r>
              <a:rPr lang="en-GB" dirty="0">
                <a:latin typeface="Courier New"/>
                <a:cs typeface="Courier New"/>
              </a:rPr>
              <a:t>   mu3=(</a:t>
            </a:r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*)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sizeof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*));</a:t>
            </a:r>
          </a:p>
          <a:p>
            <a:r>
              <a:rPr lang="en-GB" dirty="0">
                <a:latin typeface="Courier New"/>
                <a:cs typeface="Courier New"/>
              </a:rPr>
              <a:t>   mu5=(</a:t>
            </a:r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*) </a:t>
            </a: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sizeof</a:t>
            </a:r>
            <a:r>
              <a:rPr lang="en-GB" dirty="0">
                <a:latin typeface="Courier New"/>
                <a:cs typeface="Courier New"/>
              </a:rPr>
              <a:t>(</a:t>
            </a:r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));</a:t>
            </a:r>
          </a:p>
          <a:p>
            <a:endParaRPr lang="en-GB" dirty="0">
              <a:latin typeface="Courier New"/>
              <a:cs typeface="Courier New"/>
            </a:endParaRPr>
          </a:p>
          <a:p>
            <a:r>
              <a:rPr lang="en-GB" dirty="0">
                <a:latin typeface="Courier New"/>
                <a:cs typeface="Courier Ne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93854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Déclaration</a:t>
            </a:r>
            <a:r>
              <a:rPr lang="en-GB" dirty="0"/>
              <a:t> de variable </a:t>
            </a:r>
            <a:r>
              <a:rPr lang="en-GB" dirty="0" err="1"/>
              <a:t>partagée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 variable count </a:t>
            </a:r>
            <a:r>
              <a:rPr lang="en-GB" dirty="0" err="1"/>
              <a:t>doit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</a:t>
            </a:r>
            <a:r>
              <a:rPr lang="en-GB" dirty="0" err="1"/>
              <a:t>partagée</a:t>
            </a:r>
            <a:r>
              <a:rPr lang="en-GB" dirty="0"/>
              <a:t> entre </a:t>
            </a:r>
            <a:r>
              <a:rPr lang="en-GB" dirty="0" err="1"/>
              <a:t>plusieurs</a:t>
            </a:r>
            <a:r>
              <a:rPr lang="en-GB" dirty="0"/>
              <a:t> threads.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023" y="3379709"/>
            <a:ext cx="586406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__thread </a:t>
            </a:r>
            <a:r>
              <a:rPr lang="en-GB" b="1" dirty="0" err="1">
                <a:solidFill>
                  <a:srgbClr val="0080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 count1; </a:t>
            </a:r>
          </a:p>
          <a:p>
            <a:r>
              <a:rPr lang="en-GB" b="1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 count2;</a:t>
            </a:r>
          </a:p>
          <a:p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* count3; </a:t>
            </a:r>
          </a:p>
          <a:p>
            <a:r>
              <a:rPr lang="en-GB" dirty="0" err="1">
                <a:latin typeface="Courier New"/>
                <a:cs typeface="Courier New"/>
              </a:rPr>
              <a:t>int</a:t>
            </a:r>
            <a:r>
              <a:rPr lang="en-GB" dirty="0">
                <a:latin typeface="Courier New"/>
                <a:cs typeface="Courier New"/>
              </a:rPr>
              <a:t> main ( </a:t>
            </a:r>
            <a:r>
              <a:rPr lang="en-GB" dirty="0" err="1">
                <a:latin typeface="Courier New"/>
                <a:cs typeface="Courier New"/>
              </a:rPr>
              <a:t>int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argc</a:t>
            </a:r>
            <a:r>
              <a:rPr lang="en-GB" dirty="0">
                <a:latin typeface="Courier New"/>
                <a:cs typeface="Courier New"/>
              </a:rPr>
              <a:t>, char *</a:t>
            </a:r>
            <a:r>
              <a:rPr lang="en-GB" dirty="0" err="1">
                <a:latin typeface="Courier New"/>
                <a:cs typeface="Courier New"/>
              </a:rPr>
              <a:t>argv</a:t>
            </a:r>
            <a:r>
              <a:rPr lang="en-GB" dirty="0">
                <a:latin typeface="Courier New"/>
                <a:cs typeface="Courier New"/>
              </a:rPr>
              <a:t>[])</a:t>
            </a:r>
          </a:p>
          <a:p>
            <a:endParaRPr lang="en-GB" dirty="0">
              <a:latin typeface="Courier New"/>
              <a:cs typeface="Courier New"/>
            </a:endParaRPr>
          </a:p>
          <a:p>
            <a:r>
              <a:rPr lang="en-GB" b="1" dirty="0">
                <a:solidFill>
                  <a:srgbClr val="660066"/>
                </a:solidFill>
                <a:latin typeface="Courier New"/>
                <a:cs typeface="Courier New"/>
              </a:rPr>
              <a:t>__thread </a:t>
            </a:r>
            <a:r>
              <a:rPr lang="en-GB" b="1" dirty="0" err="1">
                <a:solidFill>
                  <a:srgbClr val="660066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660066"/>
                </a:solidFill>
                <a:latin typeface="Courier New"/>
                <a:cs typeface="Courier New"/>
              </a:rPr>
              <a:t> count4; </a:t>
            </a:r>
          </a:p>
          <a:p>
            <a:r>
              <a:rPr lang="en-GB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 New"/>
                <a:cs typeface="Courier New"/>
              </a:rPr>
              <a:t> * count 5=(</a:t>
            </a:r>
            <a:r>
              <a:rPr lang="en-GB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GB" b="1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en-GB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GB" dirty="0">
                <a:solidFill>
                  <a:srgbClr val="3366FF"/>
                </a:solidFill>
                <a:latin typeface="Courier New"/>
                <a:cs typeface="Courier New"/>
              </a:rPr>
              <a:t>count3=(</a:t>
            </a:r>
            <a:r>
              <a:rPr lang="en-GB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dirty="0">
                <a:solidFill>
                  <a:srgbClr val="3366FF"/>
                </a:solidFill>
                <a:latin typeface="Courier New"/>
                <a:cs typeface="Courier New"/>
              </a:rPr>
              <a:t> *) </a:t>
            </a:r>
            <a:r>
              <a:rPr lang="en-GB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GB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GB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dirty="0">
                <a:solidFill>
                  <a:srgbClr val="3366FF"/>
                </a:solidFill>
                <a:latin typeface="Courier New"/>
                <a:cs typeface="Courier New"/>
              </a:rPr>
              <a:t>)); </a:t>
            </a:r>
          </a:p>
          <a:p>
            <a:endParaRPr lang="en-GB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60605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 exclusion </a:t>
            </a:r>
            <a:r>
              <a:rPr lang="en-GB" dirty="0" err="1"/>
              <a:t>mutuelle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 threads </a:t>
            </a:r>
            <a:r>
              <a:rPr lang="en-GB" dirty="0" err="1"/>
              <a:t>doivent</a:t>
            </a:r>
            <a:r>
              <a:rPr lang="en-GB" dirty="0"/>
              <a:t> </a:t>
            </a:r>
            <a:r>
              <a:rPr lang="en-GB" dirty="0" err="1"/>
              <a:t>manipuler</a:t>
            </a:r>
            <a:r>
              <a:rPr lang="en-GB" dirty="0"/>
              <a:t> </a:t>
            </a:r>
            <a:r>
              <a:rPr lang="en-GB" dirty="0" err="1"/>
              <a:t>deux</a:t>
            </a:r>
            <a:r>
              <a:rPr lang="en-GB" dirty="0"/>
              <a:t> </a:t>
            </a:r>
            <a:r>
              <a:rPr lang="en-GB" dirty="0" err="1"/>
              <a:t>vecteurs</a:t>
            </a:r>
            <a:r>
              <a:rPr lang="en-GB" dirty="0"/>
              <a:t>, A et B protégés par un </a:t>
            </a:r>
            <a:r>
              <a:rPr lang="en-GB" dirty="0" err="1"/>
              <a:t>mutex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81200" y="337970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Courier New"/>
                <a:cs typeface="Courier New"/>
              </a:rPr>
              <a:t>struct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vecteur</a:t>
            </a:r>
            <a:r>
              <a:rPr lang="en-GB" dirty="0">
                <a:latin typeface="Courier New"/>
                <a:cs typeface="Courier New"/>
              </a:rPr>
              <a:t> {</a:t>
            </a:r>
          </a:p>
          <a:p>
            <a:r>
              <a:rPr lang="en-GB" dirty="0">
                <a:latin typeface="Courier New"/>
                <a:cs typeface="Courier New"/>
              </a:rPr>
              <a:t>  double *v;</a:t>
            </a:r>
          </a:p>
          <a:p>
            <a:r>
              <a:rPr lang="en-GB" dirty="0">
                <a:latin typeface="Courier New"/>
                <a:cs typeface="Courier New"/>
              </a:rPr>
              <a:t>  </a:t>
            </a:r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latin typeface="Courier New"/>
                <a:cs typeface="Courier New"/>
              </a:rPr>
              <a:t>mutex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r>
              <a:rPr lang="en-GB" dirty="0">
                <a:latin typeface="Courier New"/>
                <a:cs typeface="Courier New"/>
              </a:rPr>
              <a:t>};</a:t>
            </a:r>
          </a:p>
          <a:p>
            <a:endParaRPr lang="en-GB" dirty="0">
              <a:latin typeface="Courier New"/>
              <a:cs typeface="Courier New"/>
            </a:endParaRPr>
          </a:p>
          <a:p>
            <a:r>
              <a:rPr lang="en-GB" dirty="0" err="1">
                <a:latin typeface="Courier New"/>
                <a:cs typeface="Courier New"/>
              </a:rPr>
              <a:t>struct</a:t>
            </a:r>
            <a:r>
              <a:rPr lang="en-GB" dirty="0">
                <a:latin typeface="Courier New"/>
                <a:cs typeface="Courier New"/>
              </a:rPr>
              <a:t> vecteur2 {</a:t>
            </a:r>
          </a:p>
          <a:p>
            <a:r>
              <a:rPr lang="en-GB" dirty="0">
                <a:latin typeface="Courier New"/>
                <a:cs typeface="Courier New"/>
              </a:rPr>
              <a:t>  double *v;</a:t>
            </a:r>
          </a:p>
          <a:p>
            <a:r>
              <a:rPr lang="en-GB" dirty="0">
                <a:latin typeface="Courier New"/>
                <a:cs typeface="Courier New"/>
              </a:rPr>
              <a:t>  </a:t>
            </a:r>
            <a:r>
              <a:rPr lang="en-GB" dirty="0" err="1">
                <a:latin typeface="Courier New"/>
                <a:cs typeface="Courier New"/>
              </a:rPr>
              <a:t>pthread_mutex_t</a:t>
            </a:r>
            <a:r>
              <a:rPr lang="en-GB" dirty="0">
                <a:latin typeface="Courier New"/>
                <a:cs typeface="Courier New"/>
              </a:rPr>
              <a:t> * </a:t>
            </a:r>
            <a:r>
              <a:rPr lang="en-GB" dirty="0" err="1">
                <a:latin typeface="Courier New"/>
                <a:cs typeface="Courier New"/>
              </a:rPr>
              <a:t>mutex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r>
              <a:rPr lang="en-GB" dirty="0">
                <a:latin typeface="Courier New"/>
                <a:cs typeface="Courier New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04543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Double exclusion </a:t>
            </a:r>
            <a:r>
              <a:rPr lang="en-GB" dirty="0" err="1"/>
              <a:t>mutuelle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 threads </a:t>
            </a:r>
            <a:r>
              <a:rPr lang="en-GB" dirty="0" err="1"/>
              <a:t>doivent</a:t>
            </a:r>
            <a:r>
              <a:rPr lang="en-GB" dirty="0"/>
              <a:t> </a:t>
            </a:r>
            <a:r>
              <a:rPr lang="en-GB" dirty="0" err="1"/>
              <a:t>manipuler</a:t>
            </a:r>
            <a:r>
              <a:rPr lang="en-GB" dirty="0"/>
              <a:t> </a:t>
            </a:r>
            <a:r>
              <a:rPr lang="en-GB" dirty="0" err="1"/>
              <a:t>deux</a:t>
            </a:r>
            <a:r>
              <a:rPr lang="en-GB" dirty="0"/>
              <a:t> </a:t>
            </a:r>
            <a:r>
              <a:rPr lang="en-GB" dirty="0" err="1"/>
              <a:t>vecteurs</a:t>
            </a:r>
            <a:r>
              <a:rPr lang="en-GB" dirty="0"/>
              <a:t>, A et B protégés par un </a:t>
            </a:r>
            <a:r>
              <a:rPr lang="en-GB" dirty="0" err="1"/>
              <a:t>mutex</a:t>
            </a:r>
            <a:endParaRPr lang="en-GB" dirty="0"/>
          </a:p>
          <a:p>
            <a:pPr lvl="1"/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deux</a:t>
            </a:r>
            <a:r>
              <a:rPr lang="en-GB" dirty="0"/>
              <a:t> codes </a:t>
            </a:r>
            <a:r>
              <a:rPr lang="en-GB" dirty="0" err="1"/>
              <a:t>sont-ils</a:t>
            </a:r>
            <a:r>
              <a:rPr lang="en-GB" dirty="0"/>
              <a:t> compatibles ?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19742" y="365670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pthread_mutex_lock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(A-&gt;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pthread_mutex_lock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(B-&gt;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// section critique</a:t>
            </a:r>
          </a:p>
          <a:p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pthread_mutex_unlock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(A-&gt;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pthread_mutex_unlock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(B-&gt;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); </a:t>
            </a:r>
          </a:p>
          <a:p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1742" y="380910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i="1" dirty="0" err="1">
                <a:solidFill>
                  <a:srgbClr val="FF0000"/>
                </a:solidFill>
                <a:latin typeface="Courier New"/>
                <a:cs typeface="Courier New"/>
              </a:rPr>
              <a:t>pthread_mutex_lock</a:t>
            </a:r>
            <a:r>
              <a:rPr lang="en-GB" b="1" i="1" dirty="0">
                <a:solidFill>
                  <a:srgbClr val="FF0000"/>
                </a:solidFill>
                <a:latin typeface="Courier New"/>
                <a:cs typeface="Courier New"/>
              </a:rPr>
              <a:t>(B-&gt;</a:t>
            </a:r>
            <a:r>
              <a:rPr lang="en-GB" b="1" i="1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GB" b="1" i="1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GB" b="1" i="1" dirty="0" err="1">
                <a:solidFill>
                  <a:srgbClr val="FF0000"/>
                </a:solidFill>
                <a:latin typeface="Courier New"/>
                <a:cs typeface="Courier New"/>
              </a:rPr>
              <a:t>pthread_mutex_lock</a:t>
            </a:r>
            <a:r>
              <a:rPr lang="en-GB" b="1" i="1" dirty="0">
                <a:solidFill>
                  <a:srgbClr val="FF0000"/>
                </a:solidFill>
                <a:latin typeface="Courier New"/>
                <a:cs typeface="Courier New"/>
              </a:rPr>
              <a:t>(A-&gt;</a:t>
            </a:r>
            <a:r>
              <a:rPr lang="en-GB" b="1" i="1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GB" b="1" i="1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// section critique</a:t>
            </a:r>
          </a:p>
          <a:p>
            <a:endParaRPr lang="en-GB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GB" b="1" dirty="0" err="1">
                <a:solidFill>
                  <a:srgbClr val="FF0000"/>
                </a:solidFill>
                <a:latin typeface="Courier New"/>
                <a:cs typeface="Courier New"/>
              </a:rPr>
              <a:t>pthread_mutex_unlock</a:t>
            </a:r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(A-&gt;</a:t>
            </a:r>
            <a:r>
              <a:rPr lang="en-GB" b="1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GB" b="1" dirty="0" err="1">
                <a:solidFill>
                  <a:srgbClr val="FF0000"/>
                </a:solidFill>
                <a:latin typeface="Courier New"/>
                <a:cs typeface="Courier New"/>
              </a:rPr>
              <a:t>pthread_mutex_unlock</a:t>
            </a:r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(B-&gt;</a:t>
            </a:r>
            <a:r>
              <a:rPr lang="en-GB" b="1" dirty="0" err="1">
                <a:solidFill>
                  <a:srgbClr val="FF0000"/>
                </a:solidFill>
                <a:latin typeface="Courier New"/>
                <a:cs typeface="Courier New"/>
              </a:rPr>
              <a:t>mutex</a:t>
            </a:r>
            <a:r>
              <a:rPr lang="en-GB" b="1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</a:p>
          <a:p>
            <a:endParaRPr lang="en-GB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17431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1345</Words>
  <Application>Microsoft Macintosh PowerPoint</Application>
  <PresentationFormat>Widescreen</PresentationFormat>
  <Paragraphs>210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QBF - S6</vt:lpstr>
      <vt:lpstr>pthread_create</vt:lpstr>
      <vt:lpstr>pthread_create</vt:lpstr>
      <vt:lpstr>pthread_create</vt:lpstr>
      <vt:lpstr>pthread_create</vt:lpstr>
      <vt:lpstr>Déclarations de Mutex</vt:lpstr>
      <vt:lpstr>Déclaration de variable partagée</vt:lpstr>
      <vt:lpstr>Double exclusion mutuelle</vt:lpstr>
      <vt:lpstr>Double exclusion mutuelle</vt:lpstr>
      <vt:lpstr>Double exclusion mutuelle</vt:lpstr>
      <vt:lpstr>Producteurs-consommateurs  avec sémaphores</vt:lpstr>
      <vt:lpstr>Producteurs-consommateurs  avec sémaphores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QBF - S6</dc:title>
  <dc:creator>Olivier Bonaventure</dc:creator>
  <cp:lastModifiedBy>Olivier Bonaventure</cp:lastModifiedBy>
  <cp:revision>1</cp:revision>
  <dcterms:created xsi:type="dcterms:W3CDTF">2020-03-09T15:34:33Z</dcterms:created>
  <dcterms:modified xsi:type="dcterms:W3CDTF">2020-03-09T15:40:14Z</dcterms:modified>
</cp:coreProperties>
</file>