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7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1796" autoAdjust="0"/>
  </p:normalViewPr>
  <p:slideViewPr>
    <p:cSldViewPr snapToGrid="0">
      <p:cViewPr varScale="1">
        <p:scale>
          <a:sx n="75" d="100"/>
          <a:sy n="75" d="100"/>
        </p:scale>
        <p:origin x="8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1ECA-1777-474F-9F52-B779530A7F62}" type="datetimeFigureOut">
              <a:rPr lang="es-HN" smtClean="0"/>
              <a:t>4/7/2018</a:t>
            </a:fld>
            <a:endParaRPr lang="es-H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H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E52C-5741-47D2-A03E-6B72F3F75A5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9141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389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10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14297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20060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84385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98473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9512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15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1854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16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0787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17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87127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18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251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19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8575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53227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20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65112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21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4145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22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41458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47439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24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8295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3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27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4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62204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5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5219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6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15801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7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061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8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63784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5E52C-5741-47D2-A03E-6B72F3F75A56}" type="slidenum">
              <a:rPr lang="es-HN" smtClean="0"/>
              <a:t>9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296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FD2D5-23FE-400A-A55A-7C7310AAD67D}" type="datetime1">
              <a:rPr lang="es-HN" smtClean="0"/>
              <a:t>4/7/2018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724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A6FF-005A-4770-A67E-0775F1FE214D}" type="datetime1">
              <a:rPr lang="es-HN" smtClean="0"/>
              <a:t>4/7/2018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26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88B2-3428-4151-95BC-1A5B89979272}" type="datetime1">
              <a:rPr lang="es-HN" smtClean="0"/>
              <a:t>4/7/2018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9816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D1B18-F304-4684-B427-FA54E842B28E}" type="datetime1">
              <a:rPr lang="es-HN" smtClean="0"/>
              <a:t>4/7/2018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07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8029-803F-453D-921B-B00EAD222D89}" type="datetime1">
              <a:rPr lang="es-HN" smtClean="0"/>
              <a:t>4/7/2018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747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EDA7-E2A5-4B70-9DAA-8FE45EB88850}" type="datetime1">
              <a:rPr lang="es-HN" smtClean="0"/>
              <a:t>4/7/2018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094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825F-33F5-42FB-A162-2D0E76215D46}" type="datetime1">
              <a:rPr lang="es-HN" smtClean="0"/>
              <a:t>4/7/2018</a:t>
            </a:fld>
            <a:endParaRPr lang="es-HN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67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70E0-400B-4C61-8D04-7AF415935918}" type="datetime1">
              <a:rPr lang="es-HN" smtClean="0"/>
              <a:t>4/7/2018</a:t>
            </a:fld>
            <a:endParaRPr lang="es-HN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9614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28AC-F11D-4E30-B12C-8719FD3E7CE9}" type="datetime1">
              <a:rPr lang="es-HN" smtClean="0"/>
              <a:t>4/7/2018</a:t>
            </a:fld>
            <a:endParaRPr lang="es-HN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2634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930-790D-408C-8FE6-0D13712FBEE1}" type="datetime1">
              <a:rPr lang="es-HN" smtClean="0"/>
              <a:t>4/7/2018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1824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4876-D6FF-4C3C-BEBF-E04CCC4D750A}" type="datetime1">
              <a:rPr lang="es-HN" smtClean="0"/>
              <a:t>4/7/2018</a:t>
            </a:fld>
            <a:endParaRPr lang="es-H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095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HN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275-4485-4ED2-9AD0-62159DA236DA}" type="datetime1">
              <a:rPr lang="es-HN" smtClean="0"/>
              <a:t>4/7/2018</a:t>
            </a:fld>
            <a:endParaRPr lang="es-HN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HN" smtClean="0"/>
              <a:t>Base de Datos I</a:t>
            </a:r>
            <a:endParaRPr lang="es-HN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D939-2B2F-4BFC-B186-E60BFE605A17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252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4" y="3760769"/>
            <a:ext cx="337661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268014"/>
            <a:ext cx="7796211" cy="84164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 smtClean="0"/>
              <a:t>Universidad Nacional Autónoma de Honduras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Carrera de Ingeniería en Sistemas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800" dirty="0" smtClean="0">
                <a:solidFill>
                  <a:schemeClr val="bg1"/>
                </a:solidFill>
              </a:rPr>
              <a:t>IPAC 2018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421589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 smtClean="0"/>
          </a:p>
          <a:p>
            <a:pPr marL="0" indent="0" algn="ctr">
              <a:buNone/>
            </a:pPr>
            <a:endParaRPr lang="es-HN" sz="2000" dirty="0" smtClean="0"/>
          </a:p>
          <a:p>
            <a:pPr marL="0" indent="0" algn="ctr">
              <a:buNone/>
            </a:pPr>
            <a:r>
              <a:rPr lang="es-HN" sz="3600" b="1" dirty="0" smtClean="0"/>
              <a:t>IS-501   Base de Datos I</a:t>
            </a:r>
            <a:endParaRPr lang="es-ES" sz="3200" dirty="0"/>
          </a:p>
          <a:p>
            <a:pPr marL="0" indent="0" algn="ctr">
              <a:buNone/>
            </a:pPr>
            <a:r>
              <a:rPr lang="es-ES" sz="3200" dirty="0"/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s-HN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4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Tipos de Datos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10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579364" y="1109657"/>
            <a:ext cx="225363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s-H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 detalladamente tenemos:</a:t>
            </a:r>
            <a:endParaRPr kumimoji="0" lang="es-H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465" y="1642386"/>
            <a:ext cx="8051496" cy="38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Tipos de Datos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579364" y="1109657"/>
            <a:ext cx="225363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s-H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 detalladamente tenemos:</a:t>
            </a:r>
            <a:endParaRPr kumimoji="0" lang="es-H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971" y="1642386"/>
            <a:ext cx="8095543" cy="41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Tipos de Datos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579364" y="1109657"/>
            <a:ext cx="225363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s-H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 detalladamente tenemos:</a:t>
            </a:r>
            <a:endParaRPr kumimoji="0" lang="es-H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069" y="1607393"/>
            <a:ext cx="9354004" cy="41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Tipos de Datos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579364" y="1109657"/>
            <a:ext cx="225363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s-H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 detalladamente tenemos:</a:t>
            </a:r>
            <a:endParaRPr kumimoji="0" lang="es-H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971" y="1865921"/>
            <a:ext cx="8772361" cy="32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Operadores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14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579364" y="1109657"/>
            <a:ext cx="225363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s-H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 detalladamente tenemos:</a:t>
            </a:r>
            <a:endParaRPr kumimoji="0" lang="es-H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357" y="1501371"/>
            <a:ext cx="6666195" cy="491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15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 smtClean="0"/>
              <a:t>CREATE TABLE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CREATE TABLE &lt;</a:t>
            </a:r>
            <a:r>
              <a:rPr lang="es-HN" sz="2000" i="1" dirty="0" err="1"/>
              <a:t>nombre_tabla</a:t>
            </a:r>
            <a:r>
              <a:rPr lang="es-HN" sz="2000" i="1" dirty="0" smtClean="0"/>
              <a:t>&gt;(</a:t>
            </a:r>
            <a:endParaRPr lang="es-HN" sz="2000" i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 smtClean="0"/>
              <a:t>	&lt;</a:t>
            </a:r>
            <a:r>
              <a:rPr lang="es-HN" sz="2000" i="1" dirty="0" err="1"/>
              <a:t>nombre_campo</a:t>
            </a:r>
            <a:r>
              <a:rPr lang="es-HN" sz="2000" i="1" dirty="0"/>
              <a:t>&gt; &lt;</a:t>
            </a:r>
            <a:r>
              <a:rPr lang="es-HN" sz="2000" i="1" dirty="0" err="1"/>
              <a:t>tipo_datos</a:t>
            </a:r>
            <a:r>
              <a:rPr lang="es-HN" sz="2000" i="1" dirty="0"/>
              <a:t>(tamaño</a:t>
            </a:r>
            <a:r>
              <a:rPr lang="es-HN" sz="2000" i="1" dirty="0" smtClean="0"/>
              <a:t>)&gt; [</a:t>
            </a:r>
            <a:r>
              <a:rPr lang="es-HN" sz="2000" i="1" dirty="0" err="1"/>
              <a:t>null</a:t>
            </a:r>
            <a:r>
              <a:rPr lang="es-HN" sz="2000" i="1" dirty="0"/>
              <a:t> | </a:t>
            </a:r>
            <a:r>
              <a:rPr lang="es-HN" sz="2000" i="1" dirty="0" err="1"/>
              <a:t>not</a:t>
            </a:r>
            <a:r>
              <a:rPr lang="es-HN" sz="2000" i="1" dirty="0"/>
              <a:t> </a:t>
            </a:r>
            <a:r>
              <a:rPr lang="es-HN" sz="2000" i="1" dirty="0" err="1"/>
              <a:t>null</a:t>
            </a:r>
            <a:r>
              <a:rPr lang="es-HN" sz="2000" i="1" dirty="0"/>
              <a:t>] [default &lt;</a:t>
            </a:r>
            <a:r>
              <a:rPr lang="es-HN" sz="2000" i="1" dirty="0" err="1"/>
              <a:t>valor_por_defecto</a:t>
            </a:r>
            <a:r>
              <a:rPr lang="es-HN" sz="2000" i="1" dirty="0" smtClean="0"/>
              <a:t>&gt;],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	</a:t>
            </a:r>
            <a:r>
              <a:rPr lang="es-HN" sz="2000" i="1" dirty="0" smtClean="0"/>
              <a:t>&lt;</a:t>
            </a:r>
            <a:r>
              <a:rPr lang="es-HN" sz="2000" i="1" dirty="0" err="1"/>
              <a:t>nombre_campo</a:t>
            </a:r>
            <a:r>
              <a:rPr lang="es-HN" sz="2000" i="1" dirty="0"/>
              <a:t>&gt; &lt;</a:t>
            </a:r>
            <a:r>
              <a:rPr lang="es-HN" sz="2000" i="1" dirty="0" err="1"/>
              <a:t>tipo_datos</a:t>
            </a:r>
            <a:r>
              <a:rPr lang="es-HN" sz="2000" i="1" dirty="0"/>
              <a:t>(tamaño</a:t>
            </a:r>
            <a:r>
              <a:rPr lang="es-HN" sz="2000" i="1" dirty="0" smtClean="0"/>
              <a:t>)&gt; [</a:t>
            </a:r>
            <a:r>
              <a:rPr lang="es-HN" sz="2000" i="1" dirty="0" err="1"/>
              <a:t>null</a:t>
            </a:r>
            <a:r>
              <a:rPr lang="es-HN" sz="2000" i="1" dirty="0"/>
              <a:t> | </a:t>
            </a:r>
            <a:r>
              <a:rPr lang="es-HN" sz="2000" i="1" dirty="0" err="1"/>
              <a:t>not</a:t>
            </a:r>
            <a:r>
              <a:rPr lang="es-HN" sz="2000" i="1" dirty="0"/>
              <a:t> </a:t>
            </a:r>
            <a:r>
              <a:rPr lang="es-HN" sz="2000" i="1" dirty="0" err="1"/>
              <a:t>null</a:t>
            </a:r>
            <a:r>
              <a:rPr lang="es-HN" sz="2000" i="1" dirty="0"/>
              <a:t>] [default &lt;</a:t>
            </a:r>
            <a:r>
              <a:rPr lang="es-HN" sz="2000" i="1" dirty="0" err="1"/>
              <a:t>valor_por_defecto</a:t>
            </a:r>
            <a:r>
              <a:rPr lang="es-HN" sz="2000" i="1" dirty="0" smtClean="0"/>
              <a:t>&gt;]},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	</a:t>
            </a:r>
            <a:r>
              <a:rPr lang="es-HN" sz="2000" i="1" dirty="0" smtClean="0"/>
              <a:t> </a:t>
            </a:r>
            <a:r>
              <a:rPr lang="es-HN" sz="2000" i="1" dirty="0" err="1"/>
              <a:t>constraint</a:t>
            </a:r>
            <a:r>
              <a:rPr lang="es-HN" sz="2000" i="1" dirty="0"/>
              <a:t> &lt;nombre&gt; </a:t>
            </a:r>
            <a:r>
              <a:rPr lang="es-HN" sz="2000" i="1" dirty="0" err="1"/>
              <a:t>primary</a:t>
            </a:r>
            <a:r>
              <a:rPr lang="es-HN" sz="2000" i="1" dirty="0"/>
              <a:t> </a:t>
            </a:r>
            <a:r>
              <a:rPr lang="es-HN" sz="2000" i="1" dirty="0" err="1"/>
              <a:t>key</a:t>
            </a:r>
            <a:r>
              <a:rPr lang="es-HN" sz="2000" i="1" dirty="0"/>
              <a:t> (&lt;</a:t>
            </a:r>
            <a:r>
              <a:rPr lang="es-HN" sz="2000" i="1" dirty="0" err="1"/>
              <a:t>nombre_campo</a:t>
            </a:r>
            <a:r>
              <a:rPr lang="es-HN" sz="2000" i="1" dirty="0"/>
              <a:t>&gt;[ ,...n </a:t>
            </a:r>
            <a:r>
              <a:rPr lang="es-HN" sz="2000" i="1" dirty="0" smtClean="0"/>
              <a:t>])],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	</a:t>
            </a:r>
            <a:r>
              <a:rPr lang="es-HN" sz="2000" i="1" dirty="0" smtClean="0"/>
              <a:t> </a:t>
            </a:r>
            <a:r>
              <a:rPr lang="es-HN" sz="2000" i="1" dirty="0" err="1"/>
              <a:t>constraint</a:t>
            </a:r>
            <a:r>
              <a:rPr lang="es-HN" sz="2000" i="1" dirty="0"/>
              <a:t> &lt;nombre&gt; </a:t>
            </a:r>
            <a:r>
              <a:rPr lang="es-HN" sz="2000" i="1" dirty="0" err="1"/>
              <a:t>foreign</a:t>
            </a:r>
            <a:r>
              <a:rPr lang="es-HN" sz="2000" i="1" dirty="0"/>
              <a:t> </a:t>
            </a:r>
            <a:r>
              <a:rPr lang="es-HN" sz="2000" i="1" dirty="0" err="1"/>
              <a:t>key</a:t>
            </a:r>
            <a:r>
              <a:rPr lang="es-HN" sz="2000" i="1" dirty="0"/>
              <a:t> (&lt;</a:t>
            </a:r>
            <a:r>
              <a:rPr lang="es-HN" sz="2000" i="1" dirty="0" err="1"/>
              <a:t>nombre_campo</a:t>
            </a:r>
            <a:r>
              <a:rPr lang="es-HN" sz="2000" i="1" dirty="0"/>
              <a:t>&gt;[ ,...n ])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 smtClean="0"/>
              <a:t>	</a:t>
            </a:r>
            <a:r>
              <a:rPr lang="es-HN" sz="2000" i="1" dirty="0" err="1" smtClean="0"/>
              <a:t>references</a:t>
            </a:r>
            <a:r>
              <a:rPr lang="es-HN" sz="2000" i="1" dirty="0" smtClean="0"/>
              <a:t> </a:t>
            </a:r>
            <a:r>
              <a:rPr lang="es-HN" sz="2000" i="1" dirty="0"/>
              <a:t>&lt;</a:t>
            </a:r>
            <a:r>
              <a:rPr lang="es-HN" sz="2000" i="1" dirty="0" err="1"/>
              <a:t>tabla_referenciada</a:t>
            </a:r>
            <a:r>
              <a:rPr lang="es-HN" sz="2000" i="1" dirty="0"/>
              <a:t>&gt; ( &lt;</a:t>
            </a:r>
            <a:r>
              <a:rPr lang="es-HN" sz="2000" i="1" dirty="0" err="1"/>
              <a:t>nombre_campo</a:t>
            </a:r>
            <a:r>
              <a:rPr lang="es-HN" sz="2000" i="1" dirty="0"/>
              <a:t>&gt; [ ,...n ] ) ]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40503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16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82847" y="15988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b="1" dirty="0"/>
              <a:t>ALTER TABLE</a:t>
            </a:r>
            <a:r>
              <a:rPr lang="es-HN" sz="2000" dirty="0"/>
              <a:t> nos va a permitir:</a:t>
            </a:r>
          </a:p>
          <a:p>
            <a:r>
              <a:rPr lang="es-HN" sz="2000" dirty="0"/>
              <a:t>Añadir campos a la estructura </a:t>
            </a:r>
            <a:r>
              <a:rPr lang="es-HN" sz="2000" dirty="0" err="1"/>
              <a:t>incial</a:t>
            </a:r>
            <a:r>
              <a:rPr lang="es-HN" sz="2000" dirty="0"/>
              <a:t> de una tabla.</a:t>
            </a:r>
          </a:p>
          <a:p>
            <a:r>
              <a:rPr lang="es-HN" sz="2000" dirty="0"/>
              <a:t>Añadir </a:t>
            </a:r>
            <a:r>
              <a:rPr lang="es-HN" sz="2000" dirty="0" err="1"/>
              <a:t>reestriciones</a:t>
            </a:r>
            <a:r>
              <a:rPr lang="es-HN" sz="2000" dirty="0"/>
              <a:t> y referencias.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000" i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 smtClean="0"/>
              <a:t>ALTER </a:t>
            </a:r>
            <a:r>
              <a:rPr lang="es-HN" sz="2000" i="1" dirty="0"/>
              <a:t>TABLE &lt;</a:t>
            </a:r>
            <a:r>
              <a:rPr lang="es-HN" sz="2000" i="1" dirty="0" err="1"/>
              <a:t>nombre_tabla</a:t>
            </a:r>
            <a:r>
              <a:rPr lang="es-HN" sz="2000" i="1" dirty="0"/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ADD </a:t>
            </a:r>
            <a:r>
              <a:rPr lang="es-HN" sz="2000" i="1" dirty="0" smtClean="0"/>
              <a:t>(&lt;</a:t>
            </a:r>
            <a:r>
              <a:rPr lang="es-HN" sz="2000" i="1" dirty="0" err="1"/>
              <a:t>nombre_campo</a:t>
            </a:r>
            <a:r>
              <a:rPr lang="es-HN" sz="2000" i="1" dirty="0"/>
              <a:t>&gt; &lt;</a:t>
            </a:r>
            <a:r>
              <a:rPr lang="es-HN" sz="2000" i="1" dirty="0" err="1"/>
              <a:t>tipo_datos</a:t>
            </a:r>
            <a:r>
              <a:rPr lang="es-HN" sz="2000" i="1" dirty="0"/>
              <a:t>(tamaño</a:t>
            </a:r>
            <a:r>
              <a:rPr lang="es-HN" sz="2000" i="1" dirty="0" smtClean="0"/>
              <a:t>)&gt;[</a:t>
            </a:r>
            <a:r>
              <a:rPr lang="es-HN" sz="2000" i="1" dirty="0" err="1"/>
              <a:t>null</a:t>
            </a:r>
            <a:r>
              <a:rPr lang="es-HN" sz="2000" i="1" dirty="0"/>
              <a:t> |</a:t>
            </a:r>
            <a:r>
              <a:rPr lang="es-HN" sz="2000" i="1" dirty="0" err="1"/>
              <a:t>not</a:t>
            </a:r>
            <a:r>
              <a:rPr lang="es-HN" sz="2000" i="1" dirty="0"/>
              <a:t> </a:t>
            </a:r>
            <a:r>
              <a:rPr lang="es-HN" sz="2000" i="1" dirty="0" err="1"/>
              <a:t>null</a:t>
            </a:r>
            <a:r>
              <a:rPr lang="es-HN" sz="2000" i="1" dirty="0"/>
              <a:t>] [default &lt;</a:t>
            </a:r>
            <a:r>
              <a:rPr lang="es-HN" sz="2000" i="1" dirty="0" err="1"/>
              <a:t>valor_por_defecto</a:t>
            </a:r>
            <a:r>
              <a:rPr lang="es-HN" sz="2000" i="1" dirty="0" smtClean="0"/>
              <a:t>&gt;]</a:t>
            </a:r>
            <a:endParaRPr lang="es-HN" sz="2000" i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, &lt;</a:t>
            </a:r>
            <a:r>
              <a:rPr lang="es-HN" sz="2000" i="1" dirty="0" err="1"/>
              <a:t>nombre_campo</a:t>
            </a:r>
            <a:r>
              <a:rPr lang="es-HN" sz="2000" i="1" dirty="0"/>
              <a:t>&gt; &lt;</a:t>
            </a:r>
            <a:r>
              <a:rPr lang="es-HN" sz="2000" i="1" dirty="0" err="1"/>
              <a:t>tipo_datos</a:t>
            </a:r>
            <a:r>
              <a:rPr lang="es-HN" sz="2000" i="1" dirty="0"/>
              <a:t>(tamaño</a:t>
            </a:r>
            <a:r>
              <a:rPr lang="es-HN" sz="2000" i="1" dirty="0" smtClean="0"/>
              <a:t>)&gt;[</a:t>
            </a:r>
            <a:r>
              <a:rPr lang="es-HN" sz="2000" i="1" dirty="0" err="1"/>
              <a:t>null</a:t>
            </a:r>
            <a:r>
              <a:rPr lang="es-HN" sz="2000" i="1" dirty="0"/>
              <a:t> |</a:t>
            </a:r>
            <a:r>
              <a:rPr lang="es-HN" sz="2000" i="1" dirty="0" err="1"/>
              <a:t>not</a:t>
            </a:r>
            <a:r>
              <a:rPr lang="es-HN" sz="2000" i="1" dirty="0"/>
              <a:t> </a:t>
            </a:r>
            <a:r>
              <a:rPr lang="es-HN" sz="2000" i="1" dirty="0" err="1"/>
              <a:t>null</a:t>
            </a:r>
            <a:r>
              <a:rPr lang="es-HN" sz="2000" i="1" dirty="0"/>
              <a:t>] [default &lt;</a:t>
            </a:r>
            <a:r>
              <a:rPr lang="es-HN" sz="2000" i="1" dirty="0" err="1"/>
              <a:t>valor_por_defecto</a:t>
            </a:r>
            <a:r>
              <a:rPr lang="es-HN" sz="2000" i="1" dirty="0" smtClean="0"/>
              <a:t>&gt;] </a:t>
            </a:r>
            <a:r>
              <a:rPr lang="es-HN" sz="2000" i="1" dirty="0"/>
              <a:t>)</a:t>
            </a:r>
            <a:r>
              <a:rPr lang="es-HN" sz="2000" i="1" dirty="0" smtClean="0"/>
              <a:t>;</a:t>
            </a:r>
            <a:endParaRPr lang="es-HN" sz="2000" i="1" dirty="0"/>
          </a:p>
        </p:txBody>
      </p:sp>
    </p:spTree>
    <p:extLst>
      <p:ext uri="{BB962C8B-B14F-4D97-AF65-F5344CB8AC3E}">
        <p14:creationId xmlns:p14="http://schemas.microsoft.com/office/powerpoint/2010/main" val="25141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17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 smtClean="0"/>
              <a:t>ALTER </a:t>
            </a:r>
            <a:r>
              <a:rPr lang="es-HN" sz="2000" i="1" dirty="0"/>
              <a:t>TABLE &lt;</a:t>
            </a:r>
            <a:r>
              <a:rPr lang="es-HN" sz="2000" i="1" dirty="0" err="1"/>
              <a:t>nombre_tabla</a:t>
            </a:r>
            <a:r>
              <a:rPr lang="es-HN" sz="2000" i="1" dirty="0"/>
              <a:t>&gt;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ADD </a:t>
            </a:r>
            <a:r>
              <a:rPr lang="es-HN" sz="2000" i="1" dirty="0" smtClean="0"/>
              <a:t>CONSTRAINT &lt;nombre </a:t>
            </a:r>
            <a:r>
              <a:rPr lang="es-HN" sz="2000" i="1" dirty="0" err="1" smtClean="0"/>
              <a:t>constraint</a:t>
            </a:r>
            <a:r>
              <a:rPr lang="es-HN" sz="2000" i="1" dirty="0" smtClean="0"/>
              <a:t>&gt; FOREIGN KEY (nombre del campo) REFERENCES </a:t>
            </a:r>
            <a:r>
              <a:rPr lang="es-HN" sz="2000" i="1" dirty="0" err="1" smtClean="0"/>
              <a:t>tabla_referenciada</a:t>
            </a:r>
            <a:r>
              <a:rPr lang="es-HN" sz="2000" i="1" dirty="0" smtClean="0"/>
              <a:t>(campo de referencia)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ES" sz="2000" i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 smtClean="0"/>
              <a:t>ALTER </a:t>
            </a:r>
            <a:r>
              <a:rPr lang="es-HN" sz="2000" i="1" dirty="0"/>
              <a:t>TABLE &lt;</a:t>
            </a:r>
            <a:r>
              <a:rPr lang="es-HN" sz="2000" i="1" dirty="0" err="1" smtClean="0"/>
              <a:t>nombre_tabla</a:t>
            </a:r>
            <a:r>
              <a:rPr lang="es-HN" sz="2000" i="1" dirty="0" smtClean="0"/>
              <a:t>&gt; ADD</a:t>
            </a:r>
            <a:endParaRPr lang="es-HN" sz="2000" i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CONSTRAINT </a:t>
            </a:r>
            <a:r>
              <a:rPr lang="es-HN" sz="2000" i="1" dirty="0" smtClean="0"/>
              <a:t>&lt;nombre </a:t>
            </a:r>
            <a:r>
              <a:rPr lang="es-HN" sz="2000" i="1" dirty="0" err="1" smtClean="0"/>
              <a:t>constraint</a:t>
            </a:r>
            <a:r>
              <a:rPr lang="es-HN" sz="2000" i="1" dirty="0" smtClean="0"/>
              <a:t>&gt; </a:t>
            </a:r>
            <a:r>
              <a:rPr lang="es-HN" sz="2000" i="1" dirty="0"/>
              <a:t>[</a:t>
            </a:r>
            <a:r>
              <a:rPr lang="es-HN" sz="2000" i="1" dirty="0" err="1" smtClean="0"/>
              <a:t>primary</a:t>
            </a:r>
            <a:r>
              <a:rPr lang="es-HN" sz="2000" i="1" dirty="0" smtClean="0"/>
              <a:t> </a:t>
            </a:r>
            <a:r>
              <a:rPr lang="es-HN" sz="2000" i="1" dirty="0" err="1"/>
              <a:t>key</a:t>
            </a:r>
            <a:r>
              <a:rPr lang="es-HN" sz="2000" i="1" dirty="0"/>
              <a:t> (</a:t>
            </a:r>
            <a:r>
              <a:rPr lang="es-HN" sz="2000" i="1" dirty="0" err="1"/>
              <a:t>codigo</a:t>
            </a:r>
            <a:r>
              <a:rPr lang="es-HN" sz="2000" i="1" dirty="0" smtClean="0"/>
              <a:t>);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i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000" i="1" dirty="0"/>
              <a:t>ALTER TABLE PERSONA DROP CONSTRAINT PK_PERSONA</a:t>
            </a:r>
            <a:endParaRPr lang="es-HN" sz="2000" i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US" sz="2000" i="1" dirty="0"/>
          </a:p>
          <a:p>
            <a:pPr marL="0" indent="0" algn="just">
              <a:lnSpc>
                <a:spcPct val="150000"/>
              </a:lnSpc>
              <a:buNone/>
            </a:pPr>
            <a:endParaRPr lang="es-HN" sz="2000" i="1" dirty="0"/>
          </a:p>
        </p:txBody>
      </p:sp>
    </p:spTree>
    <p:extLst>
      <p:ext uri="{BB962C8B-B14F-4D97-AF65-F5344CB8AC3E}">
        <p14:creationId xmlns:p14="http://schemas.microsoft.com/office/powerpoint/2010/main" val="27338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18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b="1" dirty="0"/>
              <a:t>Eliminación de </a:t>
            </a:r>
            <a:r>
              <a:rPr lang="es-HN" sz="2000" b="1" dirty="0" smtClean="0"/>
              <a:t>tablas</a:t>
            </a:r>
          </a:p>
          <a:p>
            <a:pPr marL="0" indent="0">
              <a:buNone/>
            </a:pPr>
            <a:endParaRPr lang="es-ES" sz="2000" i="1" dirty="0"/>
          </a:p>
          <a:p>
            <a:pPr marL="0" indent="0">
              <a:buNone/>
            </a:pPr>
            <a:r>
              <a:rPr lang="es-HN" sz="2000" b="1" dirty="0"/>
              <a:t>DROP TABLE</a:t>
            </a:r>
            <a:r>
              <a:rPr lang="es-HN" sz="2000" dirty="0"/>
              <a:t> &lt;</a:t>
            </a:r>
            <a:r>
              <a:rPr lang="es-HN" sz="2000" i="1" dirty="0" err="1"/>
              <a:t>nombre_tabla</a:t>
            </a:r>
            <a:r>
              <a:rPr lang="es-HN" sz="2000" dirty="0" smtClean="0"/>
              <a:t>&gt;;</a:t>
            </a:r>
          </a:p>
          <a:p>
            <a:pPr marL="0" indent="0">
              <a:buNone/>
            </a:pPr>
            <a:endParaRPr lang="es-ES" sz="2000" i="1" dirty="0"/>
          </a:p>
          <a:p>
            <a:pPr marL="0" indent="0">
              <a:buNone/>
            </a:pPr>
            <a:r>
              <a:rPr lang="es-HN" sz="2000" dirty="0"/>
              <a:t>La instrucción </a:t>
            </a:r>
            <a:r>
              <a:rPr lang="es-HN" sz="2000" b="1" dirty="0"/>
              <a:t>DROP TABLE</a:t>
            </a:r>
            <a:r>
              <a:rPr lang="es-HN" sz="2000" dirty="0"/>
              <a:t> elimina de forma permanente la tabla y los datos en ella contenida</a:t>
            </a:r>
            <a:r>
              <a:rPr lang="es-HN" sz="2000" dirty="0" smtClean="0"/>
              <a:t>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HN" sz="2000" dirty="0"/>
              <a:t>Si intentamos eliminar una tabla que tenga registros relacionados a través de una clave externa la instrucción DROP TABLE fallará por integridad referencial.</a:t>
            </a:r>
          </a:p>
        </p:txBody>
      </p:sp>
    </p:spTree>
    <p:extLst>
      <p:ext uri="{BB962C8B-B14F-4D97-AF65-F5344CB8AC3E}">
        <p14:creationId xmlns:p14="http://schemas.microsoft.com/office/powerpoint/2010/main" val="297234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19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HN" sz="2000" b="1" dirty="0"/>
              <a:t>TRUNCATE TABLE </a:t>
            </a:r>
            <a:r>
              <a:rPr lang="es-HN" sz="2000" dirty="0" err="1"/>
              <a:t>table_name</a:t>
            </a:r>
            <a:r>
              <a:rPr lang="es-HN" sz="2000" b="1" dirty="0" smtClean="0"/>
              <a:t>;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HN" sz="2000" dirty="0"/>
              <a:t>La sentencia TRUNCATE TABLE se usa para borrar los datos dentro de una tabla, pero no la tabla en sí misma.</a:t>
            </a:r>
          </a:p>
        </p:txBody>
      </p:sp>
    </p:spTree>
    <p:extLst>
      <p:ext uri="{BB962C8B-B14F-4D97-AF65-F5344CB8AC3E}">
        <p14:creationId xmlns:p14="http://schemas.microsoft.com/office/powerpoint/2010/main" val="17648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4" y="3760769"/>
            <a:ext cx="3376612" cy="2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268014"/>
            <a:ext cx="7796211" cy="84164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dirty="0" smtClean="0"/>
              <a:t>Universidad Nacional Autónoma de Honduras</a:t>
            </a:r>
            <a:r>
              <a:rPr lang="es-ES" sz="2800" dirty="0" smtClean="0"/>
              <a:t/>
            </a:r>
            <a:br>
              <a:rPr lang="es-ES" sz="2800" dirty="0" smtClean="0"/>
            </a:br>
            <a:r>
              <a:rPr lang="es-ES" sz="2800" dirty="0" smtClean="0"/>
              <a:t>Carrera de Ingeniería en Sistemas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800" dirty="0" smtClean="0">
                <a:solidFill>
                  <a:schemeClr val="bg1"/>
                </a:solidFill>
              </a:rPr>
              <a:t>IPAC 2018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421589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 smtClean="0"/>
          </a:p>
          <a:p>
            <a:pPr marL="0" indent="0" algn="ctr">
              <a:buNone/>
            </a:pPr>
            <a:endParaRPr lang="es-HN" sz="2000" dirty="0" smtClean="0"/>
          </a:p>
          <a:p>
            <a:pPr marL="0" indent="0" algn="ctr">
              <a:buNone/>
            </a:pPr>
            <a:r>
              <a:rPr lang="es-HN" sz="3600" b="1" dirty="0" smtClean="0"/>
              <a:t>IS-501   Base de Datos I</a:t>
            </a:r>
            <a:endParaRPr lang="es-ES" sz="3200" dirty="0"/>
          </a:p>
          <a:p>
            <a:pPr marL="0" indent="0" algn="ctr">
              <a:buNone/>
            </a:pPr>
            <a:r>
              <a:rPr lang="es-ES" sz="3200" dirty="0"/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DML, DDL, DCL, TCL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s-HN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20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Comentarios en los Campos</a:t>
            </a:r>
            <a:endParaRPr lang="es-HN" sz="2000" b="1" dirty="0"/>
          </a:p>
          <a:p>
            <a:pPr marL="0" indent="0">
              <a:buNone/>
            </a:pPr>
            <a:endParaRPr lang="es-HN" sz="2000" b="1" dirty="0" smtClean="0"/>
          </a:p>
          <a:p>
            <a:pPr marL="0" indent="0">
              <a:buNone/>
            </a:pPr>
            <a:r>
              <a:rPr lang="es-ES" sz="2000" b="1" dirty="0" smtClean="0"/>
              <a:t>Ejemplo</a:t>
            </a:r>
            <a:endParaRPr lang="es-HN" sz="2000" b="1" dirty="0" smtClean="0"/>
          </a:p>
          <a:p>
            <a:pPr marL="0" indent="0">
              <a:buNone/>
            </a:pPr>
            <a:r>
              <a:rPr lang="es-HN" sz="2000" dirty="0" smtClean="0"/>
              <a:t>COMMENT </a:t>
            </a:r>
            <a:r>
              <a:rPr lang="es-HN" sz="2000" dirty="0"/>
              <a:t>ON COLUMN </a:t>
            </a:r>
            <a:r>
              <a:rPr lang="es-HN" sz="2000" dirty="0" err="1" smtClean="0"/>
              <a:t>tabla.campo</a:t>
            </a:r>
            <a:r>
              <a:rPr lang="es-HN" sz="2000" dirty="0" smtClean="0"/>
              <a:t> </a:t>
            </a:r>
            <a:endParaRPr lang="es-HN" sz="2000" dirty="0"/>
          </a:p>
          <a:p>
            <a:pPr marL="0" indent="0">
              <a:buNone/>
            </a:pPr>
            <a:r>
              <a:rPr lang="es-HN" sz="2000" dirty="0"/>
              <a:t>     IS '</a:t>
            </a:r>
            <a:r>
              <a:rPr lang="es-HN" sz="2000" dirty="0" err="1"/>
              <a:t>Codigo</a:t>
            </a:r>
            <a:r>
              <a:rPr lang="es-HN" sz="2000" dirty="0"/>
              <a:t> de la tabla prueba</a:t>
            </a:r>
            <a:r>
              <a:rPr lang="es-HN" sz="2000" dirty="0" smtClean="0"/>
              <a:t>';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ALTER TABLE </a:t>
            </a:r>
            <a:r>
              <a:rPr lang="es-ES" sz="2000" dirty="0" smtClean="0"/>
              <a:t> &lt;tabla&gt; </a:t>
            </a:r>
            <a:r>
              <a:rPr lang="es-ES" sz="2000" dirty="0"/>
              <a:t>CHANGE </a:t>
            </a:r>
            <a:r>
              <a:rPr lang="es-ES" sz="2000" dirty="0" smtClean="0"/>
              <a:t>&lt;campo&gt; &lt;campo&gt;  &lt;tipo&gt; </a:t>
            </a:r>
            <a:r>
              <a:rPr lang="es-ES" sz="2000" dirty="0"/>
              <a:t>COMMENT </a:t>
            </a:r>
            <a:r>
              <a:rPr lang="es-ES" sz="2000" dirty="0" smtClean="0"/>
              <a:t>'Comentario';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2247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21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Comentarios en los Campos</a:t>
            </a:r>
            <a:endParaRPr lang="es-HN" sz="2000" b="1" dirty="0"/>
          </a:p>
          <a:p>
            <a:pPr marL="0" indent="0">
              <a:buNone/>
            </a:pPr>
            <a:endParaRPr lang="es-HN" sz="2000" b="1" dirty="0" smtClean="0"/>
          </a:p>
          <a:p>
            <a:pPr marL="0" indent="0">
              <a:buNone/>
            </a:pPr>
            <a:r>
              <a:rPr lang="es-ES" sz="2000" b="1" dirty="0" smtClean="0"/>
              <a:t>Ejemplo</a:t>
            </a:r>
            <a:endParaRPr lang="es-HN" sz="2000" b="1" dirty="0" smtClean="0"/>
          </a:p>
          <a:p>
            <a:pPr marL="0" indent="0">
              <a:buNone/>
            </a:pPr>
            <a:r>
              <a:rPr lang="es-HN" sz="2000" dirty="0" smtClean="0"/>
              <a:t>COMMENT </a:t>
            </a:r>
            <a:r>
              <a:rPr lang="es-HN" sz="2000" dirty="0"/>
              <a:t>ON COLUMN </a:t>
            </a:r>
            <a:r>
              <a:rPr lang="es-HN" sz="2000" dirty="0" err="1" smtClean="0"/>
              <a:t>tabla.campo</a:t>
            </a:r>
            <a:r>
              <a:rPr lang="es-HN" sz="2000" dirty="0" smtClean="0"/>
              <a:t> </a:t>
            </a:r>
            <a:endParaRPr lang="es-HN" sz="2000" dirty="0"/>
          </a:p>
          <a:p>
            <a:pPr marL="0" indent="0">
              <a:buNone/>
            </a:pPr>
            <a:r>
              <a:rPr lang="es-HN" sz="2000" dirty="0"/>
              <a:t>     IS '</a:t>
            </a:r>
            <a:r>
              <a:rPr lang="es-HN" sz="2000" dirty="0" err="1"/>
              <a:t>Codigo</a:t>
            </a:r>
            <a:r>
              <a:rPr lang="es-HN" sz="2000" dirty="0"/>
              <a:t> de la tabla prueba</a:t>
            </a:r>
            <a:r>
              <a:rPr lang="es-HN" sz="2000" dirty="0" smtClean="0"/>
              <a:t>';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/>
              <a:t>ALTER TABLE </a:t>
            </a:r>
            <a:r>
              <a:rPr lang="es-ES" sz="2000" dirty="0" smtClean="0"/>
              <a:t> &lt;tabla&gt; </a:t>
            </a:r>
            <a:r>
              <a:rPr lang="es-ES" sz="2000" dirty="0"/>
              <a:t>CHANGE </a:t>
            </a:r>
            <a:r>
              <a:rPr lang="es-ES" sz="2000" dirty="0" smtClean="0"/>
              <a:t>&lt;campo&gt; &lt;campo&gt;  &lt;tipo&gt; </a:t>
            </a:r>
            <a:r>
              <a:rPr lang="es-ES" sz="2000" dirty="0"/>
              <a:t>COMMENT </a:t>
            </a:r>
            <a:r>
              <a:rPr lang="es-ES" sz="2000" dirty="0" smtClean="0"/>
              <a:t>'Comentario';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487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22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CHECK</a:t>
            </a:r>
            <a:endParaRPr lang="es-HN" sz="2000" b="1" dirty="0"/>
          </a:p>
          <a:p>
            <a:pPr marL="0" indent="0">
              <a:buNone/>
            </a:pPr>
            <a:endParaRPr lang="es-HN" sz="2000" b="1" dirty="0" smtClean="0"/>
          </a:p>
          <a:p>
            <a:pPr marL="0" indent="0">
              <a:buNone/>
            </a:pPr>
            <a:r>
              <a:rPr lang="es-ES" sz="2000" b="1" dirty="0" smtClean="0"/>
              <a:t>Ejemplo</a:t>
            </a:r>
          </a:p>
          <a:p>
            <a:pPr marL="0" indent="0">
              <a:buNone/>
            </a:pPr>
            <a:r>
              <a:rPr lang="es-HN" sz="2000" dirty="0"/>
              <a:t>ALTER TABLE </a:t>
            </a:r>
            <a:r>
              <a:rPr lang="es-HN" sz="2000" dirty="0" err="1"/>
              <a:t>categoria</a:t>
            </a:r>
            <a:r>
              <a:rPr lang="es-HN" sz="2000" dirty="0"/>
              <a:t> ADD CONSTRAINT CHK_ESTADO </a:t>
            </a:r>
          </a:p>
          <a:p>
            <a:pPr marL="0" indent="0">
              <a:buNone/>
            </a:pPr>
            <a:r>
              <a:rPr lang="es-HN" sz="2000" dirty="0"/>
              <a:t>CHECK (estado in ('A','I'))</a:t>
            </a:r>
            <a:endParaRPr lang="es-HN" sz="2000" dirty="0" smtClean="0"/>
          </a:p>
        </p:txBody>
      </p:sp>
    </p:spTree>
    <p:extLst>
      <p:ext uri="{BB962C8B-B14F-4D97-AF65-F5344CB8AC3E}">
        <p14:creationId xmlns:p14="http://schemas.microsoft.com/office/powerpoint/2010/main" val="7771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err="1" smtClean="0"/>
              <a:t>Ìndices</a:t>
            </a:r>
            <a:endParaRPr lang="es-ES" sz="2000" b="1" dirty="0" smtClean="0"/>
          </a:p>
          <a:p>
            <a:r>
              <a:rPr lang="es-ES" sz="2000" dirty="0" smtClean="0"/>
              <a:t>Permite estructurar los datos de forma que al momento de realizar consultas sea rápida.</a:t>
            </a:r>
            <a:endParaRPr lang="es-HN" sz="2000" dirty="0" smtClean="0"/>
          </a:p>
          <a:p>
            <a:r>
              <a:rPr lang="es-HN" sz="2000" dirty="0" smtClean="0"/>
              <a:t>Los </a:t>
            </a:r>
            <a:r>
              <a:rPr lang="es-HN" sz="2000" dirty="0"/>
              <a:t>índices se actualizan automáticamente cuando realizamos operaciones de escritura en la base de datos</a:t>
            </a:r>
            <a:r>
              <a:rPr lang="es-HN" sz="2000" dirty="0" smtClean="0"/>
              <a:t>.</a:t>
            </a:r>
          </a:p>
          <a:p>
            <a:endParaRPr lang="es-ES" sz="2000" b="1" dirty="0"/>
          </a:p>
          <a:p>
            <a:pPr marL="0" indent="0">
              <a:buNone/>
            </a:pPr>
            <a:r>
              <a:rPr lang="es-ES" sz="2000" b="1" dirty="0" smtClean="0"/>
              <a:t>Sintaxis:</a:t>
            </a:r>
          </a:p>
          <a:p>
            <a:pPr marL="0" indent="0">
              <a:buNone/>
            </a:pPr>
            <a:r>
              <a:rPr lang="es-HN" sz="2000" dirty="0"/>
              <a:t>CREATE [UNIQUE] INDEX &lt;</a:t>
            </a:r>
            <a:r>
              <a:rPr lang="es-HN" sz="2000" dirty="0" err="1"/>
              <a:t>nombre_indice</a:t>
            </a:r>
            <a:r>
              <a:rPr lang="es-HN" sz="2000" dirty="0"/>
              <a:t>&gt;</a:t>
            </a:r>
          </a:p>
          <a:p>
            <a:pPr marL="0" indent="0">
              <a:buNone/>
            </a:pPr>
            <a:r>
              <a:rPr lang="es-HN" sz="2000" dirty="0"/>
              <a:t>ON &lt;</a:t>
            </a:r>
            <a:r>
              <a:rPr lang="es-HN" sz="2000" dirty="0" err="1"/>
              <a:t>nombre_tabla</a:t>
            </a:r>
            <a:r>
              <a:rPr lang="es-HN" sz="2000" dirty="0" smtClean="0"/>
              <a:t>&gt;(&lt;</a:t>
            </a:r>
            <a:r>
              <a:rPr lang="es-HN" sz="2000" dirty="0" err="1"/>
              <a:t>nombre_campo</a:t>
            </a:r>
            <a:r>
              <a:rPr lang="es-HN" sz="2000" dirty="0"/>
              <a:t>&gt; [ASC | DESC]</a:t>
            </a:r>
          </a:p>
          <a:p>
            <a:pPr marL="0" indent="0">
              <a:buNone/>
            </a:pPr>
            <a:r>
              <a:rPr lang="es-HN" sz="2000" dirty="0"/>
              <a:t>                  </a:t>
            </a:r>
            <a:r>
              <a:rPr lang="es-HN" sz="2000" dirty="0" smtClean="0"/>
              <a:t>	       {,&lt;</a:t>
            </a:r>
            <a:r>
              <a:rPr lang="es-HN" sz="2000" dirty="0" err="1"/>
              <a:t>nombre_campo</a:t>
            </a:r>
            <a:r>
              <a:rPr lang="es-HN" sz="2000" dirty="0"/>
              <a:t>&gt; [ASC | DESC</a:t>
            </a:r>
            <a:r>
              <a:rPr lang="es-HN" sz="2000" dirty="0" smtClean="0"/>
              <a:t>]}));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HN" sz="2000" dirty="0"/>
          </a:p>
        </p:txBody>
      </p:sp>
    </p:spTree>
    <p:extLst>
      <p:ext uri="{BB962C8B-B14F-4D97-AF65-F5344CB8AC3E}">
        <p14:creationId xmlns:p14="http://schemas.microsoft.com/office/powerpoint/2010/main" val="4316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- DDL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24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b="1" dirty="0" smtClean="0"/>
              <a:t>Sintaxis para eliminar:</a:t>
            </a:r>
          </a:p>
          <a:p>
            <a:pPr marL="0" indent="0">
              <a:buNone/>
            </a:pPr>
            <a:r>
              <a:rPr lang="es-ES" sz="2000" dirty="0"/>
              <a:t>DROP INDEX &lt;</a:t>
            </a:r>
            <a:r>
              <a:rPr lang="es-ES" sz="2000" dirty="0" err="1"/>
              <a:t>nombre_tabla</a:t>
            </a:r>
            <a:r>
              <a:rPr lang="es-ES" sz="2000" dirty="0"/>
              <a:t>&gt;.&lt;</a:t>
            </a:r>
            <a:r>
              <a:rPr lang="es-ES" sz="2000" dirty="0" err="1"/>
              <a:t>nombre_indice</a:t>
            </a:r>
            <a:r>
              <a:rPr lang="es-ES" sz="2000" dirty="0" smtClean="0"/>
              <a:t>&gt;;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b="1" dirty="0" smtClean="0"/>
              <a:t>Ejemplo</a:t>
            </a:r>
            <a:r>
              <a:rPr lang="es-ES" sz="2000" dirty="0" smtClean="0"/>
              <a:t>:</a:t>
            </a:r>
          </a:p>
          <a:p>
            <a:pPr marL="0" indent="0">
              <a:buNone/>
            </a:pPr>
            <a:r>
              <a:rPr lang="it-IT" sz="2000" dirty="0"/>
              <a:t>create unique index idx_cod_categoria ON categoria(codigo ASC)</a:t>
            </a: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31977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3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DATA DEFINITION LANGUAGE ( DDL)</a:t>
            </a:r>
          </a:p>
          <a:p>
            <a:pPr algn="just">
              <a:lnSpc>
                <a:spcPct val="150000"/>
              </a:lnSpc>
            </a:pPr>
            <a:r>
              <a:rPr lang="es-HN" sz="2400" dirty="0"/>
              <a:t>Se utilizan para definir la estructura de base de datos o esquema.</a:t>
            </a:r>
          </a:p>
          <a:p>
            <a:pPr algn="just">
              <a:lnSpc>
                <a:spcPct val="150000"/>
              </a:lnSpc>
            </a:pPr>
            <a:r>
              <a:rPr lang="es-HN" sz="2400" dirty="0"/>
              <a:t>Es un lenguaje proporcionado por el sistema de gestión de base de datos que permite a los usuarios de la misma llevar a cabo las tareas de definición de las estructuras que almacenarán los datos así como de los procedimientos o funciones que permitan consultarlos</a:t>
            </a:r>
            <a:r>
              <a:rPr lang="es-HN" sz="2400" dirty="0" smtClean="0"/>
              <a:t>.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353769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4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DATA DEFINITION LANGUAGE ( DDL)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• CREATE - </a:t>
            </a:r>
            <a:r>
              <a:rPr lang="es-HN" sz="2400" dirty="0" smtClean="0"/>
              <a:t>para crear objetos en la base de datos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ALTER - </a:t>
            </a:r>
            <a:r>
              <a:rPr lang="es-HN" sz="2400" dirty="0" smtClean="0"/>
              <a:t>altera la estructura de la base de datos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DROP - </a:t>
            </a:r>
            <a:r>
              <a:rPr lang="es-HN" sz="2400" dirty="0" smtClean="0"/>
              <a:t>elimina los objetos de la base de datos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TRUNCATE - </a:t>
            </a:r>
            <a:r>
              <a:rPr lang="es-HN" sz="2400" dirty="0" smtClean="0"/>
              <a:t>eliminar todos los registros de una tabla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COMMENT - </a:t>
            </a:r>
            <a:r>
              <a:rPr lang="es-HN" sz="2400" dirty="0" smtClean="0"/>
              <a:t>agregar comentarios al diccionario de datos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37839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5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DATA MANIPULATION LANGUAGE (DML)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Se utilizan para la gestión de datos dentro de los objetos de esquema.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Es un idioma proporcionado por los sistemas gestores de bases de datos que permite a los usuarios de la misma llevar a cabo las tareas de consulta o modificación de los datos contenidos en las Bases de Datos del Sistema Gestor de Bases de Datos. </a:t>
            </a:r>
          </a:p>
        </p:txBody>
      </p:sp>
    </p:spTree>
    <p:extLst>
      <p:ext uri="{BB962C8B-B14F-4D97-AF65-F5344CB8AC3E}">
        <p14:creationId xmlns:p14="http://schemas.microsoft.com/office/powerpoint/2010/main" val="27621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6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DATA MANIPULATION LANGUAGE (DML)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• </a:t>
            </a:r>
            <a:r>
              <a:rPr lang="es-HN" sz="2400" dirty="0" smtClean="0"/>
              <a:t>SELECT </a:t>
            </a:r>
            <a:r>
              <a:rPr lang="es-HN" sz="2400" dirty="0"/>
              <a:t>- </a:t>
            </a:r>
            <a:r>
              <a:rPr lang="es-HN" sz="2400" dirty="0" smtClean="0"/>
              <a:t>recuperar datos de la base de datos.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INSERT - </a:t>
            </a:r>
            <a:r>
              <a:rPr lang="es-HN" sz="2400" dirty="0" smtClean="0"/>
              <a:t>insertar datos en una tabla 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UPDATE - </a:t>
            </a:r>
            <a:r>
              <a:rPr lang="es-HN" sz="2400" dirty="0" smtClean="0"/>
              <a:t>actualizaciones de datos existentes en una tabla.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DELETE - </a:t>
            </a:r>
            <a:r>
              <a:rPr lang="es-HN" sz="2400" dirty="0" smtClean="0"/>
              <a:t>elimina todos los registros de una tabla.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MERGE - </a:t>
            </a:r>
            <a:r>
              <a:rPr lang="es-HN" sz="2400" dirty="0" smtClean="0"/>
              <a:t>operación </a:t>
            </a:r>
            <a:r>
              <a:rPr lang="es-HN" sz="2400" dirty="0" err="1" smtClean="0"/>
              <a:t>upsert</a:t>
            </a:r>
            <a:r>
              <a:rPr lang="es-HN" sz="2400" dirty="0" smtClean="0"/>
              <a:t> (inserción o actualización).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CALL - </a:t>
            </a:r>
            <a:r>
              <a:rPr lang="es-HN" sz="2400" dirty="0" smtClean="0"/>
              <a:t>llama a un </a:t>
            </a:r>
            <a:r>
              <a:rPr lang="es-HN" sz="2400" dirty="0" err="1" smtClean="0"/>
              <a:t>pl</a:t>
            </a:r>
            <a:r>
              <a:rPr lang="es-HN" sz="2400" dirty="0" smtClean="0"/>
              <a:t> / </a:t>
            </a:r>
            <a:r>
              <a:rPr lang="es-HN" sz="2400" dirty="0" err="1" smtClean="0"/>
              <a:t>sql</a:t>
            </a:r>
            <a:r>
              <a:rPr lang="es-HN" sz="2400" dirty="0" smtClean="0"/>
              <a:t> o subprograma java.</a:t>
            </a:r>
          </a:p>
        </p:txBody>
      </p:sp>
    </p:spTree>
    <p:extLst>
      <p:ext uri="{BB962C8B-B14F-4D97-AF65-F5344CB8AC3E}">
        <p14:creationId xmlns:p14="http://schemas.microsoft.com/office/powerpoint/2010/main" val="5912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7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DATA CONTROL LANGUAGE (DCL)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Un Lenguaje de Control de Datos (DCL por sus siglas en inglés: Data Control </a:t>
            </a:r>
            <a:r>
              <a:rPr lang="es-HN" sz="2400" dirty="0" err="1"/>
              <a:t>Language</a:t>
            </a:r>
            <a:r>
              <a:rPr lang="es-HN" sz="2400" dirty="0"/>
              <a:t>) es un lenguaje proporcionado por el Sistema de Gestión de Base de Datos que incluye una serie de comandos SQL que permiten al administrador controlar el acceso a los datos contenidos en la Base de Datos.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Algunos ejemplos de comandos incluidos en el DCL son los siguientes: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• GRANT: Permite dar permisos a uno o varios usuarios o roles para realizar tareas determinadas.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• REVOKE: Permite eliminar permisos que previamente se han concedido con GRANT.</a:t>
            </a:r>
            <a:endParaRPr lang="es-HN" sz="2400" dirty="0" smtClean="0"/>
          </a:p>
        </p:txBody>
      </p:sp>
    </p:spTree>
    <p:extLst>
      <p:ext uri="{BB962C8B-B14F-4D97-AF65-F5344CB8AC3E}">
        <p14:creationId xmlns:p14="http://schemas.microsoft.com/office/powerpoint/2010/main" val="99247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8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b="1" dirty="0"/>
              <a:t>CONTROL DE TRANSACCIÓN (TCL)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Es un lenguaje de programación y un subconjunto de SQL , que se utiliza para controlar el procesamiento de transacciones en una base de </a:t>
            </a:r>
            <a:r>
              <a:rPr lang="es-HN" sz="2400" dirty="0" smtClean="0"/>
              <a:t>datos. Una </a:t>
            </a:r>
            <a:r>
              <a:rPr lang="es-HN" sz="2400" dirty="0"/>
              <a:t>transacción es una unidad lógica de trabajo que comprende una o más sentencias SQL, por lo general un grupo de Data </a:t>
            </a:r>
            <a:r>
              <a:rPr lang="es-HN" sz="2400" dirty="0" err="1"/>
              <a:t>Manipulation</a:t>
            </a:r>
            <a:r>
              <a:rPr lang="es-HN" sz="2400" dirty="0"/>
              <a:t> </a:t>
            </a:r>
            <a:r>
              <a:rPr lang="es-HN" sz="2400" dirty="0" err="1"/>
              <a:t>Language</a:t>
            </a:r>
            <a:r>
              <a:rPr lang="es-HN" sz="2400" dirty="0"/>
              <a:t> (DML).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Ejemplos de comandos de TCL incluyen: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• COMMIT - </a:t>
            </a:r>
            <a:r>
              <a:rPr lang="es-HN" sz="2600" dirty="0" smtClean="0"/>
              <a:t>guarda el trabajo realizado.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SAVEPOINT - </a:t>
            </a:r>
            <a:r>
              <a:rPr lang="es-HN" sz="2400" dirty="0" smtClean="0"/>
              <a:t>identifica un punto en una transacción a la que más tarde </a:t>
            </a:r>
            <a:r>
              <a:rPr lang="es-HN" sz="2400" dirty="0" err="1" smtClean="0"/>
              <a:t>sevpuede</a:t>
            </a:r>
            <a:r>
              <a:rPr lang="es-HN" sz="2400" dirty="0" smtClean="0"/>
              <a:t> volver.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ROLLBACK </a:t>
            </a:r>
            <a:r>
              <a:rPr lang="es-HN" sz="2400" dirty="0" smtClean="0"/>
              <a:t>- restaurar la base de datos a la original, hasta el último </a:t>
            </a:r>
            <a:r>
              <a:rPr lang="es-HN" sz="2400" dirty="0" err="1" smtClean="0"/>
              <a:t>commit</a:t>
            </a:r>
            <a:r>
              <a:rPr lang="es-HN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HN" sz="2400" dirty="0" smtClean="0"/>
              <a:t>• </a:t>
            </a:r>
            <a:r>
              <a:rPr lang="es-HN" sz="2400" dirty="0"/>
              <a:t>SET TRANSACTION - </a:t>
            </a:r>
            <a:r>
              <a:rPr lang="es-HN" sz="2400" dirty="0" smtClean="0"/>
              <a:t>cambia las opciones de transacción como nivel de aislamiento y qué segmento de cancelación utiliza.</a:t>
            </a:r>
          </a:p>
        </p:txBody>
      </p:sp>
    </p:spTree>
    <p:extLst>
      <p:ext uri="{BB962C8B-B14F-4D97-AF65-F5344CB8AC3E}">
        <p14:creationId xmlns:p14="http://schemas.microsoft.com/office/powerpoint/2010/main" val="37633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-15766" y="6278780"/>
            <a:ext cx="12223532" cy="594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972" y="576928"/>
            <a:ext cx="7796211" cy="532729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accent5">
                    <a:lumMod val="50000"/>
                  </a:schemeClr>
                </a:solidFill>
              </a:rPr>
              <a:t>SQL – Tipos de Datos</a:t>
            </a:r>
            <a:endParaRPr lang="es-HN" sz="28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" y="63064"/>
            <a:ext cx="1336331" cy="123636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HN" sz="1800" dirty="0" smtClean="0">
                <a:solidFill>
                  <a:schemeClr val="bg1"/>
                </a:solidFill>
              </a:rPr>
              <a:t>IS-501   Base de Datos I</a:t>
            </a:r>
            <a:endParaRPr lang="es-HN" sz="1800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9D939-2B2F-4BFC-B186-E60BFE605A17}" type="slidenum">
              <a:rPr lang="es-HN" sz="1600" smtClean="0">
                <a:solidFill>
                  <a:schemeClr val="bg1"/>
                </a:solidFill>
              </a:rPr>
              <a:t>9</a:t>
            </a:fld>
            <a:endParaRPr lang="es-HN" sz="1600" dirty="0">
              <a:solidFill>
                <a:schemeClr val="bg1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428257" y="1358525"/>
            <a:ext cx="113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0" y="6199091"/>
            <a:ext cx="12192000" cy="822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61" y="47298"/>
            <a:ext cx="2316776" cy="1332112"/>
          </a:xfrm>
          <a:prstGeom prst="rect">
            <a:avLst/>
          </a:prstGeom>
        </p:spPr>
      </p:pic>
      <p:sp>
        <p:nvSpPr>
          <p:cNvPr id="17" name="Marcador de contenido 2"/>
          <p:cNvSpPr txBox="1">
            <a:spLocks/>
          </p:cNvSpPr>
          <p:nvPr/>
        </p:nvSpPr>
        <p:spPr>
          <a:xfrm>
            <a:off x="522887" y="15851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s-HN" sz="2400" dirty="0"/>
              <a:t>Dependiendo de cada gestor de bases de datos el nombre que se da a cada uno de estos tipos puede variar.</a:t>
            </a:r>
            <a:r>
              <a:rPr lang="es-HN" sz="2400" b="1" dirty="0"/>
              <a:t> </a:t>
            </a:r>
            <a:r>
              <a:rPr lang="es-HN" sz="2400" dirty="0"/>
              <a:t>Básicamente tenemos los siguientes tipos de datos</a:t>
            </a:r>
            <a:r>
              <a:rPr lang="es-HN" sz="24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HN" sz="2400" dirty="0" smtClean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88578"/>
              </p:ext>
            </p:extLst>
          </p:nvPr>
        </p:nvGraphicFramePr>
        <p:xfrm>
          <a:off x="1062121" y="2822542"/>
          <a:ext cx="9394520" cy="2594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78904"/>
                <a:gridCol w="1878904"/>
                <a:gridCol w="1878904"/>
                <a:gridCol w="1878904"/>
                <a:gridCol w="1878904"/>
              </a:tblGrid>
              <a:tr h="518904">
                <a:tc>
                  <a:txBody>
                    <a:bodyPr/>
                    <a:lstStyle/>
                    <a:p>
                      <a:pPr algn="ctr"/>
                      <a:r>
                        <a:rPr lang="es-HN" sz="1600" b="1" dirty="0" err="1">
                          <a:effectLst/>
                        </a:rPr>
                        <a:t>Númericos</a:t>
                      </a:r>
                      <a:endParaRPr lang="es-HN" sz="1600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703" marR="8703" marT="8703" marB="870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 b="1" dirty="0" err="1">
                          <a:effectLst/>
                        </a:rPr>
                        <a:t>Alfanúmericos</a:t>
                      </a:r>
                      <a:endParaRPr lang="es-HN" sz="1600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703" marR="8703" marT="8703" marB="870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 b="1" dirty="0">
                          <a:effectLst/>
                        </a:rPr>
                        <a:t>Fecha</a:t>
                      </a:r>
                      <a:endParaRPr lang="es-HN" sz="1600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703" marR="8703" marT="8703" marB="870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 b="1" dirty="0">
                          <a:effectLst/>
                        </a:rPr>
                        <a:t>Lógico</a:t>
                      </a:r>
                      <a:endParaRPr lang="es-HN" sz="1600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703" marR="8703" marT="8703" marB="870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 b="1" dirty="0">
                          <a:effectLst/>
                        </a:rPr>
                        <a:t>BLOB</a:t>
                      </a:r>
                      <a:endParaRPr lang="es-HN" sz="1600" b="1" dirty="0"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703" marR="8703" marT="8703" marB="870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18904"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Integer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char(n)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Date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Bit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Image</a:t>
                      </a:r>
                    </a:p>
                  </a:txBody>
                  <a:tcPr marL="8703" marR="8703" marT="8703" marB="8703" anchor="ctr"/>
                </a:tc>
              </a:tr>
              <a:tr h="518904"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Numeric(n.m)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varchar(n,m)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DateTime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 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Text</a:t>
                      </a:r>
                    </a:p>
                  </a:txBody>
                  <a:tcPr marL="8703" marR="8703" marT="8703" marB="8703" anchor="ctr"/>
                </a:tc>
              </a:tr>
              <a:tr h="518904"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Decimal(n,m)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 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 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 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  </a:t>
                      </a:r>
                    </a:p>
                  </a:txBody>
                  <a:tcPr marL="8703" marR="8703" marT="8703" marB="8703" anchor="ctr"/>
                </a:tc>
              </a:tr>
              <a:tr h="518904"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Float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 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 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>
                          <a:effectLst/>
                        </a:rPr>
                        <a:t> </a:t>
                      </a:r>
                    </a:p>
                  </a:txBody>
                  <a:tcPr marL="8703" marR="8703" marT="8703" marB="87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HN" sz="1600" dirty="0">
                          <a:effectLst/>
                        </a:rPr>
                        <a:t> </a:t>
                      </a:r>
                    </a:p>
                  </a:txBody>
                  <a:tcPr marL="8703" marR="8703" marT="8703" marB="8703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579364" y="1109657"/>
            <a:ext cx="2253638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s-HN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H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Mas detalladamente tenemos:</a:t>
            </a:r>
            <a:endParaRPr kumimoji="0" lang="es-H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5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14089</TotalTime>
  <Words>1060</Words>
  <Application>Microsoft Office PowerPoint</Application>
  <PresentationFormat>Panorámica</PresentationFormat>
  <Paragraphs>238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Tahoma</vt:lpstr>
      <vt:lpstr>Tema de Office</vt:lpstr>
      <vt:lpstr>Universidad Nacional Autónoma de Honduras Carrera de Ingeniería en Sistemas</vt:lpstr>
      <vt:lpstr>Universidad Nacional Autónoma de Honduras Carrera de Ingeniería en Sistemas</vt:lpstr>
      <vt:lpstr>SQL</vt:lpstr>
      <vt:lpstr>SQL</vt:lpstr>
      <vt:lpstr>SQL</vt:lpstr>
      <vt:lpstr>SQL</vt:lpstr>
      <vt:lpstr>SQL</vt:lpstr>
      <vt:lpstr>SQL</vt:lpstr>
      <vt:lpstr>SQL – Tipos de Datos</vt:lpstr>
      <vt:lpstr>SQL – Tipos de Datos</vt:lpstr>
      <vt:lpstr>SQL – Tipos de Datos</vt:lpstr>
      <vt:lpstr>SQL – Tipos de Datos</vt:lpstr>
      <vt:lpstr>SQL – Tipos de Datos</vt:lpstr>
      <vt:lpstr>SQL – Operadores</vt:lpstr>
      <vt:lpstr>SQL - DDL</vt:lpstr>
      <vt:lpstr>SQL - DDL</vt:lpstr>
      <vt:lpstr>SQL - DDL</vt:lpstr>
      <vt:lpstr>SQL - DDL</vt:lpstr>
      <vt:lpstr>SQL - DDL</vt:lpstr>
      <vt:lpstr>SQL - DDL</vt:lpstr>
      <vt:lpstr>SQL - DDL</vt:lpstr>
      <vt:lpstr>SQL - DDL</vt:lpstr>
      <vt:lpstr>SQL - DDL</vt:lpstr>
      <vt:lpstr>SQL - DDL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UNAH</dc:creator>
  <cp:lastModifiedBy>UNAH</cp:lastModifiedBy>
  <cp:revision>89</cp:revision>
  <dcterms:created xsi:type="dcterms:W3CDTF">2018-01-22T16:32:14Z</dcterms:created>
  <dcterms:modified xsi:type="dcterms:W3CDTF">2018-07-04T20:25:07Z</dcterms:modified>
</cp:coreProperties>
</file>