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1" r:id="rId3"/>
    <p:sldId id="262" r:id="rId4"/>
    <p:sldId id="274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1796" autoAdjust="0"/>
  </p:normalViewPr>
  <p:slideViewPr>
    <p:cSldViewPr snapToGrid="0">
      <p:cViewPr varScale="1">
        <p:scale>
          <a:sx n="75" d="100"/>
          <a:sy n="75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1ECA-1777-474F-9F52-B779530A7F62}" type="datetimeFigureOut">
              <a:rPr lang="es-HN" smtClean="0"/>
              <a:t>26/6/2018</a:t>
            </a:fld>
            <a:endParaRPr lang="es-H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E52C-5741-47D2-A03E-6B72F3F75A5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9141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389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10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651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11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74687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22744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13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18006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14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2988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15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76183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16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27940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17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10867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18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31603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19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1395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271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20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86333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21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86268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12186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23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6774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3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8789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4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4604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5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3219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6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0019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7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0846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8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674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9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5852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D2D5-23FE-400A-A55A-7C7310AAD67D}" type="datetime1">
              <a:rPr lang="es-HN" smtClean="0"/>
              <a:t>26/6/2018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724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A6FF-005A-4770-A67E-0775F1FE214D}" type="datetime1">
              <a:rPr lang="es-HN" smtClean="0"/>
              <a:t>26/6/2018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26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88B2-3428-4151-95BC-1A5B89979272}" type="datetime1">
              <a:rPr lang="es-HN" smtClean="0"/>
              <a:t>26/6/2018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9816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1B18-F304-4684-B427-FA54E842B28E}" type="datetime1">
              <a:rPr lang="es-HN" smtClean="0"/>
              <a:t>26/6/2018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071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8029-803F-453D-921B-B00EAD222D89}" type="datetime1">
              <a:rPr lang="es-HN" smtClean="0"/>
              <a:t>26/6/2018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47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DA7-E2A5-4B70-9DAA-8FE45EB88850}" type="datetime1">
              <a:rPr lang="es-HN" smtClean="0"/>
              <a:t>26/6/2018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094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825F-33F5-42FB-A162-2D0E76215D46}" type="datetime1">
              <a:rPr lang="es-HN" smtClean="0"/>
              <a:t>26/6/2018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667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0E0-400B-4C61-8D04-7AF415935918}" type="datetime1">
              <a:rPr lang="es-HN" smtClean="0"/>
              <a:t>26/6/2018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961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28AC-F11D-4E30-B12C-8719FD3E7CE9}" type="datetime1">
              <a:rPr lang="es-HN" smtClean="0"/>
              <a:t>26/6/2018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2634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930-790D-408C-8FE6-0D13712FBEE1}" type="datetime1">
              <a:rPr lang="es-HN" smtClean="0"/>
              <a:t>26/6/2018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1824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4876-D6FF-4C3C-BEBF-E04CCC4D750A}" type="datetime1">
              <a:rPr lang="es-HN" smtClean="0"/>
              <a:t>26/6/2018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095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0275-4485-4ED2-9AD0-62159DA236DA}" type="datetime1">
              <a:rPr lang="es-HN" smtClean="0"/>
              <a:t>26/6/2018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252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base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4" y="3760769"/>
            <a:ext cx="3376612" cy="2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268014"/>
            <a:ext cx="7796211" cy="84164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dirty="0" smtClean="0"/>
              <a:t>Universidad Nacional Autónoma de Honduras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Carrera de Ingeniería en Sistemas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800" dirty="0" smtClean="0">
                <a:solidFill>
                  <a:schemeClr val="bg1"/>
                </a:solidFill>
              </a:rPr>
              <a:t>IPAC 2018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421589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dirty="0" smtClean="0"/>
          </a:p>
          <a:p>
            <a:pPr marL="0" indent="0" algn="ctr">
              <a:buNone/>
            </a:pPr>
            <a:endParaRPr lang="es-HN" sz="2000" dirty="0" smtClean="0"/>
          </a:p>
          <a:p>
            <a:pPr marL="0" indent="0" algn="ctr">
              <a:buNone/>
            </a:pPr>
            <a:r>
              <a:rPr lang="es-HN" sz="3600" b="1" dirty="0" smtClean="0"/>
              <a:t>IS-501   Base de Datos I</a:t>
            </a:r>
            <a:endParaRPr lang="es-ES" sz="3200" dirty="0"/>
          </a:p>
          <a:p>
            <a:pPr marL="0" indent="0" algn="ctr">
              <a:buNone/>
            </a:pPr>
            <a:r>
              <a:rPr lang="es-ES" sz="3200" dirty="0"/>
              <a:t>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s-HN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25449" y="4463646"/>
            <a:ext cx="6145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Capítulo 3, sección 2</a:t>
            </a:r>
          </a:p>
          <a:p>
            <a:r>
              <a:rPr lang="es-HN" dirty="0"/>
              <a:t>Fundamentos de bases de datos </a:t>
            </a:r>
            <a:r>
              <a:rPr lang="es-HN" dirty="0" err="1"/>
              <a:t>Silberschatz</a:t>
            </a:r>
            <a:r>
              <a:rPr lang="es-HN" dirty="0"/>
              <a:t> </a:t>
            </a:r>
            <a:r>
              <a:rPr lang="es-HN" dirty="0" err="1"/>
              <a:t>Korth</a:t>
            </a:r>
            <a:r>
              <a:rPr lang="es-HN" dirty="0"/>
              <a:t> </a:t>
            </a:r>
            <a:r>
              <a:rPr lang="es-HN" dirty="0" err="1" smtClean="0"/>
              <a:t>Sudarshan</a:t>
            </a:r>
            <a:r>
              <a:rPr lang="es-HN" dirty="0" smtClean="0"/>
              <a:t> </a:t>
            </a:r>
          </a:p>
          <a:p>
            <a:r>
              <a:rPr lang="es-HN" dirty="0" smtClean="0"/>
              <a:t>Cuarta </a:t>
            </a:r>
            <a:r>
              <a:rPr lang="es-HN" dirty="0"/>
              <a:t>Edición</a:t>
            </a:r>
          </a:p>
        </p:txBody>
      </p:sp>
    </p:spTree>
    <p:extLst>
      <p:ext uri="{BB962C8B-B14F-4D97-AF65-F5344CB8AC3E}">
        <p14:creationId xmlns:p14="http://schemas.microsoft.com/office/powerpoint/2010/main" val="25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10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La operación unión </a:t>
            </a:r>
            <a:endParaRPr lang="es-H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Considérese </a:t>
            </a:r>
            <a:r>
              <a:rPr lang="es-HN" sz="2400" dirty="0"/>
              <a:t>una consulta para averiguar el nombre de todos los clientes del banco que tienen una cuenta, un préstamo o ambas cosas.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572" y="3834852"/>
            <a:ext cx="2800350" cy="17621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043" y="3872942"/>
            <a:ext cx="2707161" cy="17030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8572" y="3454958"/>
            <a:ext cx="2038350" cy="3238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1004" y="3502673"/>
            <a:ext cx="2171700" cy="2952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9223" y="5728304"/>
            <a:ext cx="43243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11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Por tanto, para que una operación unión </a:t>
            </a:r>
            <a:r>
              <a:rPr lang="es-HN" sz="2400" i="1" dirty="0" err="1"/>
              <a:t>r∪</a:t>
            </a:r>
            <a:r>
              <a:rPr lang="es-HN" sz="2400" i="1" dirty="0" err="1" smtClean="0"/>
              <a:t>s</a:t>
            </a:r>
            <a:r>
              <a:rPr lang="es-HN" sz="2400" dirty="0" smtClean="0"/>
              <a:t> sea </a:t>
            </a:r>
            <a:r>
              <a:rPr lang="es-HN" sz="2400" dirty="0"/>
              <a:t>válida hay que exigir que se cumplan dos condiciones: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HN" sz="2400" dirty="0" smtClean="0"/>
              <a:t>Las </a:t>
            </a:r>
            <a:r>
              <a:rPr lang="es-HN" sz="2400" dirty="0"/>
              <a:t>relaciones r y s deben ser de la misma </a:t>
            </a:r>
            <a:r>
              <a:rPr lang="es-HN" sz="2400" dirty="0" err="1"/>
              <a:t>aridad</a:t>
            </a:r>
            <a:r>
              <a:rPr lang="es-HN" sz="2400" dirty="0"/>
              <a:t>. Es decir, deben tener el mismo número de atributos.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s-HN" sz="2400" dirty="0" smtClean="0"/>
              <a:t>Los </a:t>
            </a:r>
            <a:r>
              <a:rPr lang="es-HN" sz="2400" dirty="0"/>
              <a:t>dominios de los atributos i-</a:t>
            </a:r>
            <a:r>
              <a:rPr lang="es-HN" sz="2400" dirty="0" err="1"/>
              <a:t>ésimos</a:t>
            </a:r>
            <a:r>
              <a:rPr lang="es-HN" sz="2400" dirty="0"/>
              <a:t> de r y de s deben ser iguales para todo i.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13194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12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La operación diferencia de conjuntos </a:t>
            </a:r>
            <a:endParaRPr lang="es-H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La </a:t>
            </a:r>
            <a:r>
              <a:rPr lang="es-HN" sz="2400" dirty="0"/>
              <a:t>operación diferencia de conjuntos, denotada por –, permite buscar las </a:t>
            </a:r>
            <a:r>
              <a:rPr lang="es-HN" sz="2400" dirty="0" err="1"/>
              <a:t>tuplas</a:t>
            </a:r>
            <a:r>
              <a:rPr lang="es-HN" sz="2400" dirty="0"/>
              <a:t> que estén en una relación pero no en la otra. La expresión r – s da como resultado una relación que contiene las </a:t>
            </a:r>
            <a:r>
              <a:rPr lang="es-HN" sz="2400" dirty="0" err="1"/>
              <a:t>tuplas</a:t>
            </a:r>
            <a:r>
              <a:rPr lang="es-HN" sz="2400" dirty="0"/>
              <a:t> que están en r pero no en s</a:t>
            </a:r>
            <a:r>
              <a:rPr lang="es-HN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Se </a:t>
            </a:r>
            <a:r>
              <a:rPr lang="es-HN" sz="2400" dirty="0"/>
              <a:t>pueden buscar todos los clientes del banco que tienen abierta una </a:t>
            </a:r>
            <a:r>
              <a:rPr lang="es-HN" sz="2400" dirty="0" smtClean="0"/>
              <a:t>cuenta </a:t>
            </a:r>
            <a:r>
              <a:rPr lang="es-HN" sz="2400" dirty="0"/>
              <a:t>pero </a:t>
            </a:r>
            <a:r>
              <a:rPr lang="es-HN" sz="2400" dirty="0" smtClean="0"/>
              <a:t>no </a:t>
            </a:r>
            <a:r>
              <a:rPr lang="es-HN" sz="2400" dirty="0"/>
              <a:t>tienen concedido ningún préstamo </a:t>
            </a:r>
            <a:r>
              <a:rPr lang="es-HN" sz="2400" dirty="0" smtClean="0"/>
              <a:t>escribiendo:</a:t>
            </a:r>
            <a:endParaRPr lang="es-HN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356" y="5288990"/>
            <a:ext cx="6989202" cy="6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13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Como en el caso de la operación unión, hay que asegurarse de que las diferencias de conjuntos se realicen entre relaciones compatibles</a:t>
            </a:r>
            <a:r>
              <a:rPr lang="es-HN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Por tanto, para que una operación diferencia de conjuntos r – s sea válida hay que exigir que las </a:t>
            </a:r>
            <a:r>
              <a:rPr lang="es-HN" sz="2400"/>
              <a:t>relaciones </a:t>
            </a:r>
            <a:r>
              <a:rPr lang="es-HN" sz="2400" smtClean="0"/>
              <a:t>r y </a:t>
            </a:r>
            <a:r>
              <a:rPr lang="es-HN" sz="2400" dirty="0" smtClean="0"/>
              <a:t>s sean </a:t>
            </a:r>
            <a:r>
              <a:rPr lang="es-HN" sz="2400" dirty="0"/>
              <a:t>de la misma </a:t>
            </a:r>
            <a:r>
              <a:rPr lang="es-HN" sz="2400" dirty="0" err="1"/>
              <a:t>aridad</a:t>
            </a:r>
            <a:r>
              <a:rPr lang="es-HN" sz="2400" dirty="0"/>
              <a:t> y que los dominios de los atributos i-</a:t>
            </a:r>
            <a:r>
              <a:rPr lang="es-HN" sz="2400" dirty="0" err="1"/>
              <a:t>ésimos</a:t>
            </a:r>
            <a:r>
              <a:rPr lang="es-HN" sz="2400" dirty="0"/>
              <a:t> de r y s sean iguales.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18407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14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La operación producto cartesiano </a:t>
            </a:r>
            <a:endParaRPr lang="es-H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La </a:t>
            </a:r>
            <a:r>
              <a:rPr lang="es-HN" sz="2400" dirty="0"/>
              <a:t>operación producto cartesiano, denotada por un aspa (×), permite combinar información de cualesquiera dos relaciones. El producto cartesiano de las relaciones r1 y r2 como r1 × r2</a:t>
            </a:r>
            <a:r>
              <a:rPr lang="es-HN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Sin embargo, dado que el mismo nombre de atributo puede aparecer tanto en r1 como en r2, hay que crear un esquema de denominaciones para distinguir entre ambos atributos.</a:t>
            </a:r>
          </a:p>
        </p:txBody>
      </p:sp>
    </p:spTree>
    <p:extLst>
      <p:ext uri="{BB962C8B-B14F-4D97-AF65-F5344CB8AC3E}">
        <p14:creationId xmlns:p14="http://schemas.microsoft.com/office/powerpoint/2010/main" val="39610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15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Supóngase que se desea averiguar los nombres de todos los clientes que tienen concedido un préstamo en la sucursal de Navacerrada. Se necesita para ello información de las relaciones préstamo y prestatario. Si se escribe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87" y="3234871"/>
            <a:ext cx="7410450" cy="2905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656" y="3559046"/>
            <a:ext cx="7882707" cy="15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16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 smtClean="0"/>
              <a:t>La </a:t>
            </a:r>
            <a:r>
              <a:rPr lang="es-HN" sz="2400" b="1" dirty="0"/>
              <a:t>operación renombramiento </a:t>
            </a:r>
            <a:endParaRPr lang="es-H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A </a:t>
            </a:r>
            <a:r>
              <a:rPr lang="es-HN" sz="2400" dirty="0"/>
              <a:t>diferencia de las relaciones de la base de datos, los resultados de las expresiones de álgebra relacional no tienen un nombre que se pueda utilizar para referirse a ellas. </a:t>
            </a:r>
            <a:r>
              <a:rPr lang="es-HN" sz="2400" dirty="0" smtClean="0"/>
              <a:t>El operador renombramiento denotado </a:t>
            </a:r>
            <a:r>
              <a:rPr lang="es-HN" sz="2400" dirty="0"/>
              <a:t>por la letra griega rho minúscula ( ρ </a:t>
            </a:r>
            <a:r>
              <a:rPr lang="es-HN" sz="2400" dirty="0" smtClean="0"/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Otra forma de la operación renombramiento es la siguiente. Supóngase que una expresión del álgebra relacional E tiene </a:t>
            </a:r>
            <a:r>
              <a:rPr lang="es-HN" sz="2400" dirty="0" err="1"/>
              <a:t>aridad</a:t>
            </a:r>
            <a:r>
              <a:rPr lang="es-HN" sz="2400" dirty="0"/>
              <a:t> n. Por tanto, la </a:t>
            </a:r>
            <a:r>
              <a:rPr lang="es-HN" sz="2400" dirty="0" smtClean="0"/>
              <a:t>expresión  </a:t>
            </a:r>
            <a:r>
              <a:rPr lang="es-HN" sz="2400" dirty="0" err="1" smtClean="0"/>
              <a:t>ρx</a:t>
            </a:r>
            <a:r>
              <a:rPr lang="es-HN" sz="2400" dirty="0" smtClean="0"/>
              <a:t> </a:t>
            </a:r>
            <a:r>
              <a:rPr lang="es-HN" sz="2400" dirty="0"/>
              <a:t>(</a:t>
            </a:r>
            <a:r>
              <a:rPr lang="es-HN" sz="2400" dirty="0" smtClean="0"/>
              <a:t>A1,A2</a:t>
            </a:r>
            <a:r>
              <a:rPr lang="es-HN" sz="2400" dirty="0"/>
              <a:t>, … </a:t>
            </a:r>
            <a:r>
              <a:rPr lang="es-HN" sz="2400" dirty="0" err="1"/>
              <a:t>An</a:t>
            </a:r>
            <a:r>
              <a:rPr lang="es-HN" sz="2400" dirty="0"/>
              <a:t>) (E) devuelve el resultado de la expresión E con el nombre x y con los atributos con el nombre cambiado a A1, A2, …, </a:t>
            </a:r>
            <a:r>
              <a:rPr lang="es-HN" sz="2400" dirty="0" err="1"/>
              <a:t>An</a:t>
            </a:r>
            <a:r>
              <a:rPr lang="es-HN" sz="2400" dirty="0"/>
              <a:t>.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2507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17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Ejemplo: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Averiguar los nombres de todos los clientes que viven en la misma calle y en la misma ciudad que Gómez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212" y="3455919"/>
            <a:ext cx="8102965" cy="23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 -Resumen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18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Sean E1 y E2 expresiones de álgebra relacional. Todas las siguientes son expresiones del álgebra relacional: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87" y="2744269"/>
            <a:ext cx="6087976" cy="32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19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La operación intersección de </a:t>
            </a:r>
            <a:r>
              <a:rPr lang="es-HN" sz="2400" b="1" dirty="0" smtClean="0"/>
              <a:t>conjuntos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La </a:t>
            </a:r>
            <a:r>
              <a:rPr lang="es-HN" sz="2400" dirty="0"/>
              <a:t>primera operación adicional del álgebra relacional que se definirá es la intersección de conjuntos (∩). Supóngase que se desea averiguar todos los clientes que tienen un préstamo concedido y una cuenta abierta. Utilizando la intersección de conjuntos se puede escribir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283" y="4490580"/>
            <a:ext cx="8260397" cy="7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 smtClean="0"/>
              <a:t>Definición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El álgebra relacional es un lenguaje de consulta procedimental. Consta de un conjunto de operaciones que toman como entrada una o dos relaciones y producen como resultado una nueva relación. Las operaciones fundamentales del álgebra relacional son selección, proyección, unión, diferencia de conjuntos, producto cartesiano y renombramiento.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5376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20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HN" sz="2400" dirty="0"/>
              <a:t>r ∩ s = r – (r – 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Por tanto, la intersección de conjuntos no es una operación fundamental y no añade potencia al álgebra relacional. Sencillamente, es más conveniente </a:t>
            </a:r>
            <a:r>
              <a:rPr lang="es-HN" sz="2400" dirty="0" smtClean="0"/>
              <a:t>escribir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 </a:t>
            </a:r>
            <a:r>
              <a:rPr lang="es-HN" sz="2400" dirty="0"/>
              <a:t>r ∩ s que r – (r – s).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33052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21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La operación reunión natural </a:t>
            </a:r>
            <a:endParaRPr lang="es-H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Suele </a:t>
            </a:r>
            <a:r>
              <a:rPr lang="es-HN" sz="2400" dirty="0"/>
              <a:t>resultar deseable </a:t>
            </a:r>
            <a:r>
              <a:rPr lang="es-HN" sz="2400" dirty="0" err="1"/>
              <a:t>simpliﬁcar</a:t>
            </a:r>
            <a:r>
              <a:rPr lang="es-HN" sz="2400" dirty="0"/>
              <a:t> ciertas consultas que exigen un producto cartesiano. Generalmente, las consultas que implican un producto cartesiano incluyen un operador selección sobre el resultado del producto cartesiano. </a:t>
            </a:r>
            <a:endParaRPr lang="es-HN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Averiguar los nombres de todos los clientes que tienen concedido un préstamo en el banco y averiguar su importe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137" y="5198074"/>
            <a:ext cx="8373852" cy="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22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La operación división </a:t>
            </a:r>
            <a:endParaRPr lang="es-H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La </a:t>
            </a:r>
            <a:r>
              <a:rPr lang="es-HN" sz="2400" dirty="0"/>
              <a:t>operación división, denotada por ÷, resulta adecuada para las consultas que incluyen la expresión «para todos».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Supóngase </a:t>
            </a:r>
            <a:r>
              <a:rPr lang="es-HN" sz="2400" dirty="0"/>
              <a:t>que se desea hallar a todos los clientes que tengan abierta una cuenta en todas las sucursales ubicadas en </a:t>
            </a:r>
            <a:r>
              <a:rPr lang="es-HN" sz="2400" dirty="0" err="1"/>
              <a:t>Arganzuela</a:t>
            </a:r>
            <a:r>
              <a:rPr lang="es-HN" sz="2400" dirty="0"/>
              <a:t>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305" y="4613035"/>
            <a:ext cx="7667388" cy="9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23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La operación asignación </a:t>
            </a:r>
            <a:endParaRPr lang="es-H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En </a:t>
            </a:r>
            <a:r>
              <a:rPr lang="es-HN" sz="2400" dirty="0"/>
              <a:t>ocasiones resulta conveniente escribir una expresión del álgebra relacional por partes utilizando la asignación a una variable de relación temporal. La operación asignación, denotada por ←, actúa de manera parecida a la asignación de los lenguajes de programación.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596" y="4559473"/>
            <a:ext cx="6459304" cy="14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3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Las operaciones selección, proyección y renombramiento se denominan operaciones </a:t>
            </a:r>
            <a:r>
              <a:rPr lang="es-HN" sz="2400" dirty="0" smtClean="0"/>
              <a:t>unarias porque </a:t>
            </a:r>
            <a:r>
              <a:rPr lang="es-HN" sz="2400" dirty="0"/>
              <a:t>operan sobre una sola relación. </a:t>
            </a:r>
            <a:endParaRPr lang="es-HN" sz="24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La unión</a:t>
            </a:r>
            <a:r>
              <a:rPr lang="es-HN" sz="2400" dirty="0"/>
              <a:t>, diferencia de </a:t>
            </a:r>
            <a:r>
              <a:rPr lang="es-HN" sz="2400" dirty="0" smtClean="0"/>
              <a:t>conjuntos y </a:t>
            </a:r>
            <a:r>
              <a:rPr lang="es-HN" sz="2400" dirty="0"/>
              <a:t>producto cartesiano </a:t>
            </a:r>
            <a:r>
              <a:rPr lang="es-HN" sz="2400" dirty="0" smtClean="0"/>
              <a:t>operan </a:t>
            </a:r>
            <a:r>
              <a:rPr lang="es-HN" sz="2400" dirty="0"/>
              <a:t>sobre pares de relaciones y se denominan, por lo tanto, operaciones binarias.</a:t>
            </a:r>
          </a:p>
        </p:txBody>
      </p:sp>
    </p:spTree>
    <p:extLst>
      <p:ext uri="{BB962C8B-B14F-4D97-AF65-F5344CB8AC3E}">
        <p14:creationId xmlns:p14="http://schemas.microsoft.com/office/powerpoint/2010/main" val="37708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4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971" y="1801559"/>
            <a:ext cx="9111801" cy="35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5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La operación selección </a:t>
            </a:r>
            <a:endParaRPr lang="es-H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dirty="0" smtClean="0"/>
              <a:t>La </a:t>
            </a:r>
            <a:r>
              <a:rPr lang="es-HN" sz="2000" dirty="0"/>
              <a:t>operación </a:t>
            </a:r>
            <a:r>
              <a:rPr lang="es-HN" sz="2000" dirty="0" smtClean="0"/>
              <a:t>selección selecciona </a:t>
            </a:r>
            <a:r>
              <a:rPr lang="es-HN" sz="2000" dirty="0" err="1"/>
              <a:t>tuplas</a:t>
            </a:r>
            <a:r>
              <a:rPr lang="es-HN" sz="2000" dirty="0"/>
              <a:t> que satisfacen un predicado dado. Se utiliza la letra griega sigma minúscula ( σ ) para denotar la selección. El predicado aparece como subíndice de </a:t>
            </a:r>
            <a:r>
              <a:rPr lang="es-HN" sz="2000" dirty="0" smtClean="0"/>
              <a:t>σ. </a:t>
            </a:r>
            <a:r>
              <a:rPr lang="es-HN" sz="2000" dirty="0"/>
              <a:t>La relación del argumento se da entre paréntesis a continuación de </a:t>
            </a:r>
            <a:r>
              <a:rPr lang="es-HN" sz="2000" dirty="0" smtClean="0"/>
              <a:t>σ.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1800" i="1" dirty="0" smtClean="0"/>
              <a:t>EJEMPLO: para </a:t>
            </a:r>
            <a:r>
              <a:rPr lang="es-HN" sz="1800" i="1" dirty="0"/>
              <a:t>seleccionar las </a:t>
            </a:r>
            <a:r>
              <a:rPr lang="es-HN" sz="1800" i="1" dirty="0" err="1"/>
              <a:t>tuplas</a:t>
            </a:r>
            <a:r>
              <a:rPr lang="es-HN" sz="1800" i="1" dirty="0"/>
              <a:t> de la relación préstamo en que la sucursal es «Navacerrada» hay que escribir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069" y="4871201"/>
            <a:ext cx="5758270" cy="7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6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Se pueden buscar todas las </a:t>
            </a:r>
            <a:r>
              <a:rPr lang="es-HN" sz="2400" dirty="0" err="1"/>
              <a:t>tuplas</a:t>
            </a:r>
            <a:r>
              <a:rPr lang="es-HN" sz="2400" dirty="0"/>
              <a:t> en las que el importe prestado sea mayor que </a:t>
            </a:r>
            <a:r>
              <a:rPr lang="es-HN" sz="2400" dirty="0" smtClean="0"/>
              <a:t>1,200  escribiendo: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sz="24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En general, se permiten las comparaciones que utilizan =, ≠, &lt;, ≤, &gt; o </a:t>
            </a:r>
            <a:r>
              <a:rPr lang="es-HN" sz="2400" dirty="0" smtClean="0"/>
              <a:t>≥ en </a:t>
            </a:r>
            <a:r>
              <a:rPr lang="es-HN" sz="2400" dirty="0"/>
              <a:t>el predicado de selección. Además, se pueden combinar varios predicados en uno mayor utilizando las conectivas y(∧) </a:t>
            </a:r>
            <a:r>
              <a:rPr lang="es-HN" sz="2400" dirty="0" smtClean="0"/>
              <a:t> y  o(</a:t>
            </a:r>
            <a:r>
              <a:rPr lang="es-HN" sz="2400" dirty="0"/>
              <a:t>∨).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502" y="2669753"/>
            <a:ext cx="3426660" cy="6589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8502" y="5223867"/>
            <a:ext cx="7495209" cy="6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7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El predicado de selección puede incluir comparaciones entre dos atributos</a:t>
            </a:r>
            <a:r>
              <a:rPr lang="es-HN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429" y="2393528"/>
            <a:ext cx="6255226" cy="4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8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La operación proyección </a:t>
            </a:r>
            <a:endParaRPr lang="es-HN" sz="24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Supóngase </a:t>
            </a:r>
            <a:r>
              <a:rPr lang="es-HN" sz="2400" dirty="0"/>
              <a:t>que se desea hacer una lista de todos los números de préstamo y del importe de los mismos, pero sin que aparezcan los nombres de las sucursales. La operación proyección permite producir esta relación</a:t>
            </a:r>
            <a:r>
              <a:rPr lang="es-HN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La operación proyección es una operación unaria que devuelve su relación de argumentos, excluyendo algunos argumentos. Dado que las relaciones son conjuntos, se eliminan todas las </a:t>
            </a:r>
            <a:r>
              <a:rPr lang="es-HN" sz="2400" dirty="0" err="1"/>
              <a:t>ﬁlas</a:t>
            </a:r>
            <a:r>
              <a:rPr lang="es-HN" sz="2400" dirty="0"/>
              <a:t> duplicadas. La proyección se denota por la letra griega mayúscula pi (Π).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774" y="5484154"/>
            <a:ext cx="5137825" cy="6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Algebra Relacional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9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ES" sz="2400" dirty="0" smtClean="0"/>
              <a:t>EJEMPLO: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Encontrar los clientes que viven en </a:t>
            </a:r>
            <a:r>
              <a:rPr lang="es-HN" sz="2400" dirty="0" err="1" smtClean="0"/>
              <a:t>Peguerinos</a:t>
            </a:r>
            <a:endParaRPr lang="es-HN" sz="24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887" y="2929864"/>
            <a:ext cx="5694833" cy="6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9560</TotalTime>
  <Words>1303</Words>
  <Application>Microsoft Office PowerPoint</Application>
  <PresentationFormat>Panorámica</PresentationFormat>
  <Paragraphs>149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Universidad Nacional Autónoma de Honduras Carrera de Ingeniería en Sistemas</vt:lpstr>
      <vt:lpstr>Algebra Relacional</vt:lpstr>
      <vt:lpstr>Algebra Relacional</vt:lpstr>
      <vt:lpstr>Algebra Relacional</vt:lpstr>
      <vt:lpstr>Algebra Relacional</vt:lpstr>
      <vt:lpstr>Algebra Relacional</vt:lpstr>
      <vt:lpstr>Algebra Relacional</vt:lpstr>
      <vt:lpstr>Algebra Relacional</vt:lpstr>
      <vt:lpstr>Algebra Relacional</vt:lpstr>
      <vt:lpstr>Algebra Relacional</vt:lpstr>
      <vt:lpstr>Algebra Relacional</vt:lpstr>
      <vt:lpstr>Algebra Relacional</vt:lpstr>
      <vt:lpstr>Algebra Relacional</vt:lpstr>
      <vt:lpstr>Algebra Relacional</vt:lpstr>
      <vt:lpstr>Algebra Relacional</vt:lpstr>
      <vt:lpstr>Algebra Relacional</vt:lpstr>
      <vt:lpstr>Algebra Relacional</vt:lpstr>
      <vt:lpstr>Algebra Relacional -Resumen</vt:lpstr>
      <vt:lpstr>Algebra Relacional</vt:lpstr>
      <vt:lpstr>Algebra Relacional</vt:lpstr>
      <vt:lpstr>Algebra Relacional</vt:lpstr>
      <vt:lpstr>Algebra Relacional</vt:lpstr>
      <vt:lpstr>Algebra Relacional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UNAH</dc:creator>
  <cp:lastModifiedBy>UNAH</cp:lastModifiedBy>
  <cp:revision>66</cp:revision>
  <dcterms:created xsi:type="dcterms:W3CDTF">2018-01-22T16:32:14Z</dcterms:created>
  <dcterms:modified xsi:type="dcterms:W3CDTF">2018-06-27T16:56:21Z</dcterms:modified>
</cp:coreProperties>
</file>