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1" r:id="rId3"/>
    <p:sldId id="262" r:id="rId4"/>
    <p:sldId id="263" r:id="rId5"/>
    <p:sldId id="264" r:id="rId6"/>
    <p:sldId id="265" r:id="rId7"/>
    <p:sldId id="266" r:id="rId8"/>
    <p:sldId id="267" r:id="rId9"/>
    <p:sldId id="269" r:id="rId10"/>
    <p:sldId id="270" r:id="rId11"/>
    <p:sldId id="271" r:id="rId12"/>
    <p:sldId id="272" r:id="rId13"/>
    <p:sldId id="273" r:id="rId14"/>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1796" autoAdjust="0"/>
  </p:normalViewPr>
  <p:slideViewPr>
    <p:cSldViewPr snapToGrid="0">
      <p:cViewPr varScale="1">
        <p:scale>
          <a:sx n="76" d="100"/>
          <a:sy n="76" d="100"/>
        </p:scale>
        <p:origin x="90"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BCEC7D-731A-4C90-8358-A24F96ED042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HN"/>
        </a:p>
      </dgm:t>
    </dgm:pt>
    <dgm:pt modelId="{CC3E2072-21A0-4132-A725-3693A3A238B7}">
      <dgm:prSet phldrT="[Texto]"/>
      <dgm:spPr>
        <a:solidFill>
          <a:schemeClr val="accent2">
            <a:lumMod val="75000"/>
          </a:schemeClr>
        </a:solidFill>
      </dgm:spPr>
      <dgm:t>
        <a:bodyPr/>
        <a:lstStyle/>
        <a:p>
          <a:r>
            <a:rPr lang="es-HN" dirty="0" smtClean="0"/>
            <a:t> Lenguaje de </a:t>
          </a:r>
          <a:r>
            <a:rPr lang="es-HN" dirty="0" err="1" smtClean="0"/>
            <a:t>deﬁnición</a:t>
          </a:r>
          <a:r>
            <a:rPr lang="es-HN" dirty="0" smtClean="0"/>
            <a:t> de datos</a:t>
          </a:r>
          <a:endParaRPr lang="es-HN" dirty="0"/>
        </a:p>
      </dgm:t>
    </dgm:pt>
    <dgm:pt modelId="{262614AF-E939-4F4F-9001-3A80204E5A0D}" type="parTrans" cxnId="{3B5B3C1F-A38B-4E2C-AA43-AB920B10D96C}">
      <dgm:prSet/>
      <dgm:spPr/>
      <dgm:t>
        <a:bodyPr/>
        <a:lstStyle/>
        <a:p>
          <a:endParaRPr lang="es-HN"/>
        </a:p>
      </dgm:t>
    </dgm:pt>
    <dgm:pt modelId="{2229C953-C0AE-41E0-8D9F-4DFF323A63C8}" type="sibTrans" cxnId="{3B5B3C1F-A38B-4E2C-AA43-AB920B10D96C}">
      <dgm:prSet/>
      <dgm:spPr/>
      <dgm:t>
        <a:bodyPr/>
        <a:lstStyle/>
        <a:p>
          <a:endParaRPr lang="es-HN"/>
        </a:p>
      </dgm:t>
    </dgm:pt>
    <dgm:pt modelId="{6C839599-BBDC-4B0A-AFAB-F8B3C3415053}">
      <dgm:prSet phldrT="[Texto]"/>
      <dgm:spPr>
        <a:solidFill>
          <a:schemeClr val="accent2">
            <a:lumMod val="75000"/>
          </a:schemeClr>
        </a:solidFill>
      </dgm:spPr>
      <dgm:t>
        <a:bodyPr/>
        <a:lstStyle/>
        <a:p>
          <a:r>
            <a:rPr lang="es-HN" dirty="0" smtClean="0"/>
            <a:t>Lenguaje de manipulación de datos </a:t>
          </a:r>
          <a:endParaRPr lang="es-HN" dirty="0"/>
        </a:p>
      </dgm:t>
    </dgm:pt>
    <dgm:pt modelId="{73969349-AA7B-44A6-81C8-6CEF10842CE0}" type="parTrans" cxnId="{31D1BE96-511C-41B2-93C7-950EC317DBCC}">
      <dgm:prSet/>
      <dgm:spPr/>
      <dgm:t>
        <a:bodyPr/>
        <a:lstStyle/>
        <a:p>
          <a:endParaRPr lang="es-HN"/>
        </a:p>
      </dgm:t>
    </dgm:pt>
    <dgm:pt modelId="{42D8BD3F-B007-411B-A361-9549057A6C16}" type="sibTrans" cxnId="{31D1BE96-511C-41B2-93C7-950EC317DBCC}">
      <dgm:prSet/>
      <dgm:spPr/>
      <dgm:t>
        <a:bodyPr/>
        <a:lstStyle/>
        <a:p>
          <a:endParaRPr lang="es-HN"/>
        </a:p>
      </dgm:t>
    </dgm:pt>
    <dgm:pt modelId="{5BE26DEA-17F1-4877-BBDC-9B99A293E85B}">
      <dgm:prSet phldrT="[Texto]"/>
      <dgm:spPr>
        <a:solidFill>
          <a:schemeClr val="accent2">
            <a:lumMod val="75000"/>
          </a:schemeClr>
        </a:solidFill>
      </dgm:spPr>
      <dgm:t>
        <a:bodyPr/>
        <a:lstStyle/>
        <a:p>
          <a:r>
            <a:rPr lang="es-HN" dirty="0" smtClean="0"/>
            <a:t>Definición de vistas</a:t>
          </a:r>
          <a:endParaRPr lang="es-HN" dirty="0"/>
        </a:p>
      </dgm:t>
    </dgm:pt>
    <dgm:pt modelId="{59284E45-A935-4779-A069-1DF575FE7DDA}" type="parTrans" cxnId="{DECAB889-D917-4A3A-BCC4-5BC142F62869}">
      <dgm:prSet/>
      <dgm:spPr/>
      <dgm:t>
        <a:bodyPr/>
        <a:lstStyle/>
        <a:p>
          <a:endParaRPr lang="es-HN"/>
        </a:p>
      </dgm:t>
    </dgm:pt>
    <dgm:pt modelId="{67ABF6ED-2F9E-48FB-8D65-DF615EB29F3B}" type="sibTrans" cxnId="{DECAB889-D917-4A3A-BCC4-5BC142F62869}">
      <dgm:prSet/>
      <dgm:spPr/>
      <dgm:t>
        <a:bodyPr/>
        <a:lstStyle/>
        <a:p>
          <a:endParaRPr lang="es-HN"/>
        </a:p>
      </dgm:t>
    </dgm:pt>
    <dgm:pt modelId="{F23C7E62-ED1D-4A00-848E-DA1648B5AB2C}">
      <dgm:prSet phldrT="[Texto]"/>
      <dgm:spPr>
        <a:solidFill>
          <a:schemeClr val="accent6">
            <a:lumMod val="75000"/>
          </a:schemeClr>
        </a:solidFill>
      </dgm:spPr>
      <dgm:t>
        <a:bodyPr/>
        <a:lstStyle/>
        <a:p>
          <a:r>
            <a:rPr lang="es-HN" dirty="0" smtClean="0"/>
            <a:t>SQL incorporado y SQL dinámico</a:t>
          </a:r>
          <a:endParaRPr lang="es-HN" dirty="0"/>
        </a:p>
      </dgm:t>
    </dgm:pt>
    <dgm:pt modelId="{3BB814F8-C2AF-4515-9378-9720DEC7B43F}" type="parTrans" cxnId="{B8B891C6-649F-4922-9199-A5CC9E91309D}">
      <dgm:prSet/>
      <dgm:spPr/>
      <dgm:t>
        <a:bodyPr/>
        <a:lstStyle/>
        <a:p>
          <a:endParaRPr lang="es-HN"/>
        </a:p>
      </dgm:t>
    </dgm:pt>
    <dgm:pt modelId="{FEFE0DF7-E6D8-4062-BE93-A4914EC999D9}" type="sibTrans" cxnId="{B8B891C6-649F-4922-9199-A5CC9E91309D}">
      <dgm:prSet/>
      <dgm:spPr/>
      <dgm:t>
        <a:bodyPr/>
        <a:lstStyle/>
        <a:p>
          <a:endParaRPr lang="es-HN"/>
        </a:p>
      </dgm:t>
    </dgm:pt>
    <dgm:pt modelId="{FEBF828C-7141-4483-B01D-4EC60A1F3BFD}">
      <dgm:prSet phldrT="[Texto]"/>
      <dgm:spPr/>
      <dgm:t>
        <a:bodyPr/>
        <a:lstStyle/>
        <a:p>
          <a:r>
            <a:rPr lang="es-HN" dirty="0" smtClean="0"/>
            <a:t>Integridad</a:t>
          </a:r>
          <a:endParaRPr lang="es-HN" dirty="0"/>
        </a:p>
      </dgm:t>
    </dgm:pt>
    <dgm:pt modelId="{6C7BF9E1-4562-4CDD-BAAC-448298BF8365}" type="parTrans" cxnId="{F8E78B75-4843-4706-93E7-F75594FB3EFF}">
      <dgm:prSet/>
      <dgm:spPr/>
      <dgm:t>
        <a:bodyPr/>
        <a:lstStyle/>
        <a:p>
          <a:endParaRPr lang="es-HN"/>
        </a:p>
      </dgm:t>
    </dgm:pt>
    <dgm:pt modelId="{5DDCD63E-271A-4181-A8AF-E2A1897DBC58}" type="sibTrans" cxnId="{F8E78B75-4843-4706-93E7-F75594FB3EFF}">
      <dgm:prSet/>
      <dgm:spPr/>
      <dgm:t>
        <a:bodyPr/>
        <a:lstStyle/>
        <a:p>
          <a:endParaRPr lang="es-HN"/>
        </a:p>
      </dgm:t>
    </dgm:pt>
    <dgm:pt modelId="{93A72136-E976-47D6-81CF-96DC1FF4137E}">
      <dgm:prSet phldrT="[Texto]"/>
      <dgm:spPr/>
      <dgm:t>
        <a:bodyPr/>
        <a:lstStyle/>
        <a:p>
          <a:r>
            <a:rPr lang="es-HN" dirty="0" smtClean="0"/>
            <a:t>Control de transacciones</a:t>
          </a:r>
          <a:endParaRPr lang="es-HN" dirty="0"/>
        </a:p>
      </dgm:t>
    </dgm:pt>
    <dgm:pt modelId="{9F18EECA-5558-4A90-9B16-4BFD432D692C}" type="parTrans" cxnId="{B6C10171-834A-43F3-B0C6-8DFDA36E11A9}">
      <dgm:prSet/>
      <dgm:spPr/>
      <dgm:t>
        <a:bodyPr/>
        <a:lstStyle/>
        <a:p>
          <a:endParaRPr lang="es-HN"/>
        </a:p>
      </dgm:t>
    </dgm:pt>
    <dgm:pt modelId="{A1852EB2-BE12-4FDB-84F6-337C67AC6433}" type="sibTrans" cxnId="{B6C10171-834A-43F3-B0C6-8DFDA36E11A9}">
      <dgm:prSet/>
      <dgm:spPr/>
      <dgm:t>
        <a:bodyPr/>
        <a:lstStyle/>
        <a:p>
          <a:endParaRPr lang="es-HN"/>
        </a:p>
      </dgm:t>
    </dgm:pt>
    <dgm:pt modelId="{ABADD1E4-DC6C-456B-9FDF-F2DAB1AB2393}">
      <dgm:prSet phldrT="[Texto]"/>
      <dgm:spPr/>
      <dgm:t>
        <a:bodyPr/>
        <a:lstStyle/>
        <a:p>
          <a:r>
            <a:rPr lang="es-HN" dirty="0" smtClean="0"/>
            <a:t>Autorización</a:t>
          </a:r>
          <a:endParaRPr lang="es-HN" dirty="0"/>
        </a:p>
      </dgm:t>
    </dgm:pt>
    <dgm:pt modelId="{56AE126E-0640-4E86-BD6A-30C575991E3F}" type="parTrans" cxnId="{10764502-4454-4DDA-83AD-1B914B6A5E29}">
      <dgm:prSet/>
      <dgm:spPr/>
      <dgm:t>
        <a:bodyPr/>
        <a:lstStyle/>
        <a:p>
          <a:endParaRPr lang="es-HN"/>
        </a:p>
      </dgm:t>
    </dgm:pt>
    <dgm:pt modelId="{4FEE3D9D-7E93-49BF-9647-FE125B589F35}" type="sibTrans" cxnId="{10764502-4454-4DDA-83AD-1B914B6A5E29}">
      <dgm:prSet/>
      <dgm:spPr/>
      <dgm:t>
        <a:bodyPr/>
        <a:lstStyle/>
        <a:p>
          <a:endParaRPr lang="es-HN"/>
        </a:p>
      </dgm:t>
    </dgm:pt>
    <dgm:pt modelId="{98A17D20-32EB-4F14-9393-22C5BFBBF3CC}" type="pres">
      <dgm:prSet presAssocID="{7BBCEC7D-731A-4C90-8358-A24F96ED042B}" presName="diagram" presStyleCnt="0">
        <dgm:presLayoutVars>
          <dgm:dir/>
          <dgm:resizeHandles val="exact"/>
        </dgm:presLayoutVars>
      </dgm:prSet>
      <dgm:spPr/>
    </dgm:pt>
    <dgm:pt modelId="{450470AC-7E1B-47A0-85D1-137BF33C1FB5}" type="pres">
      <dgm:prSet presAssocID="{ABADD1E4-DC6C-456B-9FDF-F2DAB1AB2393}" presName="node" presStyleLbl="node1" presStyleIdx="0" presStyleCnt="7">
        <dgm:presLayoutVars>
          <dgm:bulletEnabled val="1"/>
        </dgm:presLayoutVars>
      </dgm:prSet>
      <dgm:spPr/>
      <dgm:t>
        <a:bodyPr/>
        <a:lstStyle/>
        <a:p>
          <a:endParaRPr lang="es-HN"/>
        </a:p>
      </dgm:t>
    </dgm:pt>
    <dgm:pt modelId="{08E94782-FE66-4691-95D1-A5D0F7B939D3}" type="pres">
      <dgm:prSet presAssocID="{4FEE3D9D-7E93-49BF-9647-FE125B589F35}" presName="sibTrans" presStyleCnt="0"/>
      <dgm:spPr/>
    </dgm:pt>
    <dgm:pt modelId="{CA38E5E9-83B7-4999-9046-F530489DA22C}" type="pres">
      <dgm:prSet presAssocID="{FEBF828C-7141-4483-B01D-4EC60A1F3BFD}" presName="node" presStyleLbl="node1" presStyleIdx="1" presStyleCnt="7">
        <dgm:presLayoutVars>
          <dgm:bulletEnabled val="1"/>
        </dgm:presLayoutVars>
      </dgm:prSet>
      <dgm:spPr/>
      <dgm:t>
        <a:bodyPr/>
        <a:lstStyle/>
        <a:p>
          <a:endParaRPr lang="es-HN"/>
        </a:p>
      </dgm:t>
    </dgm:pt>
    <dgm:pt modelId="{B1BF40F2-C236-4421-AB2A-D2A86D2DFF64}" type="pres">
      <dgm:prSet presAssocID="{5DDCD63E-271A-4181-A8AF-E2A1897DBC58}" presName="sibTrans" presStyleCnt="0"/>
      <dgm:spPr/>
    </dgm:pt>
    <dgm:pt modelId="{90EE9B9C-8A99-4683-BE3C-ACB44E59F10B}" type="pres">
      <dgm:prSet presAssocID="{93A72136-E976-47D6-81CF-96DC1FF4137E}" presName="node" presStyleLbl="node1" presStyleIdx="2" presStyleCnt="7">
        <dgm:presLayoutVars>
          <dgm:bulletEnabled val="1"/>
        </dgm:presLayoutVars>
      </dgm:prSet>
      <dgm:spPr/>
      <dgm:t>
        <a:bodyPr/>
        <a:lstStyle/>
        <a:p>
          <a:endParaRPr lang="es-HN"/>
        </a:p>
      </dgm:t>
    </dgm:pt>
    <dgm:pt modelId="{25139BEA-BA0E-4003-B0C8-E2EFFCF63068}" type="pres">
      <dgm:prSet presAssocID="{A1852EB2-BE12-4FDB-84F6-337C67AC6433}" presName="sibTrans" presStyleCnt="0"/>
      <dgm:spPr/>
    </dgm:pt>
    <dgm:pt modelId="{A24DD58A-A83A-4C2A-A5FE-EEB2BBE50AE1}" type="pres">
      <dgm:prSet presAssocID="{CC3E2072-21A0-4132-A725-3693A3A238B7}" presName="node" presStyleLbl="node1" presStyleIdx="3" presStyleCnt="7">
        <dgm:presLayoutVars>
          <dgm:bulletEnabled val="1"/>
        </dgm:presLayoutVars>
      </dgm:prSet>
      <dgm:spPr/>
      <dgm:t>
        <a:bodyPr/>
        <a:lstStyle/>
        <a:p>
          <a:endParaRPr lang="es-HN"/>
        </a:p>
      </dgm:t>
    </dgm:pt>
    <dgm:pt modelId="{9C65CC4F-8468-4FF1-B7F3-D95690D2D862}" type="pres">
      <dgm:prSet presAssocID="{2229C953-C0AE-41E0-8D9F-4DFF323A63C8}" presName="sibTrans" presStyleCnt="0"/>
      <dgm:spPr/>
    </dgm:pt>
    <dgm:pt modelId="{84264DCC-8B34-4AB8-A15D-4A5D365D38B4}" type="pres">
      <dgm:prSet presAssocID="{6C839599-BBDC-4B0A-AFAB-F8B3C3415053}" presName="node" presStyleLbl="node1" presStyleIdx="4" presStyleCnt="7">
        <dgm:presLayoutVars>
          <dgm:bulletEnabled val="1"/>
        </dgm:presLayoutVars>
      </dgm:prSet>
      <dgm:spPr/>
      <dgm:t>
        <a:bodyPr/>
        <a:lstStyle/>
        <a:p>
          <a:endParaRPr lang="es-HN"/>
        </a:p>
      </dgm:t>
    </dgm:pt>
    <dgm:pt modelId="{AE93C629-6ADC-47FF-909D-77BD6093A4BB}" type="pres">
      <dgm:prSet presAssocID="{42D8BD3F-B007-411B-A361-9549057A6C16}" presName="sibTrans" presStyleCnt="0"/>
      <dgm:spPr/>
    </dgm:pt>
    <dgm:pt modelId="{22121577-D373-4CBF-9BCF-2F038F347DE4}" type="pres">
      <dgm:prSet presAssocID="{5BE26DEA-17F1-4877-BBDC-9B99A293E85B}" presName="node" presStyleLbl="node1" presStyleIdx="5" presStyleCnt="7">
        <dgm:presLayoutVars>
          <dgm:bulletEnabled val="1"/>
        </dgm:presLayoutVars>
      </dgm:prSet>
      <dgm:spPr/>
      <dgm:t>
        <a:bodyPr/>
        <a:lstStyle/>
        <a:p>
          <a:endParaRPr lang="es-HN"/>
        </a:p>
      </dgm:t>
    </dgm:pt>
    <dgm:pt modelId="{E7505995-08D1-4C9E-9735-7E7D10CCCCE2}" type="pres">
      <dgm:prSet presAssocID="{67ABF6ED-2F9E-48FB-8D65-DF615EB29F3B}" presName="sibTrans" presStyleCnt="0"/>
      <dgm:spPr/>
    </dgm:pt>
    <dgm:pt modelId="{ACBA61E4-A478-476B-B903-0F5E5F5DFDE8}" type="pres">
      <dgm:prSet presAssocID="{F23C7E62-ED1D-4A00-848E-DA1648B5AB2C}" presName="node" presStyleLbl="node1" presStyleIdx="6" presStyleCnt="7">
        <dgm:presLayoutVars>
          <dgm:bulletEnabled val="1"/>
        </dgm:presLayoutVars>
      </dgm:prSet>
      <dgm:spPr/>
      <dgm:t>
        <a:bodyPr/>
        <a:lstStyle/>
        <a:p>
          <a:endParaRPr lang="es-HN"/>
        </a:p>
      </dgm:t>
    </dgm:pt>
  </dgm:ptLst>
  <dgm:cxnLst>
    <dgm:cxn modelId="{3BEF1825-D0AF-4AB3-9F54-85E5E22DEA45}" type="presOf" srcId="{93A72136-E976-47D6-81CF-96DC1FF4137E}" destId="{90EE9B9C-8A99-4683-BE3C-ACB44E59F10B}" srcOrd="0" destOrd="0" presId="urn:microsoft.com/office/officeart/2005/8/layout/default"/>
    <dgm:cxn modelId="{DECAB889-D917-4A3A-BCC4-5BC142F62869}" srcId="{7BBCEC7D-731A-4C90-8358-A24F96ED042B}" destId="{5BE26DEA-17F1-4877-BBDC-9B99A293E85B}" srcOrd="5" destOrd="0" parTransId="{59284E45-A935-4779-A069-1DF575FE7DDA}" sibTransId="{67ABF6ED-2F9E-48FB-8D65-DF615EB29F3B}"/>
    <dgm:cxn modelId="{79DC5358-625A-4870-86A4-7155E54E8B86}" type="presOf" srcId="{F23C7E62-ED1D-4A00-848E-DA1648B5AB2C}" destId="{ACBA61E4-A478-476B-B903-0F5E5F5DFDE8}" srcOrd="0" destOrd="0" presId="urn:microsoft.com/office/officeart/2005/8/layout/default"/>
    <dgm:cxn modelId="{264C9D97-15CF-400C-B304-FB0969CAFDCD}" type="presOf" srcId="{CC3E2072-21A0-4132-A725-3693A3A238B7}" destId="{A24DD58A-A83A-4C2A-A5FE-EEB2BBE50AE1}" srcOrd="0" destOrd="0" presId="urn:microsoft.com/office/officeart/2005/8/layout/default"/>
    <dgm:cxn modelId="{3B5B3C1F-A38B-4E2C-AA43-AB920B10D96C}" srcId="{7BBCEC7D-731A-4C90-8358-A24F96ED042B}" destId="{CC3E2072-21A0-4132-A725-3693A3A238B7}" srcOrd="3" destOrd="0" parTransId="{262614AF-E939-4F4F-9001-3A80204E5A0D}" sibTransId="{2229C953-C0AE-41E0-8D9F-4DFF323A63C8}"/>
    <dgm:cxn modelId="{3C029C49-D819-4145-8667-E4C2CBC56888}" type="presOf" srcId="{7BBCEC7D-731A-4C90-8358-A24F96ED042B}" destId="{98A17D20-32EB-4F14-9393-22C5BFBBF3CC}" srcOrd="0" destOrd="0" presId="urn:microsoft.com/office/officeart/2005/8/layout/default"/>
    <dgm:cxn modelId="{F8E78B75-4843-4706-93E7-F75594FB3EFF}" srcId="{7BBCEC7D-731A-4C90-8358-A24F96ED042B}" destId="{FEBF828C-7141-4483-B01D-4EC60A1F3BFD}" srcOrd="1" destOrd="0" parTransId="{6C7BF9E1-4562-4CDD-BAAC-448298BF8365}" sibTransId="{5DDCD63E-271A-4181-A8AF-E2A1897DBC58}"/>
    <dgm:cxn modelId="{B6C10171-834A-43F3-B0C6-8DFDA36E11A9}" srcId="{7BBCEC7D-731A-4C90-8358-A24F96ED042B}" destId="{93A72136-E976-47D6-81CF-96DC1FF4137E}" srcOrd="2" destOrd="0" parTransId="{9F18EECA-5558-4A90-9B16-4BFD432D692C}" sibTransId="{A1852EB2-BE12-4FDB-84F6-337C67AC6433}"/>
    <dgm:cxn modelId="{B8B891C6-649F-4922-9199-A5CC9E91309D}" srcId="{7BBCEC7D-731A-4C90-8358-A24F96ED042B}" destId="{F23C7E62-ED1D-4A00-848E-DA1648B5AB2C}" srcOrd="6" destOrd="0" parTransId="{3BB814F8-C2AF-4515-9378-9720DEC7B43F}" sibTransId="{FEFE0DF7-E6D8-4062-BE93-A4914EC999D9}"/>
    <dgm:cxn modelId="{63ABBE32-1DAA-4D67-90B2-85DB00A3EC61}" type="presOf" srcId="{ABADD1E4-DC6C-456B-9FDF-F2DAB1AB2393}" destId="{450470AC-7E1B-47A0-85D1-137BF33C1FB5}" srcOrd="0" destOrd="0" presId="urn:microsoft.com/office/officeart/2005/8/layout/default"/>
    <dgm:cxn modelId="{B0F483D6-F2ED-4068-B203-C3A905F7150B}" type="presOf" srcId="{5BE26DEA-17F1-4877-BBDC-9B99A293E85B}" destId="{22121577-D373-4CBF-9BCF-2F038F347DE4}" srcOrd="0" destOrd="0" presId="urn:microsoft.com/office/officeart/2005/8/layout/default"/>
    <dgm:cxn modelId="{10764502-4454-4DDA-83AD-1B914B6A5E29}" srcId="{7BBCEC7D-731A-4C90-8358-A24F96ED042B}" destId="{ABADD1E4-DC6C-456B-9FDF-F2DAB1AB2393}" srcOrd="0" destOrd="0" parTransId="{56AE126E-0640-4E86-BD6A-30C575991E3F}" sibTransId="{4FEE3D9D-7E93-49BF-9647-FE125B589F35}"/>
    <dgm:cxn modelId="{B52F83E2-E224-4E70-A201-93B967349BC0}" type="presOf" srcId="{FEBF828C-7141-4483-B01D-4EC60A1F3BFD}" destId="{CA38E5E9-83B7-4999-9046-F530489DA22C}" srcOrd="0" destOrd="0" presId="urn:microsoft.com/office/officeart/2005/8/layout/default"/>
    <dgm:cxn modelId="{A193A3F7-C36D-44F1-BA19-4A6D8180AA3B}" type="presOf" srcId="{6C839599-BBDC-4B0A-AFAB-F8B3C3415053}" destId="{84264DCC-8B34-4AB8-A15D-4A5D365D38B4}" srcOrd="0" destOrd="0" presId="urn:microsoft.com/office/officeart/2005/8/layout/default"/>
    <dgm:cxn modelId="{31D1BE96-511C-41B2-93C7-950EC317DBCC}" srcId="{7BBCEC7D-731A-4C90-8358-A24F96ED042B}" destId="{6C839599-BBDC-4B0A-AFAB-F8B3C3415053}" srcOrd="4" destOrd="0" parTransId="{73969349-AA7B-44A6-81C8-6CEF10842CE0}" sibTransId="{42D8BD3F-B007-411B-A361-9549057A6C16}"/>
    <dgm:cxn modelId="{7A5AE8B9-8FF5-4D5C-8AC5-A55FBC3A2AD9}" type="presParOf" srcId="{98A17D20-32EB-4F14-9393-22C5BFBBF3CC}" destId="{450470AC-7E1B-47A0-85D1-137BF33C1FB5}" srcOrd="0" destOrd="0" presId="urn:microsoft.com/office/officeart/2005/8/layout/default"/>
    <dgm:cxn modelId="{5030AC8E-C6CA-4467-9D3E-45B6D18CD3F0}" type="presParOf" srcId="{98A17D20-32EB-4F14-9393-22C5BFBBF3CC}" destId="{08E94782-FE66-4691-95D1-A5D0F7B939D3}" srcOrd="1" destOrd="0" presId="urn:microsoft.com/office/officeart/2005/8/layout/default"/>
    <dgm:cxn modelId="{130CA719-F79C-4EEE-B929-DD0C170368CD}" type="presParOf" srcId="{98A17D20-32EB-4F14-9393-22C5BFBBF3CC}" destId="{CA38E5E9-83B7-4999-9046-F530489DA22C}" srcOrd="2" destOrd="0" presId="urn:microsoft.com/office/officeart/2005/8/layout/default"/>
    <dgm:cxn modelId="{B11AF4D4-ED33-4BAE-857D-BAB1F7CC18F0}" type="presParOf" srcId="{98A17D20-32EB-4F14-9393-22C5BFBBF3CC}" destId="{B1BF40F2-C236-4421-AB2A-D2A86D2DFF64}" srcOrd="3" destOrd="0" presId="urn:microsoft.com/office/officeart/2005/8/layout/default"/>
    <dgm:cxn modelId="{D0EA6B0A-EADA-4E7D-9297-8FC2A9C4FA1A}" type="presParOf" srcId="{98A17D20-32EB-4F14-9393-22C5BFBBF3CC}" destId="{90EE9B9C-8A99-4683-BE3C-ACB44E59F10B}" srcOrd="4" destOrd="0" presId="urn:microsoft.com/office/officeart/2005/8/layout/default"/>
    <dgm:cxn modelId="{93B2478A-30D9-4000-8681-85E50008AE5C}" type="presParOf" srcId="{98A17D20-32EB-4F14-9393-22C5BFBBF3CC}" destId="{25139BEA-BA0E-4003-B0C8-E2EFFCF63068}" srcOrd="5" destOrd="0" presId="urn:microsoft.com/office/officeart/2005/8/layout/default"/>
    <dgm:cxn modelId="{5961F655-0211-49C6-ABF5-DEF96CF913E5}" type="presParOf" srcId="{98A17D20-32EB-4F14-9393-22C5BFBBF3CC}" destId="{A24DD58A-A83A-4C2A-A5FE-EEB2BBE50AE1}" srcOrd="6" destOrd="0" presId="urn:microsoft.com/office/officeart/2005/8/layout/default"/>
    <dgm:cxn modelId="{9218DAB9-26E3-46AF-A154-7A6993B08088}" type="presParOf" srcId="{98A17D20-32EB-4F14-9393-22C5BFBBF3CC}" destId="{9C65CC4F-8468-4FF1-B7F3-D95690D2D862}" srcOrd="7" destOrd="0" presId="urn:microsoft.com/office/officeart/2005/8/layout/default"/>
    <dgm:cxn modelId="{F59EBCDF-862B-4FF7-ADD4-A345D30B62AC}" type="presParOf" srcId="{98A17D20-32EB-4F14-9393-22C5BFBBF3CC}" destId="{84264DCC-8B34-4AB8-A15D-4A5D365D38B4}" srcOrd="8" destOrd="0" presId="urn:microsoft.com/office/officeart/2005/8/layout/default"/>
    <dgm:cxn modelId="{164C8BFD-1E08-407A-BA07-1918418E7EBF}" type="presParOf" srcId="{98A17D20-32EB-4F14-9393-22C5BFBBF3CC}" destId="{AE93C629-6ADC-47FF-909D-77BD6093A4BB}" srcOrd="9" destOrd="0" presId="urn:microsoft.com/office/officeart/2005/8/layout/default"/>
    <dgm:cxn modelId="{61CFB633-C6E9-4C82-B68F-804405111DA6}" type="presParOf" srcId="{98A17D20-32EB-4F14-9393-22C5BFBBF3CC}" destId="{22121577-D373-4CBF-9BCF-2F038F347DE4}" srcOrd="10" destOrd="0" presId="urn:microsoft.com/office/officeart/2005/8/layout/default"/>
    <dgm:cxn modelId="{9867A4C6-29D5-495F-820E-E52D484A65DD}" type="presParOf" srcId="{98A17D20-32EB-4F14-9393-22C5BFBBF3CC}" destId="{E7505995-08D1-4C9E-9735-7E7D10CCCCE2}" srcOrd="11" destOrd="0" presId="urn:microsoft.com/office/officeart/2005/8/layout/default"/>
    <dgm:cxn modelId="{B54B6ECF-9A65-4742-B871-5E8FA58F33BE}" type="presParOf" srcId="{98A17D20-32EB-4F14-9393-22C5BFBBF3CC}" destId="{ACBA61E4-A478-476B-B903-0F5E5F5DFDE8}"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470AC-7E1B-47A0-85D1-137BF33C1FB5}">
      <dsp:nvSpPr>
        <dsp:cNvPr id="0" name=""/>
        <dsp:cNvSpPr/>
      </dsp:nvSpPr>
      <dsp:spPr>
        <a:xfrm>
          <a:off x="2638" y="562387"/>
          <a:ext cx="2093304" cy="12559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HN" sz="2500" kern="1200" dirty="0" smtClean="0"/>
            <a:t>Autorización</a:t>
          </a:r>
          <a:endParaRPr lang="es-HN" sz="2500" kern="1200" dirty="0"/>
        </a:p>
      </dsp:txBody>
      <dsp:txXfrm>
        <a:off x="2638" y="562387"/>
        <a:ext cx="2093304" cy="1255982"/>
      </dsp:txXfrm>
    </dsp:sp>
    <dsp:sp modelId="{CA38E5E9-83B7-4999-9046-F530489DA22C}">
      <dsp:nvSpPr>
        <dsp:cNvPr id="0" name=""/>
        <dsp:cNvSpPr/>
      </dsp:nvSpPr>
      <dsp:spPr>
        <a:xfrm>
          <a:off x="2305273" y="562387"/>
          <a:ext cx="2093304" cy="12559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HN" sz="2500" kern="1200" dirty="0" smtClean="0"/>
            <a:t>Integridad</a:t>
          </a:r>
          <a:endParaRPr lang="es-HN" sz="2500" kern="1200" dirty="0"/>
        </a:p>
      </dsp:txBody>
      <dsp:txXfrm>
        <a:off x="2305273" y="562387"/>
        <a:ext cx="2093304" cy="1255982"/>
      </dsp:txXfrm>
    </dsp:sp>
    <dsp:sp modelId="{90EE9B9C-8A99-4683-BE3C-ACB44E59F10B}">
      <dsp:nvSpPr>
        <dsp:cNvPr id="0" name=""/>
        <dsp:cNvSpPr/>
      </dsp:nvSpPr>
      <dsp:spPr>
        <a:xfrm>
          <a:off x="4607908" y="562387"/>
          <a:ext cx="2093304" cy="12559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HN" sz="2500" kern="1200" dirty="0" smtClean="0"/>
            <a:t>Control de transacciones</a:t>
          </a:r>
          <a:endParaRPr lang="es-HN" sz="2500" kern="1200" dirty="0"/>
        </a:p>
      </dsp:txBody>
      <dsp:txXfrm>
        <a:off x="4607908" y="562387"/>
        <a:ext cx="2093304" cy="1255982"/>
      </dsp:txXfrm>
    </dsp:sp>
    <dsp:sp modelId="{A24DD58A-A83A-4C2A-A5FE-EEB2BBE50AE1}">
      <dsp:nvSpPr>
        <dsp:cNvPr id="0" name=""/>
        <dsp:cNvSpPr/>
      </dsp:nvSpPr>
      <dsp:spPr>
        <a:xfrm>
          <a:off x="6910543" y="562387"/>
          <a:ext cx="2093304" cy="1255982"/>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HN" sz="2500" kern="1200" dirty="0" smtClean="0"/>
            <a:t> Lenguaje de </a:t>
          </a:r>
          <a:r>
            <a:rPr lang="es-HN" sz="2500" kern="1200" dirty="0" err="1" smtClean="0"/>
            <a:t>deﬁnición</a:t>
          </a:r>
          <a:r>
            <a:rPr lang="es-HN" sz="2500" kern="1200" dirty="0" smtClean="0"/>
            <a:t> de datos</a:t>
          </a:r>
          <a:endParaRPr lang="es-HN" sz="2500" kern="1200" dirty="0"/>
        </a:p>
      </dsp:txBody>
      <dsp:txXfrm>
        <a:off x="6910543" y="562387"/>
        <a:ext cx="2093304" cy="1255982"/>
      </dsp:txXfrm>
    </dsp:sp>
    <dsp:sp modelId="{84264DCC-8B34-4AB8-A15D-4A5D365D38B4}">
      <dsp:nvSpPr>
        <dsp:cNvPr id="0" name=""/>
        <dsp:cNvSpPr/>
      </dsp:nvSpPr>
      <dsp:spPr>
        <a:xfrm>
          <a:off x="1153956" y="2027700"/>
          <a:ext cx="2093304" cy="1255982"/>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HN" sz="2500" kern="1200" dirty="0" smtClean="0"/>
            <a:t>Lenguaje de manipulación de datos </a:t>
          </a:r>
          <a:endParaRPr lang="es-HN" sz="2500" kern="1200" dirty="0"/>
        </a:p>
      </dsp:txBody>
      <dsp:txXfrm>
        <a:off x="1153956" y="2027700"/>
        <a:ext cx="2093304" cy="1255982"/>
      </dsp:txXfrm>
    </dsp:sp>
    <dsp:sp modelId="{22121577-D373-4CBF-9BCF-2F038F347DE4}">
      <dsp:nvSpPr>
        <dsp:cNvPr id="0" name=""/>
        <dsp:cNvSpPr/>
      </dsp:nvSpPr>
      <dsp:spPr>
        <a:xfrm>
          <a:off x="3456591" y="2027700"/>
          <a:ext cx="2093304" cy="1255982"/>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HN" sz="2500" kern="1200" dirty="0" smtClean="0"/>
            <a:t>Definición de vistas</a:t>
          </a:r>
          <a:endParaRPr lang="es-HN" sz="2500" kern="1200" dirty="0"/>
        </a:p>
      </dsp:txBody>
      <dsp:txXfrm>
        <a:off x="3456591" y="2027700"/>
        <a:ext cx="2093304" cy="1255982"/>
      </dsp:txXfrm>
    </dsp:sp>
    <dsp:sp modelId="{ACBA61E4-A478-476B-B903-0F5E5F5DFDE8}">
      <dsp:nvSpPr>
        <dsp:cNvPr id="0" name=""/>
        <dsp:cNvSpPr/>
      </dsp:nvSpPr>
      <dsp:spPr>
        <a:xfrm>
          <a:off x="5759226" y="2027700"/>
          <a:ext cx="2093304" cy="1255982"/>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HN" sz="2500" kern="1200" dirty="0" smtClean="0"/>
            <a:t>SQL incorporado y SQL dinámico</a:t>
          </a:r>
          <a:endParaRPr lang="es-HN" sz="2500" kern="1200" dirty="0"/>
        </a:p>
      </dsp:txBody>
      <dsp:txXfrm>
        <a:off x="5759226" y="2027700"/>
        <a:ext cx="2093304" cy="12559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E1ECA-1777-474F-9F52-B779530A7F62}" type="datetimeFigureOut">
              <a:rPr lang="es-HN" smtClean="0"/>
              <a:t>6/3/2018</a:t>
            </a:fld>
            <a:endParaRPr lang="es-HN"/>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5E52C-5741-47D2-A03E-6B72F3F75A56}" type="slidenum">
              <a:rPr lang="es-HN" smtClean="0"/>
              <a:t>‹Nº›</a:t>
            </a:fld>
            <a:endParaRPr lang="es-HN"/>
          </a:p>
        </p:txBody>
      </p:sp>
    </p:spTree>
    <p:extLst>
      <p:ext uri="{BB962C8B-B14F-4D97-AF65-F5344CB8AC3E}">
        <p14:creationId xmlns:p14="http://schemas.microsoft.com/office/powerpoint/2010/main" val="219141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a:t>
            </a:fld>
            <a:endParaRPr lang="es-HN"/>
          </a:p>
        </p:txBody>
      </p:sp>
    </p:spTree>
    <p:extLst>
      <p:ext uri="{BB962C8B-B14F-4D97-AF65-F5344CB8AC3E}">
        <p14:creationId xmlns:p14="http://schemas.microsoft.com/office/powerpoint/2010/main" val="223891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10</a:t>
            </a:fld>
            <a:endParaRPr lang="es-HN"/>
          </a:p>
        </p:txBody>
      </p:sp>
    </p:spTree>
    <p:extLst>
      <p:ext uri="{BB962C8B-B14F-4D97-AF65-F5344CB8AC3E}">
        <p14:creationId xmlns:p14="http://schemas.microsoft.com/office/powerpoint/2010/main" val="4250349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11</a:t>
            </a:fld>
            <a:endParaRPr lang="es-HN"/>
          </a:p>
        </p:txBody>
      </p:sp>
    </p:spTree>
    <p:extLst>
      <p:ext uri="{BB962C8B-B14F-4D97-AF65-F5344CB8AC3E}">
        <p14:creationId xmlns:p14="http://schemas.microsoft.com/office/powerpoint/2010/main" val="3169180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12</a:t>
            </a:fld>
            <a:endParaRPr lang="es-HN"/>
          </a:p>
        </p:txBody>
      </p:sp>
    </p:spTree>
    <p:extLst>
      <p:ext uri="{BB962C8B-B14F-4D97-AF65-F5344CB8AC3E}">
        <p14:creationId xmlns:p14="http://schemas.microsoft.com/office/powerpoint/2010/main" val="390924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13</a:t>
            </a:fld>
            <a:endParaRPr lang="es-HN"/>
          </a:p>
        </p:txBody>
      </p:sp>
    </p:spTree>
    <p:extLst>
      <p:ext uri="{BB962C8B-B14F-4D97-AF65-F5344CB8AC3E}">
        <p14:creationId xmlns:p14="http://schemas.microsoft.com/office/powerpoint/2010/main" val="97880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2</a:t>
            </a:fld>
            <a:endParaRPr lang="es-HN"/>
          </a:p>
        </p:txBody>
      </p:sp>
    </p:spTree>
    <p:extLst>
      <p:ext uri="{BB962C8B-B14F-4D97-AF65-F5344CB8AC3E}">
        <p14:creationId xmlns:p14="http://schemas.microsoft.com/office/powerpoint/2010/main" val="13827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3</a:t>
            </a:fld>
            <a:endParaRPr lang="es-HN"/>
          </a:p>
        </p:txBody>
      </p:sp>
    </p:spTree>
    <p:extLst>
      <p:ext uri="{BB962C8B-B14F-4D97-AF65-F5344CB8AC3E}">
        <p14:creationId xmlns:p14="http://schemas.microsoft.com/office/powerpoint/2010/main" val="395104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HN" dirty="0" smtClean="0"/>
              <a:t> </a:t>
            </a:r>
            <a:r>
              <a:rPr lang="es-HN" dirty="0" err="1" smtClean="0"/>
              <a:t>SQLincorporado</a:t>
            </a:r>
            <a:r>
              <a:rPr lang="es-HN" dirty="0" smtClean="0"/>
              <a:t> y </a:t>
            </a:r>
            <a:r>
              <a:rPr lang="es-HN" dirty="0" err="1" smtClean="0"/>
              <a:t>SQLdinámico</a:t>
            </a:r>
            <a:r>
              <a:rPr lang="es-HN" dirty="0" smtClean="0"/>
              <a:t>. SQL dinámico e incorporado </a:t>
            </a:r>
            <a:r>
              <a:rPr lang="es-HN" dirty="0" err="1" smtClean="0"/>
              <a:t>deﬁne</a:t>
            </a:r>
            <a:r>
              <a:rPr lang="es-HN" dirty="0" smtClean="0"/>
              <a:t> cómo se pueden incorporar las instrucciones SQL en lenguajes de programación de propósito general, tales como C, C++, Java, PL/I, Cobol, Pascal y Fortran. </a:t>
            </a:r>
            <a:endParaRPr lang="es-HN" dirty="0"/>
          </a:p>
        </p:txBody>
      </p:sp>
      <p:sp>
        <p:nvSpPr>
          <p:cNvPr id="4" name="Marcador de número de diapositiva 3"/>
          <p:cNvSpPr>
            <a:spLocks noGrp="1"/>
          </p:cNvSpPr>
          <p:nvPr>
            <p:ph type="sldNum" sz="quarter" idx="10"/>
          </p:nvPr>
        </p:nvSpPr>
        <p:spPr/>
        <p:txBody>
          <a:bodyPr/>
          <a:lstStyle/>
          <a:p>
            <a:fld id="{2645E52C-5741-47D2-A03E-6B72F3F75A56}" type="slidenum">
              <a:rPr lang="es-HN" smtClean="0"/>
              <a:t>4</a:t>
            </a:fld>
            <a:endParaRPr lang="es-HN"/>
          </a:p>
        </p:txBody>
      </p:sp>
    </p:spTree>
    <p:extLst>
      <p:ext uri="{BB962C8B-B14F-4D97-AF65-F5344CB8AC3E}">
        <p14:creationId xmlns:p14="http://schemas.microsoft.com/office/powerpoint/2010/main" val="2358186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5</a:t>
            </a:fld>
            <a:endParaRPr lang="es-HN"/>
          </a:p>
        </p:txBody>
      </p:sp>
    </p:spTree>
    <p:extLst>
      <p:ext uri="{BB962C8B-B14F-4D97-AF65-F5344CB8AC3E}">
        <p14:creationId xmlns:p14="http://schemas.microsoft.com/office/powerpoint/2010/main" val="197071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6</a:t>
            </a:fld>
            <a:endParaRPr lang="es-HN"/>
          </a:p>
        </p:txBody>
      </p:sp>
    </p:spTree>
    <p:extLst>
      <p:ext uri="{BB962C8B-B14F-4D97-AF65-F5344CB8AC3E}">
        <p14:creationId xmlns:p14="http://schemas.microsoft.com/office/powerpoint/2010/main" val="315614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7</a:t>
            </a:fld>
            <a:endParaRPr lang="es-HN"/>
          </a:p>
        </p:txBody>
      </p:sp>
    </p:spTree>
    <p:extLst>
      <p:ext uri="{BB962C8B-B14F-4D97-AF65-F5344CB8AC3E}">
        <p14:creationId xmlns:p14="http://schemas.microsoft.com/office/powerpoint/2010/main" val="56376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8</a:t>
            </a:fld>
            <a:endParaRPr lang="es-HN"/>
          </a:p>
        </p:txBody>
      </p:sp>
    </p:spTree>
    <p:extLst>
      <p:ext uri="{BB962C8B-B14F-4D97-AF65-F5344CB8AC3E}">
        <p14:creationId xmlns:p14="http://schemas.microsoft.com/office/powerpoint/2010/main" val="98167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10"/>
          </p:nvPr>
        </p:nvSpPr>
        <p:spPr/>
        <p:txBody>
          <a:bodyPr/>
          <a:lstStyle/>
          <a:p>
            <a:fld id="{2645E52C-5741-47D2-A03E-6B72F3F75A56}" type="slidenum">
              <a:rPr lang="es-HN" smtClean="0"/>
              <a:t>9</a:t>
            </a:fld>
            <a:endParaRPr lang="es-HN"/>
          </a:p>
        </p:txBody>
      </p:sp>
    </p:spTree>
    <p:extLst>
      <p:ext uri="{BB962C8B-B14F-4D97-AF65-F5344CB8AC3E}">
        <p14:creationId xmlns:p14="http://schemas.microsoft.com/office/powerpoint/2010/main" val="146223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HN"/>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HN"/>
          </a:p>
        </p:txBody>
      </p:sp>
      <p:sp>
        <p:nvSpPr>
          <p:cNvPr id="4" name="Marcador de fecha 3"/>
          <p:cNvSpPr>
            <a:spLocks noGrp="1"/>
          </p:cNvSpPr>
          <p:nvPr>
            <p:ph type="dt" sz="half" idx="10"/>
          </p:nvPr>
        </p:nvSpPr>
        <p:spPr/>
        <p:txBody>
          <a:bodyPr/>
          <a:lstStyle/>
          <a:p>
            <a:fld id="{274FD2D5-23FE-400A-A55A-7C7310AAD67D}" type="datetime1">
              <a:rPr lang="es-HN" smtClean="0"/>
              <a:t>6/3/2018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34724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93BBA6FF-005A-4770-A67E-0775F1FE214D}" type="datetime1">
              <a:rPr lang="es-HN" smtClean="0"/>
              <a:t>6/3/2018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1226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HN"/>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5B2988B2-3428-4151-95BC-1A5B89979272}" type="datetime1">
              <a:rPr lang="es-HN" smtClean="0"/>
              <a:t>6/3/2018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99816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10"/>
          </p:nvPr>
        </p:nvSpPr>
        <p:spPr/>
        <p:txBody>
          <a:bodyPr/>
          <a:lstStyle/>
          <a:p>
            <a:fld id="{91ED1B18-F304-4684-B427-FA54E842B28E}" type="datetime1">
              <a:rPr lang="es-HN" smtClean="0"/>
              <a:t>6/3/2018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138071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2A8029-803F-453D-921B-B00EAD222D89}" type="datetime1">
              <a:rPr lang="es-HN" smtClean="0"/>
              <a:t>6/3/2018</a:t>
            </a:fld>
            <a:endParaRPr lang="es-HN"/>
          </a:p>
        </p:txBody>
      </p:sp>
      <p:sp>
        <p:nvSpPr>
          <p:cNvPr id="5" name="Marcador de pie de página 4"/>
          <p:cNvSpPr>
            <a:spLocks noGrp="1"/>
          </p:cNvSpPr>
          <p:nvPr>
            <p:ph type="ftr" sz="quarter" idx="11"/>
          </p:nvPr>
        </p:nvSpPr>
        <p:spPr/>
        <p:txBody>
          <a:bodyPr/>
          <a:lstStyle/>
          <a:p>
            <a:r>
              <a:rPr lang="es-HN" smtClean="0"/>
              <a:t>Base de Datos I</a:t>
            </a:r>
            <a:endParaRPr lang="es-HN"/>
          </a:p>
        </p:txBody>
      </p:sp>
      <p:sp>
        <p:nvSpPr>
          <p:cNvPr id="6" name="Marcador de número de diapositiva 5"/>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5747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5" name="Marcador de fecha 4"/>
          <p:cNvSpPr>
            <a:spLocks noGrp="1"/>
          </p:cNvSpPr>
          <p:nvPr>
            <p:ph type="dt" sz="half" idx="10"/>
          </p:nvPr>
        </p:nvSpPr>
        <p:spPr/>
        <p:txBody>
          <a:bodyPr/>
          <a:lstStyle/>
          <a:p>
            <a:fld id="{E497EDA7-E2A5-4B70-9DAA-8FE45EB88850}" type="datetime1">
              <a:rPr lang="es-HN" smtClean="0"/>
              <a:t>6/3/2018</a:t>
            </a:fld>
            <a:endParaRPr lang="es-HN"/>
          </a:p>
        </p:txBody>
      </p:sp>
      <p:sp>
        <p:nvSpPr>
          <p:cNvPr id="6" name="Marcador de pie de página 5"/>
          <p:cNvSpPr>
            <a:spLocks noGrp="1"/>
          </p:cNvSpPr>
          <p:nvPr>
            <p:ph type="ftr" sz="quarter" idx="11"/>
          </p:nvPr>
        </p:nvSpPr>
        <p:spPr/>
        <p:txBody>
          <a:bodyPr/>
          <a:lstStyle/>
          <a:p>
            <a:r>
              <a:rPr lang="es-HN" smtClean="0"/>
              <a:t>Base de Datos I</a:t>
            </a:r>
            <a:endParaRPr lang="es-HN"/>
          </a:p>
        </p:txBody>
      </p:sp>
      <p:sp>
        <p:nvSpPr>
          <p:cNvPr id="7" name="Marcador de número de diapositiva 6"/>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30948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7" name="Marcador de fecha 6"/>
          <p:cNvSpPr>
            <a:spLocks noGrp="1"/>
          </p:cNvSpPr>
          <p:nvPr>
            <p:ph type="dt" sz="half" idx="10"/>
          </p:nvPr>
        </p:nvSpPr>
        <p:spPr/>
        <p:txBody>
          <a:bodyPr/>
          <a:lstStyle/>
          <a:p>
            <a:fld id="{B770825F-33F5-42FB-A162-2D0E76215D46}" type="datetime1">
              <a:rPr lang="es-HN" smtClean="0"/>
              <a:t>6/3/2018</a:t>
            </a:fld>
            <a:endParaRPr lang="es-HN"/>
          </a:p>
        </p:txBody>
      </p:sp>
      <p:sp>
        <p:nvSpPr>
          <p:cNvPr id="8" name="Marcador de pie de página 7"/>
          <p:cNvSpPr>
            <a:spLocks noGrp="1"/>
          </p:cNvSpPr>
          <p:nvPr>
            <p:ph type="ftr" sz="quarter" idx="11"/>
          </p:nvPr>
        </p:nvSpPr>
        <p:spPr/>
        <p:txBody>
          <a:bodyPr/>
          <a:lstStyle/>
          <a:p>
            <a:r>
              <a:rPr lang="es-HN" smtClean="0"/>
              <a:t>Base de Datos I</a:t>
            </a:r>
            <a:endParaRPr lang="es-HN"/>
          </a:p>
        </p:txBody>
      </p:sp>
      <p:sp>
        <p:nvSpPr>
          <p:cNvPr id="9" name="Marcador de número de diapositiva 8"/>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6667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HN"/>
          </a:p>
        </p:txBody>
      </p:sp>
      <p:sp>
        <p:nvSpPr>
          <p:cNvPr id="3" name="Marcador de fecha 2"/>
          <p:cNvSpPr>
            <a:spLocks noGrp="1"/>
          </p:cNvSpPr>
          <p:nvPr>
            <p:ph type="dt" sz="half" idx="10"/>
          </p:nvPr>
        </p:nvSpPr>
        <p:spPr/>
        <p:txBody>
          <a:bodyPr/>
          <a:lstStyle/>
          <a:p>
            <a:fld id="{74F370E0-400B-4C61-8D04-7AF415935918}" type="datetime1">
              <a:rPr lang="es-HN" smtClean="0"/>
              <a:t>6/3/2018</a:t>
            </a:fld>
            <a:endParaRPr lang="es-HN"/>
          </a:p>
        </p:txBody>
      </p:sp>
      <p:sp>
        <p:nvSpPr>
          <p:cNvPr id="4" name="Marcador de pie de página 3"/>
          <p:cNvSpPr>
            <a:spLocks noGrp="1"/>
          </p:cNvSpPr>
          <p:nvPr>
            <p:ph type="ftr" sz="quarter" idx="11"/>
          </p:nvPr>
        </p:nvSpPr>
        <p:spPr/>
        <p:txBody>
          <a:bodyPr/>
          <a:lstStyle/>
          <a:p>
            <a:r>
              <a:rPr lang="es-HN" smtClean="0"/>
              <a:t>Base de Datos I</a:t>
            </a:r>
            <a:endParaRPr lang="es-HN"/>
          </a:p>
        </p:txBody>
      </p:sp>
      <p:sp>
        <p:nvSpPr>
          <p:cNvPr id="5" name="Marcador de número de diapositiva 4"/>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59614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8DE28AC-F11D-4E30-B12C-8719FD3E7CE9}" type="datetime1">
              <a:rPr lang="es-HN" smtClean="0"/>
              <a:t>6/3/2018</a:t>
            </a:fld>
            <a:endParaRPr lang="es-HN"/>
          </a:p>
        </p:txBody>
      </p:sp>
      <p:sp>
        <p:nvSpPr>
          <p:cNvPr id="3" name="Marcador de pie de página 2"/>
          <p:cNvSpPr>
            <a:spLocks noGrp="1"/>
          </p:cNvSpPr>
          <p:nvPr>
            <p:ph type="ftr" sz="quarter" idx="11"/>
          </p:nvPr>
        </p:nvSpPr>
        <p:spPr/>
        <p:txBody>
          <a:bodyPr/>
          <a:lstStyle/>
          <a:p>
            <a:r>
              <a:rPr lang="es-HN" smtClean="0"/>
              <a:t>Base de Datos I</a:t>
            </a:r>
            <a:endParaRPr lang="es-HN"/>
          </a:p>
        </p:txBody>
      </p:sp>
      <p:sp>
        <p:nvSpPr>
          <p:cNvPr id="4" name="Marcador de número de diapositiva 3"/>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12634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HN"/>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496B930-790D-408C-8FE6-0D13712FBEE1}" type="datetime1">
              <a:rPr lang="es-HN" smtClean="0"/>
              <a:t>6/3/2018</a:t>
            </a:fld>
            <a:endParaRPr lang="es-HN"/>
          </a:p>
        </p:txBody>
      </p:sp>
      <p:sp>
        <p:nvSpPr>
          <p:cNvPr id="6" name="Marcador de pie de página 5"/>
          <p:cNvSpPr>
            <a:spLocks noGrp="1"/>
          </p:cNvSpPr>
          <p:nvPr>
            <p:ph type="ftr" sz="quarter" idx="11"/>
          </p:nvPr>
        </p:nvSpPr>
        <p:spPr/>
        <p:txBody>
          <a:bodyPr/>
          <a:lstStyle/>
          <a:p>
            <a:r>
              <a:rPr lang="es-HN" smtClean="0"/>
              <a:t>Base de Datos I</a:t>
            </a:r>
            <a:endParaRPr lang="es-HN"/>
          </a:p>
        </p:txBody>
      </p:sp>
      <p:sp>
        <p:nvSpPr>
          <p:cNvPr id="7" name="Marcador de número de diapositiva 6"/>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331824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HN"/>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274876-D6FF-4C3C-BEBF-E04CCC4D750A}" type="datetime1">
              <a:rPr lang="es-HN" smtClean="0"/>
              <a:t>6/3/2018</a:t>
            </a:fld>
            <a:endParaRPr lang="es-HN"/>
          </a:p>
        </p:txBody>
      </p:sp>
      <p:sp>
        <p:nvSpPr>
          <p:cNvPr id="6" name="Marcador de pie de página 5"/>
          <p:cNvSpPr>
            <a:spLocks noGrp="1"/>
          </p:cNvSpPr>
          <p:nvPr>
            <p:ph type="ftr" sz="quarter" idx="11"/>
          </p:nvPr>
        </p:nvSpPr>
        <p:spPr/>
        <p:txBody>
          <a:bodyPr/>
          <a:lstStyle/>
          <a:p>
            <a:r>
              <a:rPr lang="es-HN" smtClean="0"/>
              <a:t>Base de Datos I</a:t>
            </a:r>
            <a:endParaRPr lang="es-HN"/>
          </a:p>
        </p:txBody>
      </p:sp>
      <p:sp>
        <p:nvSpPr>
          <p:cNvPr id="7" name="Marcador de número de diapositiva 6"/>
          <p:cNvSpPr>
            <a:spLocks noGrp="1"/>
          </p:cNvSpPr>
          <p:nvPr>
            <p:ph type="sldNum" sz="quarter" idx="12"/>
          </p:nvPr>
        </p:nvSpPr>
        <p:spPr/>
        <p:txBody>
          <a:bodyPr/>
          <a:lstStyle/>
          <a:p>
            <a:fld id="{1079D939-2B2F-4BFC-B186-E60BFE605A17}" type="slidenum">
              <a:rPr lang="es-HN" smtClean="0"/>
              <a:t>‹Nº›</a:t>
            </a:fld>
            <a:endParaRPr lang="es-HN"/>
          </a:p>
        </p:txBody>
      </p:sp>
    </p:spTree>
    <p:extLst>
      <p:ext uri="{BB962C8B-B14F-4D97-AF65-F5344CB8AC3E}">
        <p14:creationId xmlns:p14="http://schemas.microsoft.com/office/powerpoint/2010/main" val="240954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HN"/>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HN"/>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90275-4485-4ED2-9AD0-62159DA236DA}" type="datetime1">
              <a:rPr lang="es-HN" smtClean="0"/>
              <a:t>6/3/2018</a:t>
            </a:fld>
            <a:endParaRPr lang="es-HN"/>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HN" smtClean="0"/>
              <a:t>Base de Datos I</a:t>
            </a:r>
            <a:endParaRPr lang="es-HN"/>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9D939-2B2F-4BFC-B186-E60BFE605A17}" type="slidenum">
              <a:rPr lang="es-HN" smtClean="0"/>
              <a:t>‹Nº›</a:t>
            </a:fld>
            <a:endParaRPr lang="es-HN"/>
          </a:p>
        </p:txBody>
      </p:sp>
    </p:spTree>
    <p:extLst>
      <p:ext uri="{BB962C8B-B14F-4D97-AF65-F5344CB8AC3E}">
        <p14:creationId xmlns:p14="http://schemas.microsoft.com/office/powerpoint/2010/main" val="2325243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base de 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4" y="3760769"/>
            <a:ext cx="3376612" cy="2528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268014"/>
            <a:ext cx="7796211" cy="841643"/>
          </a:xfrm>
        </p:spPr>
        <p:txBody>
          <a:bodyPr>
            <a:normAutofit fontScale="90000"/>
          </a:bodyPr>
          <a:lstStyle/>
          <a:p>
            <a:pPr algn="ctr"/>
            <a:r>
              <a:rPr lang="es-ES" sz="3600" dirty="0" smtClean="0"/>
              <a:t>Universidad Nacional Autónoma de Honduras</a:t>
            </a:r>
            <a:r>
              <a:rPr lang="es-ES" sz="2800" dirty="0" smtClean="0"/>
              <a:t/>
            </a:r>
            <a:br>
              <a:rPr lang="es-ES" sz="2800" dirty="0" smtClean="0"/>
            </a:br>
            <a:r>
              <a:rPr lang="es-ES" sz="2800" dirty="0" smtClean="0"/>
              <a:t>Carrera de Ingeniería en Sistemas</a:t>
            </a:r>
            <a:endParaRPr lang="es-HN" sz="2800" dirty="0"/>
          </a:p>
        </p:txBody>
      </p:sp>
      <p:pic>
        <p:nvPicPr>
          <p:cNvPr id="6" name="Marcador de contenido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ES" sz="1800" dirty="0" smtClean="0">
                <a:solidFill>
                  <a:schemeClr val="bg1"/>
                </a:solidFill>
              </a:rPr>
              <a:t>IPAC 2018</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a:t>
            </a:fld>
            <a:endParaRPr lang="es-HN" sz="1600" dirty="0">
              <a:solidFill>
                <a:schemeClr val="bg1"/>
              </a:solidFill>
            </a:endParaRPr>
          </a:p>
        </p:txBody>
      </p:sp>
      <p:cxnSp>
        <p:nvCxnSpPr>
          <p:cNvPr id="8" name="Conector recto 7"/>
          <p:cNvCxnSpPr/>
          <p:nvPr/>
        </p:nvCxnSpPr>
        <p:spPr>
          <a:xfrm flipV="1">
            <a:off x="428257" y="1421589"/>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dirty="0" smtClean="0"/>
          </a:p>
          <a:p>
            <a:pPr marL="0" indent="0" algn="ctr">
              <a:buNone/>
            </a:pPr>
            <a:endParaRPr lang="es-HN" sz="2000" dirty="0" smtClean="0"/>
          </a:p>
          <a:p>
            <a:pPr marL="0" indent="0" algn="ctr">
              <a:buNone/>
            </a:pPr>
            <a:r>
              <a:rPr lang="es-HN" sz="3600" b="1" dirty="0" smtClean="0"/>
              <a:t>IS-501   Base de Datos I</a:t>
            </a:r>
            <a:endParaRPr lang="es-ES" sz="3200" dirty="0"/>
          </a:p>
          <a:p>
            <a:pPr marL="0" indent="0" algn="ctr">
              <a:buNone/>
            </a:pPr>
            <a:r>
              <a:rPr lang="es-ES" sz="3200" dirty="0"/>
              <a:t> </a:t>
            </a:r>
            <a:r>
              <a:rPr lang="es-ES" dirty="0" smtClean="0">
                <a:solidFill>
                  <a:schemeClr val="accent5">
                    <a:lumMod val="50000"/>
                  </a:schemeClr>
                </a:solidFill>
              </a:rPr>
              <a:t>SQL</a:t>
            </a:r>
            <a:endParaRPr lang="es-ES" dirty="0">
              <a:solidFill>
                <a:schemeClr val="accent5">
                  <a:lumMod val="50000"/>
                </a:schemeClr>
              </a:solidFill>
            </a:endParaRPr>
          </a:p>
          <a:p>
            <a:pPr marL="0" indent="0" algn="ctr">
              <a:buNone/>
            </a:pPr>
            <a:endParaRPr lang="es-HN" dirty="0" smtClean="0">
              <a:solidFill>
                <a:schemeClr val="accent5">
                  <a:lumMod val="50000"/>
                </a:schemeClr>
              </a:solidFill>
            </a:endParaRPr>
          </a:p>
        </p:txBody>
      </p:sp>
      <p:sp>
        <p:nvSpPr>
          <p:cNvPr id="3" name="CuadroTexto 2"/>
          <p:cNvSpPr txBox="1"/>
          <p:nvPr/>
        </p:nvSpPr>
        <p:spPr>
          <a:xfrm>
            <a:off x="3725449" y="4463646"/>
            <a:ext cx="6022290" cy="923330"/>
          </a:xfrm>
          <a:prstGeom prst="rect">
            <a:avLst/>
          </a:prstGeom>
          <a:noFill/>
        </p:spPr>
        <p:txBody>
          <a:bodyPr wrap="none" rtlCol="0">
            <a:spAutoFit/>
          </a:bodyPr>
          <a:lstStyle/>
          <a:p>
            <a:r>
              <a:rPr lang="es-ES" dirty="0" smtClean="0"/>
              <a:t>Capítulo </a:t>
            </a:r>
            <a:r>
              <a:rPr lang="es-ES" dirty="0" smtClean="0"/>
              <a:t>4</a:t>
            </a:r>
            <a:endParaRPr lang="es-ES" dirty="0"/>
          </a:p>
          <a:p>
            <a:r>
              <a:rPr lang="es-HN" dirty="0" smtClean="0"/>
              <a:t>Fundamentos </a:t>
            </a:r>
            <a:r>
              <a:rPr lang="es-HN" dirty="0"/>
              <a:t>de bases de datos </a:t>
            </a:r>
            <a:r>
              <a:rPr lang="es-HN" dirty="0" err="1"/>
              <a:t>Silberschatz</a:t>
            </a:r>
            <a:r>
              <a:rPr lang="es-HN" dirty="0"/>
              <a:t> </a:t>
            </a:r>
            <a:r>
              <a:rPr lang="es-HN" dirty="0" err="1"/>
              <a:t>Korth</a:t>
            </a:r>
            <a:r>
              <a:rPr lang="es-HN" dirty="0"/>
              <a:t> </a:t>
            </a:r>
            <a:r>
              <a:rPr lang="es-HN" dirty="0" err="1" smtClean="0"/>
              <a:t>Sudarshan</a:t>
            </a:r>
            <a:r>
              <a:rPr lang="es-HN" dirty="0" smtClean="0"/>
              <a:t> </a:t>
            </a:r>
          </a:p>
          <a:p>
            <a:r>
              <a:rPr lang="es-HN" dirty="0" smtClean="0"/>
              <a:t>Cuarta </a:t>
            </a:r>
            <a:r>
              <a:rPr lang="es-HN" dirty="0"/>
              <a:t>Edición</a:t>
            </a:r>
          </a:p>
        </p:txBody>
      </p:sp>
    </p:spTree>
    <p:extLst>
      <p:ext uri="{BB962C8B-B14F-4D97-AF65-F5344CB8AC3E}">
        <p14:creationId xmlns:p14="http://schemas.microsoft.com/office/powerpoint/2010/main" val="2516641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10</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MX" sz="2400" b="1" dirty="0" smtClean="0"/>
              <a:t>Transacciones</a:t>
            </a:r>
            <a:endParaRPr lang="es-HN" sz="2400" b="1" dirty="0" smtClean="0"/>
          </a:p>
          <a:p>
            <a:pPr marL="0" indent="0" algn="just">
              <a:lnSpc>
                <a:spcPct val="150000"/>
              </a:lnSpc>
              <a:buNone/>
            </a:pPr>
            <a:r>
              <a:rPr lang="es-HN" sz="2400" dirty="0" smtClean="0"/>
              <a:t>Una</a:t>
            </a:r>
            <a:r>
              <a:rPr lang="es-HN" sz="2400" dirty="0"/>
              <a:t> transacción es una unidad de trabajo compuesta por diversas tareas, cuyo resultado final debe ser que se ejecuten todas o ninguna de ellas</a:t>
            </a:r>
            <a:r>
              <a:rPr lang="es-HN" sz="2400" dirty="0" smtClean="0"/>
              <a:t>.</a:t>
            </a:r>
          </a:p>
          <a:p>
            <a:pPr marL="0" indent="0" algn="just">
              <a:lnSpc>
                <a:spcPct val="150000"/>
              </a:lnSpc>
              <a:buNone/>
            </a:pPr>
            <a:r>
              <a:rPr lang="es-HN" sz="2400" dirty="0"/>
              <a:t>Por regla general en un sistema de base de datos todas las operaciones relacionadas entre sí que se ejecuten dentro un mismo flujo lógico de trabajo, deben ejecutarse en bloque. De esta manera si todas funcionan la operación conjunta de bloque tiene éxito, pero si falla cualquiera de ellas, deberán retrocederse todas las anteriores que ya se hayan realizado. De esta forma </a:t>
            </a:r>
            <a:r>
              <a:rPr lang="es-HN" sz="2400" b="1" dirty="0"/>
              <a:t>evitamos que el sistema de datos quede en un estado incongruente</a:t>
            </a:r>
            <a:r>
              <a:rPr lang="es-HN" sz="2400" dirty="0"/>
              <a:t>.</a:t>
            </a:r>
            <a:endParaRPr lang="es-HN" sz="2400" dirty="0" smtClean="0"/>
          </a:p>
        </p:txBody>
      </p:sp>
    </p:spTree>
    <p:extLst>
      <p:ext uri="{BB962C8B-B14F-4D97-AF65-F5344CB8AC3E}">
        <p14:creationId xmlns:p14="http://schemas.microsoft.com/office/powerpoint/2010/main" val="659671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11</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MX" sz="2400" b="1" dirty="0"/>
              <a:t>Transacciones</a:t>
            </a:r>
            <a:endParaRPr lang="es-HN" sz="2400" b="1" dirty="0" smtClean="0"/>
          </a:p>
          <a:p>
            <a:pPr marL="0" indent="0" algn="just">
              <a:lnSpc>
                <a:spcPct val="150000"/>
              </a:lnSpc>
              <a:buNone/>
            </a:pPr>
            <a:r>
              <a:rPr lang="es-HN" sz="2400" dirty="0"/>
              <a:t>Por ejemplo, si vamos al banco y ordenamos una transferencia para pagar una compra que hemos realizado por Internet, el proceso en sí está formado por una </a:t>
            </a:r>
            <a:r>
              <a:rPr lang="es-HN" sz="2400" dirty="0" err="1"/>
              <a:t>conjuto</a:t>
            </a:r>
            <a:r>
              <a:rPr lang="es-HN" sz="2400" dirty="0"/>
              <a:t> (o bloque) de operaciones que deben ser realizadas para que la operación global tenga éxito:</a:t>
            </a:r>
          </a:p>
          <a:p>
            <a:pPr marL="914400" lvl="1" indent="-457200" algn="just">
              <a:lnSpc>
                <a:spcPct val="150000"/>
              </a:lnSpc>
              <a:buFont typeface="+mj-lt"/>
              <a:buAutoNum type="arabicPeriod"/>
            </a:pPr>
            <a:r>
              <a:rPr lang="es-HN" sz="2000" dirty="0" smtClean="0"/>
              <a:t>Comprobar </a:t>
            </a:r>
            <a:r>
              <a:rPr lang="es-HN" sz="2000" dirty="0"/>
              <a:t>que nuestra cuenta existe es válida y está operativa.</a:t>
            </a:r>
          </a:p>
          <a:p>
            <a:pPr marL="914400" lvl="1" indent="-457200" algn="just">
              <a:lnSpc>
                <a:spcPct val="150000"/>
              </a:lnSpc>
              <a:buFont typeface="+mj-lt"/>
              <a:buAutoNum type="arabicPeriod"/>
            </a:pPr>
            <a:r>
              <a:rPr lang="es-HN" sz="2000" dirty="0"/>
              <a:t>Comprobar si hay saldo en nuestra cuenta.</a:t>
            </a:r>
          </a:p>
          <a:p>
            <a:pPr marL="914400" lvl="1" indent="-457200" algn="just">
              <a:lnSpc>
                <a:spcPct val="150000"/>
              </a:lnSpc>
              <a:buFont typeface="+mj-lt"/>
              <a:buAutoNum type="arabicPeriod"/>
            </a:pPr>
            <a:r>
              <a:rPr lang="es-HN" sz="2000" dirty="0"/>
              <a:t>Comprobar los datos de la cuenta del vendedor (que existe, que tiene posibilidad de recibir dinero, etc...).</a:t>
            </a:r>
          </a:p>
          <a:p>
            <a:pPr marL="914400" lvl="1" indent="-457200" algn="just">
              <a:lnSpc>
                <a:spcPct val="150000"/>
              </a:lnSpc>
              <a:buFont typeface="+mj-lt"/>
              <a:buAutoNum type="arabicPeriod"/>
            </a:pPr>
            <a:r>
              <a:rPr lang="es-HN" sz="2000" dirty="0"/>
              <a:t>Retirar el dinero de nuestra cuenta</a:t>
            </a:r>
          </a:p>
          <a:p>
            <a:pPr marL="914400" lvl="1" indent="-457200" algn="just">
              <a:lnSpc>
                <a:spcPct val="150000"/>
              </a:lnSpc>
              <a:buFont typeface="+mj-lt"/>
              <a:buAutoNum type="arabicPeriod"/>
            </a:pPr>
            <a:r>
              <a:rPr lang="es-HN" sz="2000" dirty="0"/>
              <a:t>Ingresar el dinero en la cuenta del vendedor.</a:t>
            </a:r>
          </a:p>
          <a:p>
            <a:pPr marL="0" indent="0" algn="just">
              <a:lnSpc>
                <a:spcPct val="150000"/>
              </a:lnSpc>
              <a:buNone/>
            </a:pPr>
            <a:r>
              <a:rPr lang="es-HN" sz="2400" dirty="0"/>
              <a:t>Dentro de este proceso hay cinco operaciones, las cuales deben tener éxito o fallar conjuntamente.</a:t>
            </a:r>
            <a:endParaRPr lang="es-HN" sz="2400" dirty="0" smtClean="0"/>
          </a:p>
        </p:txBody>
      </p:sp>
    </p:spTree>
    <p:extLst>
      <p:ext uri="{BB962C8B-B14F-4D97-AF65-F5344CB8AC3E}">
        <p14:creationId xmlns:p14="http://schemas.microsoft.com/office/powerpoint/2010/main" val="747948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12</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MX" sz="2400" b="1" dirty="0" smtClean="0"/>
              <a:t>Autorización</a:t>
            </a:r>
          </a:p>
          <a:p>
            <a:pPr marL="0" indent="0" algn="just">
              <a:lnSpc>
                <a:spcPct val="150000"/>
              </a:lnSpc>
              <a:buNone/>
            </a:pPr>
            <a:r>
              <a:rPr lang="es-HN" sz="2000" dirty="0"/>
              <a:t>LAS </a:t>
            </a:r>
            <a:r>
              <a:rPr lang="es-HN" sz="2000" dirty="0" smtClean="0"/>
              <a:t>TRES </a:t>
            </a:r>
            <a:r>
              <a:rPr lang="es-HN" sz="2000" dirty="0"/>
              <a:t>PRINCIPALES CARÁCTERÍSTICAS DE LA SEGURIDAD EN UNA BASE DE DATOS </a:t>
            </a:r>
            <a:r>
              <a:rPr lang="es-HN" sz="2000" dirty="0" smtClean="0"/>
              <a:t>SON:</a:t>
            </a:r>
          </a:p>
          <a:p>
            <a:pPr marL="914400" lvl="1" indent="-457200" algn="just">
              <a:lnSpc>
                <a:spcPct val="150000"/>
              </a:lnSpc>
              <a:buFont typeface="+mj-lt"/>
              <a:buAutoNum type="arabicPeriod"/>
            </a:pPr>
            <a:r>
              <a:rPr lang="es-HN" sz="2000" dirty="0" smtClean="0"/>
              <a:t>La </a:t>
            </a:r>
            <a:r>
              <a:rPr lang="es-HN" sz="2000" dirty="0"/>
              <a:t>Confidencialidad de la información </a:t>
            </a:r>
          </a:p>
          <a:p>
            <a:pPr marL="914400" lvl="1" indent="-457200" algn="just">
              <a:lnSpc>
                <a:spcPct val="150000"/>
              </a:lnSpc>
              <a:buFont typeface="+mj-lt"/>
              <a:buAutoNum type="arabicPeriod"/>
            </a:pPr>
            <a:r>
              <a:rPr lang="es-HN" sz="2000" dirty="0" smtClean="0"/>
              <a:t>La </a:t>
            </a:r>
            <a:r>
              <a:rPr lang="es-HN" sz="2000" dirty="0"/>
              <a:t>Integridad de la información </a:t>
            </a:r>
          </a:p>
          <a:p>
            <a:pPr marL="914400" lvl="1" indent="-457200" algn="just">
              <a:lnSpc>
                <a:spcPct val="150000"/>
              </a:lnSpc>
              <a:buFont typeface="+mj-lt"/>
              <a:buAutoNum type="arabicPeriod"/>
            </a:pPr>
            <a:r>
              <a:rPr lang="es-HN" sz="2000" dirty="0" smtClean="0"/>
              <a:t>La </a:t>
            </a:r>
            <a:r>
              <a:rPr lang="es-HN" sz="2000" dirty="0"/>
              <a:t>Disponibilidad de la información</a:t>
            </a:r>
            <a:endParaRPr lang="es-HN" sz="2000" dirty="0" smtClean="0"/>
          </a:p>
        </p:txBody>
      </p:sp>
      <p:pic>
        <p:nvPicPr>
          <p:cNvPr id="1026" name="Picture 2" descr="Resultado de imagen para seguridad base de dato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79934" y="3760769"/>
            <a:ext cx="2002266" cy="200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80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13</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MX" sz="2400" b="1" dirty="0" smtClean="0"/>
              <a:t>Autorización</a:t>
            </a:r>
          </a:p>
          <a:p>
            <a:pPr marL="457200" indent="-457200" algn="just">
              <a:lnSpc>
                <a:spcPct val="150000"/>
              </a:lnSpc>
              <a:buFont typeface="+mj-lt"/>
              <a:buAutoNum type="arabicPeriod"/>
            </a:pPr>
            <a:r>
              <a:rPr lang="es-HN" sz="2400" b="1" dirty="0" smtClean="0"/>
              <a:t>Confidencialidad: </a:t>
            </a:r>
            <a:r>
              <a:rPr lang="es-HN" sz="2400" dirty="0" smtClean="0"/>
              <a:t>La </a:t>
            </a:r>
            <a:r>
              <a:rPr lang="es-HN" sz="2400" dirty="0"/>
              <a:t>confidencialidad se conoce como una forma de prevenir la divulgación de la información a personas o sistemas que no se encuentran autorizados</a:t>
            </a:r>
            <a:r>
              <a:rPr lang="es-HN" sz="2400" dirty="0" smtClean="0"/>
              <a:t>. </a:t>
            </a:r>
          </a:p>
          <a:p>
            <a:pPr marL="457200" indent="-457200" algn="just">
              <a:lnSpc>
                <a:spcPct val="150000"/>
              </a:lnSpc>
              <a:buFont typeface="+mj-lt"/>
              <a:buAutoNum type="arabicPeriod"/>
            </a:pPr>
            <a:r>
              <a:rPr lang="es-HN" sz="2400" b="1" dirty="0" smtClean="0"/>
              <a:t>Integridad:</a:t>
            </a:r>
            <a:r>
              <a:rPr lang="es-HN" sz="2400" dirty="0" smtClean="0"/>
              <a:t> Cuando </a:t>
            </a:r>
            <a:r>
              <a:rPr lang="es-HN" sz="2400" dirty="0"/>
              <a:t>hablamos de integridad en seguridad de la información nos referimos a cómo los datos se mantienen intactos libre de modificaciones o alteraciones por terceros, cuando una violación modifica algo en la base de datos, sea por accidente o intencionado se pierde la integridad y falla el proceso</a:t>
            </a:r>
            <a:r>
              <a:rPr lang="es-HN" sz="2400" dirty="0" smtClean="0"/>
              <a:t>.  Una </a:t>
            </a:r>
            <a:r>
              <a:rPr lang="es-HN" sz="2400" dirty="0"/>
              <a:t>manera de proteger los datos es cifrando la información mediante un método de autenticidad como una contraseña o mediante huella digital</a:t>
            </a:r>
            <a:r>
              <a:rPr lang="es-HN" sz="2400" dirty="0" smtClean="0"/>
              <a:t>. </a:t>
            </a:r>
          </a:p>
          <a:p>
            <a:pPr marL="457200" indent="-457200" algn="just">
              <a:lnSpc>
                <a:spcPct val="150000"/>
              </a:lnSpc>
              <a:buFont typeface="+mj-lt"/>
              <a:buAutoNum type="arabicPeriod"/>
            </a:pPr>
            <a:r>
              <a:rPr lang="es-HN" sz="2400" b="1" dirty="0" smtClean="0"/>
              <a:t>Disponibilidad:</a:t>
            </a:r>
            <a:r>
              <a:rPr lang="es-HN" sz="2400" dirty="0" smtClean="0"/>
              <a:t> Es </a:t>
            </a:r>
            <a:r>
              <a:rPr lang="es-HN" sz="2400" dirty="0"/>
              <a:t>un pilar fundamental de la seguridad de la información, nada hacemos teniendo segura e integra nuestra información, si no va a estar disponible cuando el usuario o sistema necesite realizar una consulta.</a:t>
            </a:r>
            <a:endParaRPr lang="es-HN" sz="2400" dirty="0" smtClean="0"/>
          </a:p>
        </p:txBody>
      </p:sp>
    </p:spTree>
    <p:extLst>
      <p:ext uri="{BB962C8B-B14F-4D97-AF65-F5344CB8AC3E}">
        <p14:creationId xmlns:p14="http://schemas.microsoft.com/office/powerpoint/2010/main" val="3835312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2</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HN" sz="2400" b="1" dirty="0" smtClean="0"/>
              <a:t>Definición</a:t>
            </a:r>
          </a:p>
          <a:p>
            <a:pPr marL="0" indent="0" algn="just">
              <a:lnSpc>
                <a:spcPct val="150000"/>
              </a:lnSpc>
              <a:buNone/>
            </a:pPr>
            <a:r>
              <a:rPr lang="es-MX" sz="2400" dirty="0" smtClean="0"/>
              <a:t>L</a:t>
            </a:r>
            <a:r>
              <a:rPr lang="es-HN" sz="2400" dirty="0"/>
              <a:t>os lenguajes formales </a:t>
            </a:r>
            <a:r>
              <a:rPr lang="es-HN" sz="2400" dirty="0" smtClean="0"/>
              <a:t>Algebra relacional y cálculo relacional proporcionan </a:t>
            </a:r>
            <a:r>
              <a:rPr lang="es-HN" sz="2400" dirty="0"/>
              <a:t>una notación concisa para la representación de consultas. Sin embargo, los sistemas de bases de datos comerciales necesitan un lenguaje de consultas cómodo para el </a:t>
            </a:r>
            <a:r>
              <a:rPr lang="es-HN" sz="2400" dirty="0" smtClean="0"/>
              <a:t>usuario</a:t>
            </a:r>
            <a:r>
              <a:rPr lang="es-HN" sz="2400" dirty="0"/>
              <a:t>. </a:t>
            </a:r>
            <a:endParaRPr lang="es-HN" sz="2400" dirty="0" smtClean="0"/>
          </a:p>
          <a:p>
            <a:pPr marL="0" indent="0" algn="just">
              <a:lnSpc>
                <a:spcPct val="150000"/>
              </a:lnSpc>
              <a:buNone/>
            </a:pPr>
            <a:r>
              <a:rPr lang="es-HN" sz="2400" dirty="0" smtClean="0"/>
              <a:t>Aunque </a:t>
            </a:r>
            <a:r>
              <a:rPr lang="es-HN" sz="2400" dirty="0"/>
              <a:t>el lenguaje </a:t>
            </a:r>
            <a:r>
              <a:rPr lang="es-HN" sz="2400" dirty="0" smtClean="0"/>
              <a:t>SQL se </a:t>
            </a:r>
            <a:r>
              <a:rPr lang="es-HN" sz="2400" dirty="0"/>
              <a:t>considere un </a:t>
            </a:r>
            <a:r>
              <a:rPr lang="es-HN" sz="2400" dirty="0">
                <a:solidFill>
                  <a:schemeClr val="accent5">
                    <a:lumMod val="50000"/>
                  </a:schemeClr>
                </a:solidFill>
              </a:rPr>
              <a:t>lenguaje de consultas</a:t>
            </a:r>
            <a:r>
              <a:rPr lang="es-HN" sz="2400" dirty="0"/>
              <a:t>, contiene muchas otras capacidades además de la consulta en bases de datos. Incluye características para </a:t>
            </a:r>
            <a:r>
              <a:rPr lang="es-HN" sz="2400" dirty="0" err="1"/>
              <a:t>deﬁnir</a:t>
            </a:r>
            <a:r>
              <a:rPr lang="es-HN" sz="2400" dirty="0"/>
              <a:t> la estructura de los datos, para la </a:t>
            </a:r>
            <a:r>
              <a:rPr lang="es-HN" sz="2400" dirty="0" err="1"/>
              <a:t>modiﬁcación</a:t>
            </a:r>
            <a:r>
              <a:rPr lang="es-HN" sz="2400" dirty="0"/>
              <a:t> de los datos en la base de datos y para la </a:t>
            </a:r>
            <a:r>
              <a:rPr lang="es-HN" sz="2400" dirty="0" err="1"/>
              <a:t>especiﬁcación</a:t>
            </a:r>
            <a:r>
              <a:rPr lang="es-HN" sz="2400" dirty="0"/>
              <a:t> de restricciones de seguridad. </a:t>
            </a:r>
            <a:endParaRPr lang="es-HN" dirty="0"/>
          </a:p>
        </p:txBody>
      </p:sp>
    </p:spTree>
    <p:extLst>
      <p:ext uri="{BB962C8B-B14F-4D97-AF65-F5344CB8AC3E}">
        <p14:creationId xmlns:p14="http://schemas.microsoft.com/office/powerpoint/2010/main" val="3537697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3</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HN" sz="2400" b="1" dirty="0" smtClean="0"/>
              <a:t>Historia</a:t>
            </a:r>
            <a:endParaRPr lang="es-HN" sz="2400" b="1" dirty="0" smtClean="0"/>
          </a:p>
          <a:p>
            <a:pPr marL="0" indent="0" algn="just">
              <a:lnSpc>
                <a:spcPct val="150000"/>
              </a:lnSpc>
              <a:buNone/>
            </a:pPr>
            <a:r>
              <a:rPr lang="es-HN" sz="2400" dirty="0"/>
              <a:t>IBM desarrolló la versión original en su Laboratorio de Investigación de San José (San José </a:t>
            </a:r>
            <a:r>
              <a:rPr lang="es-HN" sz="2400" dirty="0" err="1"/>
              <a:t>Research</a:t>
            </a:r>
            <a:r>
              <a:rPr lang="es-HN" sz="2400" dirty="0"/>
              <a:t> Center, actualmente Centro de Investigación de Almadén, Almadén </a:t>
            </a:r>
            <a:r>
              <a:rPr lang="es-HN" sz="2400" dirty="0" err="1"/>
              <a:t>Research</a:t>
            </a:r>
            <a:r>
              <a:rPr lang="es-HN" sz="2400" dirty="0"/>
              <a:t> Center). IBM implementó el lenguaje, originalmente denominado </a:t>
            </a:r>
            <a:r>
              <a:rPr lang="es-HN" sz="2400" dirty="0" err="1"/>
              <a:t>Sequel</a:t>
            </a:r>
            <a:r>
              <a:rPr lang="es-HN" sz="2400" dirty="0"/>
              <a:t>, como parte del proyecto </a:t>
            </a:r>
            <a:r>
              <a:rPr lang="es-HN" sz="2400" dirty="0" err="1"/>
              <a:t>System</a:t>
            </a:r>
            <a:r>
              <a:rPr lang="es-HN" sz="2400" dirty="0"/>
              <a:t> R, a principios de 1970. </a:t>
            </a:r>
            <a:endParaRPr lang="es-HN" sz="2400" dirty="0" smtClean="0"/>
          </a:p>
          <a:p>
            <a:pPr marL="0" indent="0" algn="just">
              <a:lnSpc>
                <a:spcPct val="150000"/>
              </a:lnSpc>
              <a:buNone/>
            </a:pPr>
            <a:r>
              <a:rPr lang="es-HN" sz="2400" dirty="0" smtClean="0"/>
              <a:t>El </a:t>
            </a:r>
            <a:r>
              <a:rPr lang="es-HN" sz="2400" dirty="0"/>
              <a:t>lenguaje </a:t>
            </a:r>
            <a:r>
              <a:rPr lang="es-HN" sz="2400" dirty="0" err="1"/>
              <a:t>Sequel</a:t>
            </a:r>
            <a:r>
              <a:rPr lang="es-HN" sz="2400" dirty="0"/>
              <a:t> ha evolucionado desde entonces y su nombre ha pasado a ser SQL (</a:t>
            </a:r>
            <a:r>
              <a:rPr lang="es-HN" sz="2400" dirty="0" err="1"/>
              <a:t>Structured</a:t>
            </a:r>
            <a:r>
              <a:rPr lang="es-HN" sz="2400" dirty="0"/>
              <a:t> </a:t>
            </a:r>
            <a:r>
              <a:rPr lang="es-HN" sz="2400" dirty="0" err="1"/>
              <a:t>Query</a:t>
            </a:r>
            <a:r>
              <a:rPr lang="es-HN" sz="2400" dirty="0"/>
              <a:t> </a:t>
            </a:r>
            <a:r>
              <a:rPr lang="es-HN" sz="2400" dirty="0" err="1"/>
              <a:t>Language</a:t>
            </a:r>
            <a:r>
              <a:rPr lang="es-HN" sz="2400" dirty="0"/>
              <a:t>, Lenguaje estructurado de consultas). Actualmente, numerosos productos son compatibles con el lenguaje SQL. SQL se ha establecido como el lenguaje estándar de bases de datos relacionales. </a:t>
            </a:r>
            <a:endParaRPr lang="es-HN" sz="2400" dirty="0" smtClean="0"/>
          </a:p>
          <a:p>
            <a:pPr marL="0" indent="0" algn="just">
              <a:lnSpc>
                <a:spcPct val="150000"/>
              </a:lnSpc>
              <a:buNone/>
            </a:pPr>
            <a:endParaRPr lang="es-HN" dirty="0"/>
          </a:p>
        </p:txBody>
      </p:sp>
    </p:spTree>
    <p:extLst>
      <p:ext uri="{BB962C8B-B14F-4D97-AF65-F5344CB8AC3E}">
        <p14:creationId xmlns:p14="http://schemas.microsoft.com/office/powerpoint/2010/main" val="2794462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4</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HN" sz="2400" b="1" dirty="0"/>
              <a:t>El lenguaje </a:t>
            </a:r>
            <a:r>
              <a:rPr lang="es-HN" sz="2400" b="1" dirty="0" smtClean="0"/>
              <a:t>SQL tiene </a:t>
            </a:r>
            <a:r>
              <a:rPr lang="es-HN" sz="2400" b="1" dirty="0"/>
              <a:t>varios componentes</a:t>
            </a:r>
            <a:endParaRPr lang="es-HN" sz="2400" b="1" dirty="0" smtClean="0"/>
          </a:p>
          <a:p>
            <a:pPr marL="0" indent="0" algn="just">
              <a:lnSpc>
                <a:spcPct val="150000"/>
              </a:lnSpc>
              <a:buNone/>
            </a:pPr>
            <a:endParaRPr lang="es-HN" dirty="0"/>
          </a:p>
        </p:txBody>
      </p:sp>
      <p:graphicFrame>
        <p:nvGraphicFramePr>
          <p:cNvPr id="3" name="Diagrama 2"/>
          <p:cNvGraphicFramePr/>
          <p:nvPr>
            <p:extLst>
              <p:ext uri="{D42A27DB-BD31-4B8C-83A1-F6EECF244321}">
                <p14:modId xmlns:p14="http://schemas.microsoft.com/office/powerpoint/2010/main" val="407538573"/>
              </p:ext>
            </p:extLst>
          </p:nvPr>
        </p:nvGraphicFramePr>
        <p:xfrm>
          <a:off x="942235" y="1991638"/>
          <a:ext cx="9006487" cy="384607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47439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5</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HN" sz="2400" b="1" dirty="0" smtClean="0"/>
              <a:t>Integridad</a:t>
            </a:r>
            <a:endParaRPr lang="es-HN" sz="2400" b="1" dirty="0" smtClean="0"/>
          </a:p>
          <a:p>
            <a:pPr algn="just">
              <a:lnSpc>
                <a:spcPct val="150000"/>
              </a:lnSpc>
            </a:pPr>
            <a:r>
              <a:rPr lang="es-HN" sz="2400" dirty="0"/>
              <a:t>¿Pueden haber 2 facturas con el mismo código? </a:t>
            </a:r>
            <a:endParaRPr lang="es-HN" sz="2400" dirty="0" smtClean="0"/>
          </a:p>
          <a:p>
            <a:pPr algn="just">
              <a:lnSpc>
                <a:spcPct val="150000"/>
              </a:lnSpc>
            </a:pPr>
            <a:r>
              <a:rPr lang="es-HN" sz="2400" dirty="0" smtClean="0"/>
              <a:t>¿</a:t>
            </a:r>
            <a:r>
              <a:rPr lang="es-HN" sz="2400" dirty="0"/>
              <a:t>Puede haber una factura sin fecha de emisión? </a:t>
            </a:r>
            <a:endParaRPr lang="es-HN" sz="2400" dirty="0" smtClean="0"/>
          </a:p>
          <a:p>
            <a:pPr algn="just">
              <a:lnSpc>
                <a:spcPct val="150000"/>
              </a:lnSpc>
            </a:pPr>
            <a:r>
              <a:rPr lang="es-HN" sz="2400" dirty="0" smtClean="0"/>
              <a:t>¿</a:t>
            </a:r>
            <a:r>
              <a:rPr lang="es-HN" sz="2400" dirty="0"/>
              <a:t>Puede contener el código de cliente el valor SQ1? </a:t>
            </a:r>
            <a:endParaRPr lang="es-HN" sz="2400" dirty="0" smtClean="0"/>
          </a:p>
          <a:p>
            <a:pPr algn="just">
              <a:lnSpc>
                <a:spcPct val="150000"/>
              </a:lnSpc>
            </a:pPr>
            <a:r>
              <a:rPr lang="es-HN" sz="2400" dirty="0" smtClean="0"/>
              <a:t>¿</a:t>
            </a:r>
            <a:r>
              <a:rPr lang="es-HN" sz="2400" dirty="0"/>
              <a:t>Puede contener el código de vendedor un valor que no aparece en la tabla vendedores?</a:t>
            </a:r>
            <a:endParaRPr lang="es-HN" dirty="0"/>
          </a:p>
        </p:txBody>
      </p:sp>
    </p:spTree>
    <p:extLst>
      <p:ext uri="{BB962C8B-B14F-4D97-AF65-F5344CB8AC3E}">
        <p14:creationId xmlns:p14="http://schemas.microsoft.com/office/powerpoint/2010/main" val="122839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6</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HN" sz="2400" b="1" dirty="0" smtClean="0"/>
              <a:t>Integridad</a:t>
            </a:r>
            <a:endParaRPr lang="es-HN" sz="2400" b="1" dirty="0" smtClean="0"/>
          </a:p>
          <a:p>
            <a:pPr algn="just">
              <a:lnSpc>
                <a:spcPct val="150000"/>
              </a:lnSpc>
            </a:pPr>
            <a:r>
              <a:rPr lang="es-HN" sz="2400" dirty="0"/>
              <a:t>Por tanto resulta necesario ampliar la definición de las bases de datos para que incluya ciertas Reglas de Integridad Æ restricción que debe cumplirse sobre una BD en todos sus </a:t>
            </a:r>
            <a:r>
              <a:rPr lang="es-HN" sz="2400" dirty="0" smtClean="0"/>
              <a:t>estados.</a:t>
            </a:r>
          </a:p>
          <a:p>
            <a:pPr algn="just">
              <a:lnSpc>
                <a:spcPct val="150000"/>
              </a:lnSpc>
            </a:pPr>
            <a:r>
              <a:rPr lang="es-HN" sz="2400" dirty="0"/>
              <a:t>Existen </a:t>
            </a:r>
            <a:r>
              <a:rPr lang="es-HN" sz="2400" dirty="0"/>
              <a:t>cuatro reglas generales asociadas al modelo relacional, que se refieren a las claves primarias, claves ajenas, unicidad y valores no nulos</a:t>
            </a:r>
            <a:r>
              <a:rPr lang="es-HN" sz="2400" dirty="0"/>
              <a:t>.</a:t>
            </a:r>
          </a:p>
          <a:p>
            <a:pPr algn="just">
              <a:lnSpc>
                <a:spcPct val="150000"/>
              </a:lnSpc>
            </a:pPr>
            <a:r>
              <a:rPr lang="es-HN" sz="2400" dirty="0"/>
              <a:t>Además existen las restricciones de </a:t>
            </a:r>
            <a:r>
              <a:rPr lang="es-HN" sz="2400" dirty="0"/>
              <a:t>dominios</a:t>
            </a:r>
            <a:endParaRPr lang="es-HN" sz="2400" dirty="0"/>
          </a:p>
        </p:txBody>
      </p:sp>
    </p:spTree>
    <p:extLst>
      <p:ext uri="{BB962C8B-B14F-4D97-AF65-F5344CB8AC3E}">
        <p14:creationId xmlns:p14="http://schemas.microsoft.com/office/powerpoint/2010/main" val="3025831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7</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HN" sz="2400" b="1" dirty="0" smtClean="0"/>
              <a:t>Integridad</a:t>
            </a:r>
            <a:endParaRPr lang="es-HN" sz="2400" b="1" dirty="0" smtClean="0"/>
          </a:p>
          <a:p>
            <a:pPr algn="just">
              <a:lnSpc>
                <a:spcPct val="150000"/>
              </a:lnSpc>
            </a:pPr>
            <a:r>
              <a:rPr lang="es-HN" sz="2400" dirty="0"/>
              <a:t>Regla de Integridad de Entidades: "Ninguno de los atributos que componen la clave primaria puede ser nulo</a:t>
            </a:r>
            <a:r>
              <a:rPr lang="es-HN" sz="2400" dirty="0" smtClean="0"/>
              <a:t>.“</a:t>
            </a:r>
          </a:p>
          <a:p>
            <a:pPr algn="just">
              <a:lnSpc>
                <a:spcPct val="150000"/>
              </a:lnSpc>
            </a:pPr>
            <a:r>
              <a:rPr lang="es-HN" sz="2400" dirty="0"/>
              <a:t>Regla de Integridad Referencial: "Si en una relación hay alguna clave ajena, sus valores deben coincidir con valores de la clave primaria a la que hace </a:t>
            </a:r>
            <a:r>
              <a:rPr lang="es-HN" sz="2400" dirty="0" smtClean="0"/>
              <a:t>referencia”</a:t>
            </a:r>
            <a:endParaRPr lang="es-HN" sz="2400" dirty="0"/>
          </a:p>
        </p:txBody>
      </p:sp>
    </p:spTree>
    <p:extLst>
      <p:ext uri="{BB962C8B-B14F-4D97-AF65-F5344CB8AC3E}">
        <p14:creationId xmlns:p14="http://schemas.microsoft.com/office/powerpoint/2010/main" val="3309167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8</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HN" sz="2400" b="1" dirty="0" smtClean="0"/>
              <a:t>Integridad</a:t>
            </a:r>
            <a:endParaRPr lang="es-HN" sz="2400" b="1" dirty="0"/>
          </a:p>
          <a:p>
            <a:pPr marL="0" indent="0" algn="just">
              <a:lnSpc>
                <a:spcPct val="150000"/>
              </a:lnSpc>
              <a:buNone/>
            </a:pPr>
            <a:r>
              <a:rPr lang="es-HN" sz="2400" u="sng" dirty="0" smtClean="0"/>
              <a:t>Reglas </a:t>
            </a:r>
            <a:r>
              <a:rPr lang="es-HN" sz="2400" u="sng" dirty="0"/>
              <a:t>para las claves </a:t>
            </a:r>
            <a:r>
              <a:rPr lang="es-HN" sz="2400" u="sng" dirty="0" smtClean="0"/>
              <a:t>ajenas</a:t>
            </a:r>
          </a:p>
          <a:p>
            <a:pPr algn="just">
              <a:lnSpc>
                <a:spcPct val="150000"/>
              </a:lnSpc>
            </a:pPr>
            <a:r>
              <a:rPr lang="es-HN" sz="2400" dirty="0" smtClean="0"/>
              <a:t>Regla </a:t>
            </a:r>
            <a:r>
              <a:rPr lang="es-HN" sz="2400" dirty="0"/>
              <a:t>de los nulos: ¿Tiene sentido que la clave ajena acepte </a:t>
            </a:r>
            <a:r>
              <a:rPr lang="es-HN" sz="2400" dirty="0" smtClean="0"/>
              <a:t>nulos?</a:t>
            </a:r>
          </a:p>
          <a:p>
            <a:pPr algn="just">
              <a:lnSpc>
                <a:spcPct val="150000"/>
              </a:lnSpc>
            </a:pPr>
            <a:r>
              <a:rPr lang="es-HN" sz="2400" dirty="0" smtClean="0"/>
              <a:t>Regla </a:t>
            </a:r>
            <a:r>
              <a:rPr lang="es-HN" sz="2400" dirty="0"/>
              <a:t>de borrado: ¿Qué hacer si se intenta borrar la </a:t>
            </a:r>
            <a:r>
              <a:rPr lang="es-HN" sz="2400" dirty="0" err="1"/>
              <a:t>tupla</a:t>
            </a:r>
            <a:r>
              <a:rPr lang="es-HN" sz="2400" dirty="0"/>
              <a:t> referenciada por la clave ajena? </a:t>
            </a:r>
            <a:r>
              <a:rPr lang="es-HN" sz="2400" dirty="0" smtClean="0"/>
              <a:t>(Restringir, Propagar, Anular).</a:t>
            </a:r>
          </a:p>
          <a:p>
            <a:pPr algn="just">
              <a:lnSpc>
                <a:spcPct val="150000"/>
              </a:lnSpc>
            </a:pPr>
            <a:r>
              <a:rPr lang="es-HN" sz="2400" dirty="0" smtClean="0"/>
              <a:t>Regla </a:t>
            </a:r>
            <a:r>
              <a:rPr lang="es-HN" sz="2400" dirty="0"/>
              <a:t>de modificación: ¿Qué hacer si se intenta modificar el valor de la clave primaria de la </a:t>
            </a:r>
            <a:r>
              <a:rPr lang="es-HN" sz="2400" dirty="0" err="1"/>
              <a:t>tupla</a:t>
            </a:r>
            <a:r>
              <a:rPr lang="es-HN" sz="2400" dirty="0"/>
              <a:t> referenciada por la clave ajena? (</a:t>
            </a:r>
            <a:r>
              <a:rPr lang="es-HN" sz="2400" dirty="0" smtClean="0"/>
              <a:t>Restringir , Propagar , Anular).</a:t>
            </a:r>
            <a:endParaRPr lang="es-HN" sz="2400" dirty="0"/>
          </a:p>
        </p:txBody>
      </p:sp>
    </p:spTree>
    <p:extLst>
      <p:ext uri="{BB962C8B-B14F-4D97-AF65-F5344CB8AC3E}">
        <p14:creationId xmlns:p14="http://schemas.microsoft.com/office/powerpoint/2010/main" val="275815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5766" y="6278780"/>
            <a:ext cx="12223532" cy="594986"/>
          </a:xfrm>
          <a:prstGeom prst="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HN"/>
          </a:p>
        </p:txBody>
      </p:sp>
      <p:sp>
        <p:nvSpPr>
          <p:cNvPr id="2" name="Título 1"/>
          <p:cNvSpPr>
            <a:spLocks noGrp="1"/>
          </p:cNvSpPr>
          <p:nvPr>
            <p:ph type="title"/>
          </p:nvPr>
        </p:nvSpPr>
        <p:spPr>
          <a:xfrm>
            <a:off x="1536972" y="576928"/>
            <a:ext cx="7796211" cy="532729"/>
          </a:xfrm>
        </p:spPr>
        <p:txBody>
          <a:bodyPr>
            <a:normAutofit/>
          </a:bodyPr>
          <a:lstStyle/>
          <a:p>
            <a:r>
              <a:rPr lang="es-ES" sz="2800" dirty="0" smtClean="0">
                <a:solidFill>
                  <a:schemeClr val="accent5">
                    <a:lumMod val="50000"/>
                  </a:schemeClr>
                </a:solidFill>
              </a:rPr>
              <a:t>SQL</a:t>
            </a:r>
            <a:endParaRPr lang="es-HN" sz="2800" dirty="0"/>
          </a:p>
        </p:txBody>
      </p:sp>
      <p:pic>
        <p:nvPicPr>
          <p:cNvPr id="6" name="Marcador de conteni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098" y="63064"/>
            <a:ext cx="1336331" cy="1236367"/>
          </a:xfrm>
        </p:spPr>
      </p:pic>
      <p:sp>
        <p:nvSpPr>
          <p:cNvPr id="4" name="Marcador de pie de página 3"/>
          <p:cNvSpPr>
            <a:spLocks noGrp="1"/>
          </p:cNvSpPr>
          <p:nvPr>
            <p:ph type="ftr" sz="quarter" idx="11"/>
          </p:nvPr>
        </p:nvSpPr>
        <p:spPr/>
        <p:txBody>
          <a:bodyPr/>
          <a:lstStyle/>
          <a:p>
            <a:r>
              <a:rPr lang="es-HN" sz="1800" dirty="0" smtClean="0">
                <a:solidFill>
                  <a:schemeClr val="bg1"/>
                </a:solidFill>
              </a:rPr>
              <a:t>IS-501   Base de Datos I</a:t>
            </a:r>
            <a:endParaRPr lang="es-HN" sz="1800" dirty="0">
              <a:solidFill>
                <a:schemeClr val="bg1"/>
              </a:solidFill>
            </a:endParaRPr>
          </a:p>
        </p:txBody>
      </p:sp>
      <p:sp>
        <p:nvSpPr>
          <p:cNvPr id="5" name="Marcador de número de diapositiva 4"/>
          <p:cNvSpPr>
            <a:spLocks noGrp="1"/>
          </p:cNvSpPr>
          <p:nvPr>
            <p:ph type="sldNum" sz="quarter" idx="12"/>
          </p:nvPr>
        </p:nvSpPr>
        <p:spPr/>
        <p:txBody>
          <a:bodyPr/>
          <a:lstStyle/>
          <a:p>
            <a:fld id="{1079D939-2B2F-4BFC-B186-E60BFE605A17}" type="slidenum">
              <a:rPr lang="es-HN" sz="1600" smtClean="0">
                <a:solidFill>
                  <a:schemeClr val="bg1"/>
                </a:solidFill>
              </a:rPr>
              <a:t>9</a:t>
            </a:fld>
            <a:endParaRPr lang="es-HN" sz="1600" dirty="0">
              <a:solidFill>
                <a:schemeClr val="bg1"/>
              </a:solidFill>
            </a:endParaRPr>
          </a:p>
        </p:txBody>
      </p:sp>
      <p:cxnSp>
        <p:nvCxnSpPr>
          <p:cNvPr id="8" name="Conector recto 7"/>
          <p:cNvCxnSpPr/>
          <p:nvPr/>
        </p:nvCxnSpPr>
        <p:spPr>
          <a:xfrm flipV="1">
            <a:off x="428257" y="1358525"/>
            <a:ext cx="1138047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0" y="6199091"/>
            <a:ext cx="12192000" cy="82265"/>
          </a:xfrm>
          <a:prstGeom prst="rect">
            <a:avLst/>
          </a:prstGeom>
          <a:solidFill>
            <a:schemeClr val="accent4">
              <a:lumMod val="60000"/>
              <a:lumOff val="40000"/>
            </a:schemeClr>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a:p>
        </p:txBody>
      </p:sp>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961" y="47298"/>
            <a:ext cx="2316776" cy="1332112"/>
          </a:xfrm>
          <a:prstGeom prst="rect">
            <a:avLst/>
          </a:prstGeom>
        </p:spPr>
      </p:pic>
      <p:sp>
        <p:nvSpPr>
          <p:cNvPr id="17" name="Marcador de contenido 2"/>
          <p:cNvSpPr txBox="1">
            <a:spLocks/>
          </p:cNvSpPr>
          <p:nvPr/>
        </p:nvSpPr>
        <p:spPr>
          <a:xfrm>
            <a:off x="522887" y="1585100"/>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s-MX" sz="2400" b="1" dirty="0" smtClean="0"/>
              <a:t>Transacción</a:t>
            </a:r>
            <a:endParaRPr lang="es-HN" sz="2400" b="1" dirty="0" smtClean="0"/>
          </a:p>
          <a:p>
            <a:pPr marL="0" indent="0" algn="just">
              <a:lnSpc>
                <a:spcPct val="150000"/>
              </a:lnSpc>
              <a:buNone/>
            </a:pPr>
            <a:r>
              <a:rPr lang="es-HN" sz="2400" dirty="0" smtClean="0"/>
              <a:t>Una</a:t>
            </a:r>
            <a:r>
              <a:rPr lang="es-HN" sz="2400" dirty="0"/>
              <a:t> transacción es una unidad de trabajo compuesta por diversas tareas, cuyo resultado final debe ser que se ejecuten todas o ninguna de ellas</a:t>
            </a:r>
            <a:r>
              <a:rPr lang="es-HN" sz="2400" dirty="0" smtClean="0"/>
              <a:t>.</a:t>
            </a:r>
          </a:p>
          <a:p>
            <a:pPr marL="0" indent="0" algn="just">
              <a:lnSpc>
                <a:spcPct val="150000"/>
              </a:lnSpc>
              <a:buNone/>
            </a:pPr>
            <a:r>
              <a:rPr lang="es-HN" sz="2400" dirty="0"/>
              <a:t>Por regla general en un sistema de base de datos todas las operaciones relacionadas entre sí que se ejecuten dentro un mismo flujo lógico de trabajo, deben ejecutarse en bloque. De esta manera si todas funcionan la operación conjunta de bloque tiene éxito, pero si falla cualquiera de ellas, deberán retrocederse todas las anteriores que ya se hayan realizado. De esta forma </a:t>
            </a:r>
            <a:r>
              <a:rPr lang="es-HN" sz="2400" b="1" dirty="0"/>
              <a:t>evitamos que el sistema de datos quede en un estado incongruente</a:t>
            </a:r>
            <a:r>
              <a:rPr lang="es-HN" sz="2400" dirty="0"/>
              <a:t>.</a:t>
            </a:r>
            <a:endParaRPr lang="es-HN" sz="2400" dirty="0" smtClean="0"/>
          </a:p>
        </p:txBody>
      </p:sp>
    </p:spTree>
    <p:extLst>
      <p:ext uri="{BB962C8B-B14F-4D97-AF65-F5344CB8AC3E}">
        <p14:creationId xmlns:p14="http://schemas.microsoft.com/office/powerpoint/2010/main" val="574240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8085</TotalTime>
  <Words>933</Words>
  <Application>Microsoft Office PowerPoint</Application>
  <PresentationFormat>Panorámica</PresentationFormat>
  <Paragraphs>114</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Universidad Nacional Autónoma de Honduras Carrera de Ingeniería en Sistemas</vt:lpstr>
      <vt:lpstr>SQL</vt:lpstr>
      <vt:lpstr>SQL</vt:lpstr>
      <vt:lpstr>SQL</vt:lpstr>
      <vt:lpstr>SQL</vt:lpstr>
      <vt:lpstr>SQL</vt:lpstr>
      <vt:lpstr>SQL</vt:lpstr>
      <vt:lpstr>SQL</vt:lpstr>
      <vt:lpstr>SQL</vt:lpstr>
      <vt:lpstr>SQL</vt:lpstr>
      <vt:lpstr>SQL</vt:lpstr>
      <vt:lpstr>SQL</vt:lpstr>
      <vt:lpstr>SQL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UNAH</dc:creator>
  <cp:lastModifiedBy>UNAH</cp:lastModifiedBy>
  <cp:revision>83</cp:revision>
  <dcterms:created xsi:type="dcterms:W3CDTF">2018-01-22T16:32:14Z</dcterms:created>
  <dcterms:modified xsi:type="dcterms:W3CDTF">2018-03-06T16:47:06Z</dcterms:modified>
</cp:coreProperties>
</file>