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1796" autoAdjust="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1ECA-1777-474F-9F52-B779530A7F62}" type="datetimeFigureOut">
              <a:rPr lang="es-HN" smtClean="0"/>
              <a:t>22/3/2018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E52C-5741-47D2-A03E-6B72F3F75A5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914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38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5871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0074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6036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5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822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6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658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7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097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D2D5-23FE-400A-A55A-7C7310AAD67D}" type="datetime1">
              <a:rPr lang="es-HN" smtClean="0"/>
              <a:t>22/3/2018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724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A6FF-005A-4770-A67E-0775F1FE214D}" type="datetime1">
              <a:rPr lang="es-HN" smtClean="0"/>
              <a:t>22/3/2018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26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88B2-3428-4151-95BC-1A5B89979272}" type="datetime1">
              <a:rPr lang="es-HN" smtClean="0"/>
              <a:t>22/3/2018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981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1B18-F304-4684-B427-FA54E842B28E}" type="datetime1">
              <a:rPr lang="es-HN" smtClean="0"/>
              <a:t>22/3/2018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7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8029-803F-453D-921B-B00EAD222D89}" type="datetime1">
              <a:rPr lang="es-HN" smtClean="0"/>
              <a:t>22/3/2018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47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DA7-E2A5-4B70-9DAA-8FE45EB88850}" type="datetime1">
              <a:rPr lang="es-HN" smtClean="0"/>
              <a:t>22/3/2018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94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825F-33F5-42FB-A162-2D0E76215D46}" type="datetime1">
              <a:rPr lang="es-HN" smtClean="0"/>
              <a:t>22/3/2018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67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0E0-400B-4C61-8D04-7AF415935918}" type="datetime1">
              <a:rPr lang="es-HN" smtClean="0"/>
              <a:t>22/3/2018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9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AC-F11D-4E30-B12C-8719FD3E7CE9}" type="datetime1">
              <a:rPr lang="es-HN" smtClean="0"/>
              <a:t>22/3/2018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263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930-790D-408C-8FE6-0D13712FBEE1}" type="datetime1">
              <a:rPr lang="es-HN" smtClean="0"/>
              <a:t>22/3/2018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824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4876-D6FF-4C3C-BEBF-E04CCC4D750A}" type="datetime1">
              <a:rPr lang="es-HN" smtClean="0"/>
              <a:t>22/3/2018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095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275-4485-4ED2-9AD0-62159DA236DA}" type="datetime1">
              <a:rPr lang="es-HN" smtClean="0"/>
              <a:t>22/3/2018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252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4" y="3760769"/>
            <a:ext cx="337661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268014"/>
            <a:ext cx="7796211" cy="84164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 smtClean="0"/>
              <a:t>Universidad Nacional Autónoma de Honduras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Carrera de Ingeniería en Sistemas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dirty="0" smtClean="0">
                <a:solidFill>
                  <a:schemeClr val="bg1"/>
                </a:solidFill>
              </a:rPr>
              <a:t>IPAC 2018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421589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/>
          </a:p>
          <a:p>
            <a:pPr marL="0" indent="0" algn="ctr">
              <a:buNone/>
            </a:pPr>
            <a:endParaRPr lang="es-HN" sz="2000" dirty="0" smtClean="0"/>
          </a:p>
          <a:p>
            <a:pPr marL="0" indent="0" algn="ctr">
              <a:buNone/>
            </a:pPr>
            <a:r>
              <a:rPr lang="es-HN" sz="3600" b="1" dirty="0" smtClean="0"/>
              <a:t>IS-501   Base de Datos I</a:t>
            </a:r>
            <a:endParaRPr lang="es-ES" sz="3200" dirty="0"/>
          </a:p>
          <a:p>
            <a:pPr marL="0" indent="0" algn="ctr">
              <a:buNone/>
            </a:pPr>
            <a:r>
              <a:rPr lang="es-ES" sz="3200" dirty="0"/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DML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s-HN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DML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Funciones Agregadas</a:t>
            </a:r>
          </a:p>
          <a:p>
            <a:pPr marL="0" indent="0">
              <a:buNone/>
            </a:pPr>
            <a:endParaRPr lang="es-HN" sz="2000" b="1" dirty="0" smtClean="0"/>
          </a:p>
          <a:p>
            <a:r>
              <a:rPr lang="es-HN" sz="2000" b="1" dirty="0" smtClean="0"/>
              <a:t>COUNT</a:t>
            </a:r>
            <a:r>
              <a:rPr lang="es-HN" sz="2000" b="1" dirty="0"/>
              <a:t>: </a:t>
            </a:r>
            <a:r>
              <a:rPr lang="es-HN" sz="2000" dirty="0"/>
              <a:t>devuelve el número total de filas seleccionadas por la consulta.</a:t>
            </a:r>
          </a:p>
          <a:p>
            <a:r>
              <a:rPr lang="es-HN" sz="2000" b="1" dirty="0"/>
              <a:t>MIN: </a:t>
            </a:r>
            <a:r>
              <a:rPr lang="es-HN" sz="2000" dirty="0"/>
              <a:t>devuelve el valor mínimo del campo que especifiquemos.</a:t>
            </a:r>
          </a:p>
          <a:p>
            <a:r>
              <a:rPr lang="es-HN" sz="2000" b="1" dirty="0"/>
              <a:t>MAX: </a:t>
            </a:r>
            <a:r>
              <a:rPr lang="es-HN" sz="2000" dirty="0"/>
              <a:t>devuelve el valor máximo del campo que especifiquemos.</a:t>
            </a:r>
          </a:p>
          <a:p>
            <a:r>
              <a:rPr lang="es-HN" sz="2000" b="1" dirty="0"/>
              <a:t>SUM: </a:t>
            </a:r>
            <a:r>
              <a:rPr lang="es-HN" sz="2000" dirty="0"/>
              <a:t>suma los valores del campo que especifiquemos. Sólo se puede utilizar en columnas numéricas.</a:t>
            </a:r>
          </a:p>
          <a:p>
            <a:r>
              <a:rPr lang="es-HN" sz="2000" b="1" dirty="0"/>
              <a:t>AVG: </a:t>
            </a:r>
            <a:r>
              <a:rPr lang="es-HN" sz="2000" dirty="0"/>
              <a:t>devuelve el valor promedio del campo que especifiquemos. Sólo se puede utilizar en columnas numéricas.</a:t>
            </a:r>
            <a:endParaRPr lang="es-ES" sz="2000" dirty="0"/>
          </a:p>
          <a:p>
            <a:pPr marL="0" indent="0">
              <a:buNone/>
            </a:pP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038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err="1" smtClean="0">
                <a:solidFill>
                  <a:schemeClr val="accent5">
                    <a:lumMod val="50000"/>
                  </a:schemeClr>
                </a:solidFill>
              </a:rPr>
              <a:t>Insert</a:t>
            </a:r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accent5">
                    <a:lumMod val="50000"/>
                  </a:schemeClr>
                </a:solidFill>
              </a:rPr>
              <a:t>Select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Se puede realizar inserción masiva, utilizando el </a:t>
            </a:r>
            <a:r>
              <a:rPr lang="es-ES" sz="2000" dirty="0" err="1" smtClean="0"/>
              <a:t>insert-select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Se debe tener cuidado con la cantidad y tipo de campos que se incluyen tanto en el </a:t>
            </a:r>
            <a:r>
              <a:rPr lang="es-ES" sz="2000" dirty="0" err="1" smtClean="0"/>
              <a:t>insert</a:t>
            </a:r>
            <a:r>
              <a:rPr lang="es-ES" sz="2000" dirty="0" smtClean="0"/>
              <a:t> como en el </a:t>
            </a:r>
            <a:r>
              <a:rPr lang="es-ES" sz="2000" dirty="0" err="1" smtClean="0"/>
              <a:t>select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 smtClean="0"/>
              <a:t>Ejemplo:</a:t>
            </a:r>
            <a:endParaRPr lang="es-ES" sz="2000" b="1" dirty="0"/>
          </a:p>
          <a:p>
            <a:pPr marL="0" indent="0">
              <a:buNone/>
            </a:pPr>
            <a:r>
              <a:rPr lang="es-ES" sz="2000" dirty="0"/>
              <a:t>INSERT PERSONA2 (</a:t>
            </a:r>
            <a:r>
              <a:rPr lang="es-ES" sz="2000" dirty="0" err="1"/>
              <a:t>codigoPersona</a:t>
            </a:r>
            <a:r>
              <a:rPr lang="es-ES" sz="2000" dirty="0"/>
              <a:t>, </a:t>
            </a:r>
            <a:r>
              <a:rPr lang="es-ES" sz="2000" dirty="0" err="1"/>
              <a:t>pnombre</a:t>
            </a:r>
            <a:r>
              <a:rPr lang="es-ES" sz="2000" dirty="0"/>
              <a:t>, </a:t>
            </a:r>
            <a:r>
              <a:rPr lang="es-ES" sz="2000" dirty="0" err="1"/>
              <a:t>papellido</a:t>
            </a:r>
            <a:r>
              <a:rPr lang="es-ES" sz="2000" dirty="0"/>
              <a:t>, </a:t>
            </a:r>
            <a:r>
              <a:rPr lang="es-ES" sz="2000" dirty="0" err="1"/>
              <a:t>sapellido</a:t>
            </a:r>
            <a:r>
              <a:rPr lang="es-ES" sz="2000" dirty="0"/>
              <a:t>)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smtClean="0"/>
              <a:t>SELECT </a:t>
            </a:r>
            <a:r>
              <a:rPr lang="es-ES" sz="2000" dirty="0" err="1"/>
              <a:t>codigoPersona</a:t>
            </a:r>
            <a:r>
              <a:rPr lang="es-ES" sz="2000" dirty="0"/>
              <a:t>, </a:t>
            </a:r>
            <a:r>
              <a:rPr lang="es-ES" sz="2000" dirty="0" err="1"/>
              <a:t>pnombre</a:t>
            </a:r>
            <a:r>
              <a:rPr lang="es-ES" sz="2000" dirty="0"/>
              <a:t>, </a:t>
            </a:r>
            <a:r>
              <a:rPr lang="es-ES" sz="2000" dirty="0" err="1"/>
              <a:t>papellido</a:t>
            </a:r>
            <a:r>
              <a:rPr lang="es-ES" sz="2000" dirty="0"/>
              <a:t>, </a:t>
            </a:r>
            <a:r>
              <a:rPr lang="es-ES" sz="2000" dirty="0" err="1"/>
              <a:t>sapellido</a:t>
            </a:r>
            <a:r>
              <a:rPr lang="es-ES" sz="2000" dirty="0"/>
              <a:t> FROM PERSONA</a:t>
            </a:r>
          </a:p>
          <a:p>
            <a:pPr marL="0" indent="0">
              <a:buNone/>
            </a:pP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994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DML - </a:t>
            </a:r>
            <a:r>
              <a:rPr lang="es-ES" sz="2800" dirty="0" err="1" smtClean="0">
                <a:solidFill>
                  <a:schemeClr val="accent5">
                    <a:lumMod val="50000"/>
                  </a:schemeClr>
                </a:solidFill>
              </a:rPr>
              <a:t>Subconsultas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dirty="0" smtClean="0"/>
              <a:t>Una </a:t>
            </a:r>
            <a:r>
              <a:rPr lang="es-HN" sz="2000" dirty="0" err="1" smtClean="0"/>
              <a:t>subconsulta</a:t>
            </a:r>
            <a:r>
              <a:rPr lang="es-HN" sz="2000" dirty="0" smtClean="0"/>
              <a:t> </a:t>
            </a:r>
            <a:r>
              <a:rPr lang="es-HN" sz="2000" dirty="0"/>
              <a:t>es una sentencia SELECT que aparece dentro de otra sentencia </a:t>
            </a:r>
            <a:r>
              <a:rPr lang="es-HN" sz="2000" dirty="0" smtClean="0"/>
              <a:t>SELECT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HN" sz="2000" b="1" dirty="0"/>
              <a:t>Referencias externas</a:t>
            </a:r>
          </a:p>
          <a:p>
            <a:pPr algn="just"/>
            <a:r>
              <a:rPr lang="es-HN" sz="2000" dirty="0" smtClean="0"/>
              <a:t>A </a:t>
            </a:r>
            <a:r>
              <a:rPr lang="es-HN" sz="2000" dirty="0"/>
              <a:t>menudo, es necesario, dentro del cuerpo de una </a:t>
            </a:r>
            <a:r>
              <a:rPr lang="es-HN" sz="2000" dirty="0" err="1"/>
              <a:t>subconsulta</a:t>
            </a:r>
            <a:r>
              <a:rPr lang="es-HN" sz="2000" dirty="0"/>
              <a:t>, hacer referencia al valor de una columna en la fila actual de la consulta principal, ese nombre de columna se denomina referencia externa.</a:t>
            </a:r>
          </a:p>
          <a:p>
            <a:pPr algn="just"/>
            <a:r>
              <a:rPr lang="es-HN" sz="2000" dirty="0"/>
              <a:t>Una referencia externa es un nombre de columna que estando en la </a:t>
            </a:r>
            <a:r>
              <a:rPr lang="es-HN" sz="2000" dirty="0" err="1"/>
              <a:t>subconsulta</a:t>
            </a:r>
            <a:r>
              <a:rPr lang="es-HN" sz="2000" dirty="0"/>
              <a:t>, no se refiere a ninguna columna de las tablas designadas en la FROM de la </a:t>
            </a:r>
            <a:r>
              <a:rPr lang="es-HN" sz="2000" dirty="0" err="1"/>
              <a:t>subconsulta</a:t>
            </a:r>
            <a:r>
              <a:rPr lang="es-HN" sz="2000" dirty="0"/>
              <a:t> sino a una columna de las tablas designadas en la FROM de la consulta principal. Como la </a:t>
            </a:r>
            <a:r>
              <a:rPr lang="es-HN" sz="2000" dirty="0" err="1"/>
              <a:t>subconsulta</a:t>
            </a:r>
            <a:r>
              <a:rPr lang="es-HN" sz="2000" dirty="0"/>
              <a:t> se ejecuta por cada fila de la consulta principal, el valor de la referencia externa irá cambiando.</a:t>
            </a:r>
            <a:endParaRPr lang="es-ES" sz="2000" dirty="0"/>
          </a:p>
          <a:p>
            <a:pPr marL="0" indent="0">
              <a:buNone/>
            </a:pP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593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DML - </a:t>
            </a:r>
            <a:r>
              <a:rPr lang="es-ES" sz="2800" dirty="0" err="1" smtClean="0">
                <a:solidFill>
                  <a:schemeClr val="accent5">
                    <a:lumMod val="50000"/>
                  </a:schemeClr>
                </a:solidFill>
              </a:rPr>
              <a:t>Subconsultas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5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 smtClean="0"/>
              <a:t>Referencias externas</a:t>
            </a:r>
            <a:endParaRPr lang="es-ES" sz="2000" b="1" dirty="0"/>
          </a:p>
          <a:p>
            <a:pPr marL="0" indent="0">
              <a:buNone/>
            </a:pPr>
            <a:endParaRPr lang="es-ES" sz="2000" b="1" dirty="0" smtClean="0"/>
          </a:p>
          <a:p>
            <a:pPr marL="0" indent="0">
              <a:buNone/>
            </a:pPr>
            <a:r>
              <a:rPr lang="es-ES" sz="2000" b="1" dirty="0" smtClean="0"/>
              <a:t>Ejemplo:</a:t>
            </a:r>
          </a:p>
          <a:p>
            <a:pPr marL="0" indent="0">
              <a:buNone/>
            </a:pPr>
            <a:r>
              <a:rPr lang="es-ES" sz="2000" dirty="0" smtClean="0"/>
              <a:t>*Obtener la lista de clientes, indicando cuando fue la última vez que se registró facturación.</a:t>
            </a:r>
          </a:p>
          <a:p>
            <a:pPr marL="0" indent="0">
              <a:buNone/>
            </a:pPr>
            <a:r>
              <a:rPr lang="es-ES" sz="2000" dirty="0" smtClean="0"/>
              <a:t>*Obtener información del producto con su respectiva categoría.</a:t>
            </a:r>
          </a:p>
          <a:p>
            <a:pPr marL="0" indent="0">
              <a:buNone/>
            </a:pPr>
            <a:endParaRPr lang="es-HN" sz="2000" dirty="0"/>
          </a:p>
        </p:txBody>
      </p:sp>
      <p:sp>
        <p:nvSpPr>
          <p:cNvPr id="10" name="Rectángulo 9"/>
          <p:cNvSpPr/>
          <p:nvPr/>
        </p:nvSpPr>
        <p:spPr>
          <a:xfrm>
            <a:off x="782263" y="42120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FF"/>
                </a:solidFill>
              </a:rPr>
              <a:t>SELECT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</a:t>
            </a:r>
            <a:r>
              <a:rPr lang="es-ES" dirty="0">
                <a:solidFill>
                  <a:srgbClr val="808080"/>
                </a:solidFill>
              </a:rPr>
              <a:t>.*,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r>
              <a:rPr lang="es-ES" dirty="0">
                <a:solidFill>
                  <a:srgbClr val="808080"/>
                </a:solidFill>
              </a:rPr>
              <a:t>(</a:t>
            </a:r>
            <a:r>
              <a:rPr lang="es-ES" dirty="0">
                <a:solidFill>
                  <a:srgbClr val="0000FF"/>
                </a:solidFill>
              </a:rPr>
              <a:t>SELECT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FF00FF"/>
                </a:solidFill>
              </a:rPr>
              <a:t>MAX</a:t>
            </a:r>
            <a:r>
              <a:rPr lang="es-ES" dirty="0">
                <a:solidFill>
                  <a:srgbClr val="808080"/>
                </a:solidFill>
              </a:rPr>
              <a:t>(</a:t>
            </a:r>
            <a:r>
              <a:rPr lang="es-ES" dirty="0">
                <a:solidFill>
                  <a:srgbClr val="008080"/>
                </a:solidFill>
              </a:rPr>
              <a:t>fecha</a:t>
            </a:r>
            <a:r>
              <a:rPr lang="es-ES" dirty="0">
                <a:solidFill>
                  <a:srgbClr val="808080"/>
                </a:solidFill>
              </a:rPr>
              <a:t>)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factura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00FF"/>
                </a:solidFill>
              </a:rPr>
              <a:t>WHERE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Cliente_codigoCliente</a:t>
            </a:r>
            <a:r>
              <a:rPr lang="es-ES" dirty="0">
                <a:solidFill>
                  <a:srgbClr val="808080"/>
                </a:solidFill>
              </a:rPr>
              <a:t>=</a:t>
            </a:r>
            <a:r>
              <a:rPr lang="es-ES" dirty="0" err="1">
                <a:solidFill>
                  <a:srgbClr val="008080"/>
                </a:solidFill>
              </a:rPr>
              <a:t>c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codigoCliente</a:t>
            </a:r>
            <a:r>
              <a:rPr lang="es-ES" dirty="0">
                <a:solidFill>
                  <a:srgbClr val="808080"/>
                </a:solidFill>
              </a:rPr>
              <a:t>)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fechaMax</a:t>
            </a:r>
            <a:endParaRPr lang="es-ES" dirty="0">
              <a:solidFill>
                <a:srgbClr val="008080"/>
              </a:solidFill>
            </a:endParaRP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00FF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CLIENTE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513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DML - </a:t>
            </a:r>
            <a:r>
              <a:rPr lang="es-ES" sz="2800" dirty="0" err="1" smtClean="0">
                <a:solidFill>
                  <a:schemeClr val="accent5">
                    <a:lumMod val="50000"/>
                  </a:schemeClr>
                </a:solidFill>
              </a:rPr>
              <a:t>Subconsultas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6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/>
              <a:t>Anidar </a:t>
            </a:r>
            <a:r>
              <a:rPr lang="es-HN" sz="2000" b="1" dirty="0" err="1"/>
              <a:t>subconsultas</a:t>
            </a:r>
            <a:endParaRPr lang="es-HN" sz="2000" b="1" dirty="0"/>
          </a:p>
          <a:p>
            <a:pPr marL="0" indent="0">
              <a:buNone/>
            </a:pPr>
            <a:r>
              <a:rPr lang="es-HN" sz="2000" dirty="0" smtClean="0"/>
              <a:t>Las </a:t>
            </a:r>
            <a:r>
              <a:rPr lang="es-HN" sz="2000" dirty="0" err="1"/>
              <a:t>subconsultas</a:t>
            </a:r>
            <a:r>
              <a:rPr lang="es-HN" sz="2000" dirty="0"/>
              <a:t> pueden anidarse de forma que una </a:t>
            </a:r>
            <a:r>
              <a:rPr lang="es-HN" sz="2000" dirty="0" err="1"/>
              <a:t>subconsulta</a:t>
            </a:r>
            <a:r>
              <a:rPr lang="es-HN" sz="2000" dirty="0"/>
              <a:t> aparezca en la cláusula WHERE (por ejemplo) de otra </a:t>
            </a:r>
            <a:r>
              <a:rPr lang="es-HN" sz="2000" dirty="0" err="1"/>
              <a:t>subconsulta</a:t>
            </a:r>
            <a:r>
              <a:rPr lang="es-HN" sz="2000" dirty="0"/>
              <a:t> que a su vez forma parte de otra consulta principal.</a:t>
            </a:r>
          </a:p>
        </p:txBody>
      </p:sp>
    </p:spTree>
    <p:extLst>
      <p:ext uri="{BB962C8B-B14F-4D97-AF65-F5344CB8AC3E}">
        <p14:creationId xmlns:p14="http://schemas.microsoft.com/office/powerpoint/2010/main" val="32253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DML - </a:t>
            </a:r>
            <a:r>
              <a:rPr lang="es-ES" sz="2800" dirty="0" err="1" smtClean="0">
                <a:solidFill>
                  <a:schemeClr val="accent5">
                    <a:lumMod val="50000"/>
                  </a:schemeClr>
                </a:solidFill>
              </a:rPr>
              <a:t>Subconsultas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7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/>
              <a:t>En la cláusula FROM</a:t>
            </a:r>
          </a:p>
          <a:p>
            <a:pPr marL="0" indent="0">
              <a:buNone/>
            </a:pPr>
            <a:r>
              <a:rPr lang="es-HN" sz="2000" dirty="0" smtClean="0"/>
              <a:t>En </a:t>
            </a:r>
            <a:r>
              <a:rPr lang="es-HN" sz="2000" dirty="0"/>
              <a:t>la cláusula FROM se puede encontrar una sentencia SELECT encerrada entre paréntesis pero más que </a:t>
            </a:r>
            <a:r>
              <a:rPr lang="es-HN" sz="2000" dirty="0" err="1" smtClean="0"/>
              <a:t>subconsulta</a:t>
            </a:r>
            <a:r>
              <a:rPr lang="es-HN" sz="2000" dirty="0" smtClean="0"/>
              <a:t>.</a:t>
            </a:r>
            <a:endParaRPr lang="es-HN" sz="2000" dirty="0"/>
          </a:p>
        </p:txBody>
      </p:sp>
      <p:sp>
        <p:nvSpPr>
          <p:cNvPr id="3" name="Rectángulo 2"/>
          <p:cNvSpPr/>
          <p:nvPr/>
        </p:nvSpPr>
        <p:spPr>
          <a:xfrm>
            <a:off x="955557" y="2790017"/>
            <a:ext cx="96502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80"/>
                </a:solidFill>
              </a:rPr>
              <a:t>p</a:t>
            </a:r>
            <a:r>
              <a:rPr lang="en-US" dirty="0">
                <a:solidFill>
                  <a:srgbClr val="808080"/>
                </a:solidFill>
              </a:rPr>
              <a:t>.*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80"/>
                </a:solidFill>
              </a:rPr>
              <a:t>persona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80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s-ES" dirty="0">
                <a:solidFill>
                  <a:srgbClr val="808080"/>
                </a:solidFill>
              </a:rPr>
              <a:t>INNER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JOIN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cliente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00FF"/>
                </a:solidFill>
              </a:rPr>
              <a:t>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p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r>
              <a:rPr lang="es-ES" dirty="0">
                <a:solidFill>
                  <a:srgbClr val="808080"/>
                </a:solidFill>
              </a:rPr>
              <a:t>=</a:t>
            </a:r>
            <a:r>
              <a:rPr lang="es-ES" dirty="0" err="1">
                <a:solidFill>
                  <a:srgbClr val="008080"/>
                </a:solidFill>
              </a:rPr>
              <a:t>c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Persona_codigoPersona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r>
              <a:rPr lang="es-ES" dirty="0" err="1">
                <a:solidFill>
                  <a:srgbClr val="0000FF"/>
                </a:solidFill>
              </a:rPr>
              <a:t>where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p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in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(</a:t>
            </a:r>
            <a:r>
              <a:rPr lang="es-ES" dirty="0">
                <a:solidFill>
                  <a:srgbClr val="0000FF"/>
                </a:solidFill>
              </a:rPr>
              <a:t>SELECT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p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00FF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persona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p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r>
              <a:rPr lang="es-ES" dirty="0">
                <a:solidFill>
                  <a:srgbClr val="808080"/>
                </a:solidFill>
              </a:rPr>
              <a:t>INNER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JOIN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empleado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00FF"/>
                </a:solidFill>
              </a:rPr>
              <a:t>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p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r>
              <a:rPr lang="es-ES" dirty="0">
                <a:solidFill>
                  <a:srgbClr val="808080"/>
                </a:solidFill>
              </a:rPr>
              <a:t>=</a:t>
            </a:r>
            <a:r>
              <a:rPr lang="es-ES" dirty="0" err="1">
                <a:solidFill>
                  <a:srgbClr val="008080"/>
                </a:solidFill>
              </a:rPr>
              <a:t>e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Persona_codigoPersona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)</a:t>
            </a:r>
          </a:p>
          <a:p>
            <a:endParaRPr lang="es-ES" dirty="0">
              <a:solidFill>
                <a:srgbClr val="808080"/>
              </a:solidFill>
            </a:endParaRPr>
          </a:p>
          <a:p>
            <a:endParaRPr lang="es-ES" dirty="0">
              <a:solidFill>
                <a:srgbClr val="80808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 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80"/>
                </a:solidFill>
              </a:rPr>
              <a:t>p</a:t>
            </a:r>
            <a:r>
              <a:rPr lang="en-US" dirty="0">
                <a:solidFill>
                  <a:srgbClr val="808080"/>
                </a:solidFill>
              </a:rPr>
              <a:t>.*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80"/>
                </a:solidFill>
              </a:rPr>
              <a:t>persona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8080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r>
              <a:rPr lang="es-ES" dirty="0">
                <a:solidFill>
                  <a:srgbClr val="808080"/>
                </a:solidFill>
              </a:rPr>
              <a:t>INNER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JOIN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cliente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00FF"/>
                </a:solidFill>
              </a:rPr>
              <a:t>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p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r>
              <a:rPr lang="es-ES" dirty="0">
                <a:solidFill>
                  <a:srgbClr val="808080"/>
                </a:solidFill>
              </a:rPr>
              <a:t>=</a:t>
            </a:r>
            <a:r>
              <a:rPr lang="es-ES" dirty="0" err="1">
                <a:solidFill>
                  <a:srgbClr val="008080"/>
                </a:solidFill>
              </a:rPr>
              <a:t>c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Persona_codigoPersona</a:t>
            </a:r>
            <a:r>
              <a:rPr lang="es-ES" dirty="0">
                <a:solidFill>
                  <a:srgbClr val="808080"/>
                </a:solidFill>
              </a:rPr>
              <a:t>)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clientes</a:t>
            </a:r>
          </a:p>
          <a:p>
            <a:r>
              <a:rPr lang="es-ES" dirty="0">
                <a:solidFill>
                  <a:srgbClr val="808080"/>
                </a:solidFill>
              </a:rPr>
              <a:t>INNER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JOIN</a:t>
            </a:r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dirty="0">
                <a:solidFill>
                  <a:srgbClr val="808080"/>
                </a:solidFill>
              </a:rPr>
              <a:t>(</a:t>
            </a:r>
            <a:r>
              <a:rPr lang="es-ES" dirty="0">
                <a:solidFill>
                  <a:srgbClr val="0000FF"/>
                </a:solidFill>
              </a:rPr>
              <a:t>SELECT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p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00FF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persona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srgbClr val="008080"/>
                </a:solidFill>
              </a:rPr>
              <a:t>p</a:t>
            </a:r>
            <a:r>
              <a:rPr lang="es-ES" dirty="0">
                <a:solidFill>
                  <a:prstClr val="black"/>
                </a:solidFill>
              </a:rPr>
              <a:t> </a:t>
            </a:r>
          </a:p>
          <a:p>
            <a:r>
              <a:rPr lang="es-HN" dirty="0">
                <a:solidFill>
                  <a:srgbClr val="808080"/>
                </a:solidFill>
              </a:rPr>
              <a:t>INNER</a:t>
            </a:r>
            <a:r>
              <a:rPr lang="es-HN" dirty="0">
                <a:solidFill>
                  <a:prstClr val="black"/>
                </a:solidFill>
              </a:rPr>
              <a:t> </a:t>
            </a:r>
            <a:r>
              <a:rPr lang="es-HN" dirty="0">
                <a:solidFill>
                  <a:srgbClr val="808080"/>
                </a:solidFill>
              </a:rPr>
              <a:t>JOIN</a:t>
            </a:r>
            <a:r>
              <a:rPr lang="es-HN" dirty="0">
                <a:solidFill>
                  <a:prstClr val="black"/>
                </a:solidFill>
              </a:rPr>
              <a:t> </a:t>
            </a:r>
            <a:r>
              <a:rPr lang="es-HN" dirty="0">
                <a:solidFill>
                  <a:srgbClr val="008080"/>
                </a:solidFill>
              </a:rPr>
              <a:t>empleado</a:t>
            </a:r>
            <a:r>
              <a:rPr lang="es-HN" dirty="0">
                <a:solidFill>
                  <a:prstClr val="black"/>
                </a:solidFill>
              </a:rPr>
              <a:t> </a:t>
            </a:r>
            <a:r>
              <a:rPr lang="es-HN" dirty="0">
                <a:solidFill>
                  <a:srgbClr val="008080"/>
                </a:solidFill>
              </a:rPr>
              <a:t>e</a:t>
            </a:r>
            <a:r>
              <a:rPr lang="es-HN" dirty="0">
                <a:solidFill>
                  <a:prstClr val="black"/>
                </a:solidFill>
              </a:rPr>
              <a:t> </a:t>
            </a:r>
            <a:r>
              <a:rPr lang="es-HN" dirty="0">
                <a:solidFill>
                  <a:srgbClr val="0000FF"/>
                </a:solidFill>
              </a:rPr>
              <a:t>ON</a:t>
            </a:r>
            <a:r>
              <a:rPr lang="es-HN" dirty="0">
                <a:solidFill>
                  <a:prstClr val="black"/>
                </a:solidFill>
              </a:rPr>
              <a:t> </a:t>
            </a:r>
            <a:r>
              <a:rPr lang="es-HN" dirty="0" err="1">
                <a:solidFill>
                  <a:srgbClr val="008080"/>
                </a:solidFill>
              </a:rPr>
              <a:t>p</a:t>
            </a:r>
            <a:r>
              <a:rPr lang="es-HN" dirty="0" err="1">
                <a:solidFill>
                  <a:srgbClr val="808080"/>
                </a:solidFill>
              </a:rPr>
              <a:t>.</a:t>
            </a:r>
            <a:r>
              <a:rPr lang="es-HN" dirty="0" err="1">
                <a:solidFill>
                  <a:srgbClr val="008080"/>
                </a:solidFill>
              </a:rPr>
              <a:t>codigoPersona</a:t>
            </a:r>
            <a:r>
              <a:rPr lang="es-HN" dirty="0">
                <a:solidFill>
                  <a:srgbClr val="808080"/>
                </a:solidFill>
              </a:rPr>
              <a:t>=</a:t>
            </a:r>
            <a:r>
              <a:rPr lang="es-HN" dirty="0" err="1">
                <a:solidFill>
                  <a:srgbClr val="008080"/>
                </a:solidFill>
              </a:rPr>
              <a:t>e</a:t>
            </a:r>
            <a:r>
              <a:rPr lang="es-HN" dirty="0" err="1">
                <a:solidFill>
                  <a:srgbClr val="808080"/>
                </a:solidFill>
              </a:rPr>
              <a:t>.</a:t>
            </a:r>
            <a:r>
              <a:rPr lang="es-HN" dirty="0" err="1">
                <a:solidFill>
                  <a:srgbClr val="008080"/>
                </a:solidFill>
              </a:rPr>
              <a:t>Persona_codigoPersona</a:t>
            </a:r>
            <a:r>
              <a:rPr lang="es-HN" dirty="0">
                <a:solidFill>
                  <a:srgbClr val="808080"/>
                </a:solidFill>
              </a:rPr>
              <a:t>)</a:t>
            </a:r>
            <a:r>
              <a:rPr lang="es-HN" dirty="0">
                <a:solidFill>
                  <a:prstClr val="black"/>
                </a:solidFill>
              </a:rPr>
              <a:t> </a:t>
            </a:r>
            <a:r>
              <a:rPr lang="es-HN" dirty="0">
                <a:solidFill>
                  <a:srgbClr val="008080"/>
                </a:solidFill>
              </a:rPr>
              <a:t>empleados</a:t>
            </a:r>
          </a:p>
          <a:p>
            <a:r>
              <a:rPr lang="es-ES" dirty="0">
                <a:solidFill>
                  <a:srgbClr val="0000FF"/>
                </a:solidFill>
              </a:rPr>
              <a:t>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8080"/>
                </a:solidFill>
              </a:rPr>
              <a:t>clientes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r>
              <a:rPr lang="es-ES" dirty="0">
                <a:solidFill>
                  <a:srgbClr val="808080"/>
                </a:solidFill>
              </a:rPr>
              <a:t>=</a:t>
            </a:r>
            <a:r>
              <a:rPr lang="es-ES" dirty="0" err="1">
                <a:solidFill>
                  <a:srgbClr val="008080"/>
                </a:solidFill>
              </a:rPr>
              <a:t>empleados</a:t>
            </a:r>
            <a:r>
              <a:rPr lang="es-ES" dirty="0" err="1">
                <a:solidFill>
                  <a:srgbClr val="808080"/>
                </a:solidFill>
              </a:rPr>
              <a:t>.</a:t>
            </a:r>
            <a:r>
              <a:rPr lang="es-ES" dirty="0" err="1">
                <a:solidFill>
                  <a:srgbClr val="008080"/>
                </a:solidFill>
              </a:rPr>
              <a:t>codigoPersona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2196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24049</TotalTime>
  <Words>384</Words>
  <Application>Microsoft Office PowerPoint</Application>
  <PresentationFormat>Panorámica</PresentationFormat>
  <Paragraphs>74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Universidad Nacional Autónoma de Honduras Carrera de Ingeniería en Sistemas</vt:lpstr>
      <vt:lpstr>SQL - DML</vt:lpstr>
      <vt:lpstr>Insert Select</vt:lpstr>
      <vt:lpstr>SQL – DML - Subconsultas</vt:lpstr>
      <vt:lpstr>SQL – DML - Subconsultas</vt:lpstr>
      <vt:lpstr>SQL – DML - Subconsultas</vt:lpstr>
      <vt:lpstr>SQL – DML - Subconsultas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UNAH</dc:creator>
  <cp:lastModifiedBy>UNAH</cp:lastModifiedBy>
  <cp:revision>129</cp:revision>
  <dcterms:created xsi:type="dcterms:W3CDTF">2018-01-22T16:32:14Z</dcterms:created>
  <dcterms:modified xsi:type="dcterms:W3CDTF">2018-03-22T18:04:27Z</dcterms:modified>
</cp:coreProperties>
</file>