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35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7E3A9-AD99-40B6-8E53-A656D724310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1D40B-AB49-48EB-950A-84F633A10A20}">
      <dgm:prSet custT="1"/>
      <dgm:spPr>
        <a:solidFill>
          <a:srgbClr val="FCF600"/>
        </a:solidFill>
      </dgm:spPr>
      <dgm:t>
        <a:bodyPr/>
        <a:lstStyle/>
        <a:p>
          <a:pPr rtl="0"/>
          <a:r>
            <a:rPr lang="en-US" sz="3600" b="1" i="0" dirty="0" smtClean="0">
              <a:solidFill>
                <a:schemeClr val="tx1"/>
              </a:solidFill>
              <a:latin typeface="Bauhaus 93" pitchFamily="82" charset="0"/>
            </a:rPr>
            <a:t>b</a:t>
          </a:r>
          <a:endParaRPr lang="en-US" sz="3600" b="1" i="0" dirty="0">
            <a:solidFill>
              <a:schemeClr val="tx1"/>
            </a:solidFill>
            <a:latin typeface="Bauhaus 93" pitchFamily="82" charset="0"/>
          </a:endParaRPr>
        </a:p>
      </dgm:t>
    </dgm:pt>
    <dgm:pt modelId="{508C5C93-3BE4-4B61-A748-CF5480EBEF6C}" type="parTrans" cxnId="{4BB0C50A-8BA6-4D84-A618-41BCEB95AB73}">
      <dgm:prSet/>
      <dgm:spPr/>
      <dgm:t>
        <a:bodyPr/>
        <a:lstStyle/>
        <a:p>
          <a:endParaRPr lang="en-US"/>
        </a:p>
      </dgm:t>
    </dgm:pt>
    <dgm:pt modelId="{B6FA947D-8999-4DFA-B431-C02F8FC58252}" type="sibTrans" cxnId="{4BB0C50A-8BA6-4D84-A618-41BCEB95AB73}">
      <dgm:prSet/>
      <dgm:spPr/>
      <dgm:t>
        <a:bodyPr/>
        <a:lstStyle/>
        <a:p>
          <a:endParaRPr lang="en-US"/>
        </a:p>
      </dgm:t>
    </dgm:pt>
    <dgm:pt modelId="{0F946FB6-492D-41B5-A57D-F5C86CC60880}" type="pres">
      <dgm:prSet presAssocID="{8CE7E3A9-AD99-40B6-8E53-A656D72431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76A858-0419-4376-A4E5-8E4270C57B78}" type="pres">
      <dgm:prSet presAssocID="{9C81D40B-AB49-48EB-950A-84F633A10A20}" presName="node" presStyleLbl="node1" presStyleIdx="0" presStyleCnt="1" custRadScaleRad="100406" custRadScaleInc="-1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B0C50A-8BA6-4D84-A618-41BCEB95AB73}" srcId="{8CE7E3A9-AD99-40B6-8E53-A656D7243108}" destId="{9C81D40B-AB49-48EB-950A-84F633A10A20}" srcOrd="0" destOrd="0" parTransId="{508C5C93-3BE4-4B61-A748-CF5480EBEF6C}" sibTransId="{B6FA947D-8999-4DFA-B431-C02F8FC58252}"/>
    <dgm:cxn modelId="{1BDCA201-AE1E-46D2-A18B-B1A46F837DAD}" type="presOf" srcId="{9C81D40B-AB49-48EB-950A-84F633A10A20}" destId="{C976A858-0419-4376-A4E5-8E4270C57B78}" srcOrd="0" destOrd="0" presId="urn:microsoft.com/office/officeart/2005/8/layout/cycle2"/>
    <dgm:cxn modelId="{2C68B9A2-BB73-40CE-86A1-7BBA4FC2E413}" type="presOf" srcId="{8CE7E3A9-AD99-40B6-8E53-A656D7243108}" destId="{0F946FB6-492D-41B5-A57D-F5C86CC60880}" srcOrd="0" destOrd="0" presId="urn:microsoft.com/office/officeart/2005/8/layout/cycle2"/>
    <dgm:cxn modelId="{88DB5D02-D7D6-4A0C-89C9-70BFE05FB56C}" type="presParOf" srcId="{0F946FB6-492D-41B5-A57D-F5C86CC60880}" destId="{C976A858-0419-4376-A4E5-8E4270C57B78}" srcOrd="0" destOrd="0" presId="urn:microsoft.com/office/officeart/2005/8/layout/cycle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E7E3A9-AD99-40B6-8E53-A656D724310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1D40B-AB49-48EB-950A-84F633A10A20}">
      <dgm:prSet custT="1"/>
      <dgm:spPr>
        <a:solidFill>
          <a:srgbClr val="FCF600"/>
        </a:solidFill>
      </dgm:spPr>
      <dgm:t>
        <a:bodyPr/>
        <a:lstStyle/>
        <a:p>
          <a:pPr rtl="0"/>
          <a:r>
            <a:rPr lang="en-US" sz="3600" b="1" i="0" dirty="0" smtClean="0">
              <a:solidFill>
                <a:schemeClr val="tx1"/>
              </a:solidFill>
              <a:latin typeface="Bauhaus 93" pitchFamily="82" charset="0"/>
            </a:rPr>
            <a:t>b</a:t>
          </a:r>
          <a:endParaRPr lang="en-US" sz="3600" b="1" i="0" dirty="0">
            <a:solidFill>
              <a:schemeClr val="tx1"/>
            </a:solidFill>
            <a:latin typeface="Bauhaus 93" pitchFamily="82" charset="0"/>
          </a:endParaRPr>
        </a:p>
      </dgm:t>
    </dgm:pt>
    <dgm:pt modelId="{508C5C93-3BE4-4B61-A748-CF5480EBEF6C}" type="parTrans" cxnId="{4BB0C50A-8BA6-4D84-A618-41BCEB95AB73}">
      <dgm:prSet/>
      <dgm:spPr/>
      <dgm:t>
        <a:bodyPr/>
        <a:lstStyle/>
        <a:p>
          <a:endParaRPr lang="en-US"/>
        </a:p>
      </dgm:t>
    </dgm:pt>
    <dgm:pt modelId="{B6FA947D-8999-4DFA-B431-C02F8FC58252}" type="sibTrans" cxnId="{4BB0C50A-8BA6-4D84-A618-41BCEB95AB73}">
      <dgm:prSet/>
      <dgm:spPr/>
      <dgm:t>
        <a:bodyPr/>
        <a:lstStyle/>
        <a:p>
          <a:endParaRPr lang="en-US"/>
        </a:p>
      </dgm:t>
    </dgm:pt>
    <dgm:pt modelId="{0F946FB6-492D-41B5-A57D-F5C86CC60880}" type="pres">
      <dgm:prSet presAssocID="{8CE7E3A9-AD99-40B6-8E53-A656D72431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76A858-0419-4376-A4E5-8E4270C57B78}" type="pres">
      <dgm:prSet presAssocID="{9C81D40B-AB49-48EB-950A-84F633A10A20}" presName="node" presStyleLbl="node1" presStyleIdx="0" presStyleCnt="1" custRadScaleRad="100406" custRadScaleInc="-1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B0C50A-8BA6-4D84-A618-41BCEB95AB73}" srcId="{8CE7E3A9-AD99-40B6-8E53-A656D7243108}" destId="{9C81D40B-AB49-48EB-950A-84F633A10A20}" srcOrd="0" destOrd="0" parTransId="{508C5C93-3BE4-4B61-A748-CF5480EBEF6C}" sibTransId="{B6FA947D-8999-4DFA-B431-C02F8FC58252}"/>
    <dgm:cxn modelId="{3BFBDEF8-CFA7-4373-93FC-5E1944AB0838}" type="presOf" srcId="{9C81D40B-AB49-48EB-950A-84F633A10A20}" destId="{C976A858-0419-4376-A4E5-8E4270C57B78}" srcOrd="0" destOrd="0" presId="urn:microsoft.com/office/officeart/2005/8/layout/cycle2"/>
    <dgm:cxn modelId="{8A8B2078-87A0-4252-B68D-794779859805}" type="presOf" srcId="{8CE7E3A9-AD99-40B6-8E53-A656D7243108}" destId="{0F946FB6-492D-41B5-A57D-F5C86CC60880}" srcOrd="0" destOrd="0" presId="urn:microsoft.com/office/officeart/2005/8/layout/cycle2"/>
    <dgm:cxn modelId="{28FBCE17-CB26-432F-BB98-8155F580F8F8}" type="presParOf" srcId="{0F946FB6-492D-41B5-A57D-F5C86CC60880}" destId="{C976A858-0419-4376-A4E5-8E4270C57B78}" srcOrd="0" destOrd="0" presId="urn:microsoft.com/office/officeart/2005/8/layout/cycle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E7E3A9-AD99-40B6-8E53-A656D724310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1D40B-AB49-48EB-950A-84F633A10A20}">
      <dgm:prSet custT="1"/>
      <dgm:spPr>
        <a:solidFill>
          <a:srgbClr val="FCF600"/>
        </a:solidFill>
      </dgm:spPr>
      <dgm:t>
        <a:bodyPr/>
        <a:lstStyle/>
        <a:p>
          <a:pPr rtl="0"/>
          <a:r>
            <a:rPr lang="en-US" sz="3600" b="1" i="0" dirty="0" smtClean="0">
              <a:solidFill>
                <a:schemeClr val="tx1"/>
              </a:solidFill>
              <a:latin typeface="Bauhaus 93" pitchFamily="82" charset="0"/>
            </a:rPr>
            <a:t>b</a:t>
          </a:r>
          <a:endParaRPr lang="en-US" sz="3600" b="1" i="0" dirty="0">
            <a:solidFill>
              <a:schemeClr val="tx1"/>
            </a:solidFill>
            <a:latin typeface="Bauhaus 93" pitchFamily="82" charset="0"/>
          </a:endParaRPr>
        </a:p>
      </dgm:t>
    </dgm:pt>
    <dgm:pt modelId="{508C5C93-3BE4-4B61-A748-CF5480EBEF6C}" type="parTrans" cxnId="{4BB0C50A-8BA6-4D84-A618-41BCEB95AB73}">
      <dgm:prSet/>
      <dgm:spPr/>
      <dgm:t>
        <a:bodyPr/>
        <a:lstStyle/>
        <a:p>
          <a:endParaRPr lang="en-US"/>
        </a:p>
      </dgm:t>
    </dgm:pt>
    <dgm:pt modelId="{B6FA947D-8999-4DFA-B431-C02F8FC58252}" type="sibTrans" cxnId="{4BB0C50A-8BA6-4D84-A618-41BCEB95AB73}">
      <dgm:prSet/>
      <dgm:spPr/>
      <dgm:t>
        <a:bodyPr/>
        <a:lstStyle/>
        <a:p>
          <a:endParaRPr lang="en-US"/>
        </a:p>
      </dgm:t>
    </dgm:pt>
    <dgm:pt modelId="{0F946FB6-492D-41B5-A57D-F5C86CC60880}" type="pres">
      <dgm:prSet presAssocID="{8CE7E3A9-AD99-40B6-8E53-A656D72431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76A858-0419-4376-A4E5-8E4270C57B78}" type="pres">
      <dgm:prSet presAssocID="{9C81D40B-AB49-48EB-950A-84F633A10A20}" presName="node" presStyleLbl="node1" presStyleIdx="0" presStyleCnt="1" custRadScaleRad="100406" custRadScaleInc="-1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B0C50A-8BA6-4D84-A618-41BCEB95AB73}" srcId="{8CE7E3A9-AD99-40B6-8E53-A656D7243108}" destId="{9C81D40B-AB49-48EB-950A-84F633A10A20}" srcOrd="0" destOrd="0" parTransId="{508C5C93-3BE4-4B61-A748-CF5480EBEF6C}" sibTransId="{B6FA947D-8999-4DFA-B431-C02F8FC58252}"/>
    <dgm:cxn modelId="{A2189F1E-C357-4D0F-8BDA-73CC2050A115}" type="presOf" srcId="{9C81D40B-AB49-48EB-950A-84F633A10A20}" destId="{C976A858-0419-4376-A4E5-8E4270C57B78}" srcOrd="0" destOrd="0" presId="urn:microsoft.com/office/officeart/2005/8/layout/cycle2"/>
    <dgm:cxn modelId="{CB6132F5-BAAA-421F-A3AD-578286B7E722}" type="presOf" srcId="{8CE7E3A9-AD99-40B6-8E53-A656D7243108}" destId="{0F946FB6-492D-41B5-A57D-F5C86CC60880}" srcOrd="0" destOrd="0" presId="urn:microsoft.com/office/officeart/2005/8/layout/cycle2"/>
    <dgm:cxn modelId="{21858BBC-359B-43C5-8CF5-3A9DEDD74E1D}" type="presParOf" srcId="{0F946FB6-492D-41B5-A57D-F5C86CC60880}" destId="{C976A858-0419-4376-A4E5-8E4270C57B78}" srcOrd="0" destOrd="0" presId="urn:microsoft.com/office/officeart/2005/8/layout/cycle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E7E3A9-AD99-40B6-8E53-A656D724310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1D40B-AB49-48EB-950A-84F633A10A20}">
      <dgm:prSet custT="1"/>
      <dgm:spPr>
        <a:solidFill>
          <a:srgbClr val="FCF600"/>
        </a:solidFill>
      </dgm:spPr>
      <dgm:t>
        <a:bodyPr/>
        <a:lstStyle/>
        <a:p>
          <a:pPr rtl="0"/>
          <a:r>
            <a:rPr lang="en-US" sz="3600" b="1" i="0" dirty="0" smtClean="0">
              <a:solidFill>
                <a:schemeClr val="tx1"/>
              </a:solidFill>
              <a:latin typeface="Bauhaus 93" pitchFamily="82" charset="0"/>
            </a:rPr>
            <a:t>b</a:t>
          </a:r>
          <a:endParaRPr lang="en-US" sz="3600" b="1" i="0" dirty="0">
            <a:solidFill>
              <a:schemeClr val="tx1"/>
            </a:solidFill>
            <a:latin typeface="Bauhaus 93" pitchFamily="82" charset="0"/>
          </a:endParaRPr>
        </a:p>
      </dgm:t>
    </dgm:pt>
    <dgm:pt modelId="{508C5C93-3BE4-4B61-A748-CF5480EBEF6C}" type="parTrans" cxnId="{4BB0C50A-8BA6-4D84-A618-41BCEB95AB73}">
      <dgm:prSet/>
      <dgm:spPr/>
      <dgm:t>
        <a:bodyPr/>
        <a:lstStyle/>
        <a:p>
          <a:endParaRPr lang="en-US"/>
        </a:p>
      </dgm:t>
    </dgm:pt>
    <dgm:pt modelId="{B6FA947D-8999-4DFA-B431-C02F8FC58252}" type="sibTrans" cxnId="{4BB0C50A-8BA6-4D84-A618-41BCEB95AB73}">
      <dgm:prSet/>
      <dgm:spPr/>
      <dgm:t>
        <a:bodyPr/>
        <a:lstStyle/>
        <a:p>
          <a:endParaRPr lang="en-US"/>
        </a:p>
      </dgm:t>
    </dgm:pt>
    <dgm:pt modelId="{0F946FB6-492D-41B5-A57D-F5C86CC60880}" type="pres">
      <dgm:prSet presAssocID="{8CE7E3A9-AD99-40B6-8E53-A656D724310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76A858-0419-4376-A4E5-8E4270C57B78}" type="pres">
      <dgm:prSet presAssocID="{9C81D40B-AB49-48EB-950A-84F633A10A20}" presName="node" presStyleLbl="node1" presStyleIdx="0" presStyleCnt="1" custRadScaleRad="100406" custRadScaleInc="-1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B0C50A-8BA6-4D84-A618-41BCEB95AB73}" srcId="{8CE7E3A9-AD99-40B6-8E53-A656D7243108}" destId="{9C81D40B-AB49-48EB-950A-84F633A10A20}" srcOrd="0" destOrd="0" parTransId="{508C5C93-3BE4-4B61-A748-CF5480EBEF6C}" sibTransId="{B6FA947D-8999-4DFA-B431-C02F8FC58252}"/>
    <dgm:cxn modelId="{21A3F1C4-4C45-40C1-A55F-F048B8AB0B9B}" type="presOf" srcId="{8CE7E3A9-AD99-40B6-8E53-A656D7243108}" destId="{0F946FB6-492D-41B5-A57D-F5C86CC60880}" srcOrd="0" destOrd="0" presId="urn:microsoft.com/office/officeart/2005/8/layout/cycle2"/>
    <dgm:cxn modelId="{93ABD99C-6530-4D72-BC4C-12A3F0BE58A7}" type="presOf" srcId="{9C81D40B-AB49-48EB-950A-84F633A10A20}" destId="{C976A858-0419-4376-A4E5-8E4270C57B78}" srcOrd="0" destOrd="0" presId="urn:microsoft.com/office/officeart/2005/8/layout/cycle2"/>
    <dgm:cxn modelId="{0AE6900C-E572-4EE8-A525-5874F7F4439C}" type="presParOf" srcId="{0F946FB6-492D-41B5-A57D-F5C86CC60880}" destId="{C976A858-0419-4376-A4E5-8E4270C57B78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latin typeface="Roboto" pitchFamily="2" charset="0"/>
                <a:ea typeface="Roboto" pitchFamily="2" charset="0"/>
                <a:cs typeface="Roboto" pitchFamily="2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05350"/>
            <a:ext cx="21336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Roboto" pitchFamily="2" charset="0"/>
                <a:ea typeface="Roboto" pitchFamily="2" charset="0"/>
                <a:cs typeface="Roboto" pitchFamily="2" charset="0"/>
              </a:defRPr>
            </a:lvl1pPr>
          </a:lstStyle>
          <a:p>
            <a:fld id="{564CF2E0-CCC4-4E1E-9902-C3C36AB3FDA4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629400" y="4736306"/>
            <a:ext cx="22860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4705350"/>
            <a:ext cx="28956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© 2022 </a:t>
            </a:r>
            <a:r>
              <a:rPr lang="en-US" dirty="0" smtClean="0">
                <a:latin typeface="+mn-lt"/>
              </a:rPr>
              <a:t>bein-social app</a:t>
            </a:r>
            <a:endParaRPr lang="en-US" dirty="0">
              <a:latin typeface="+mn-lt"/>
            </a:endParaRPr>
          </a:p>
        </p:txBody>
      </p:sp>
      <p:graphicFrame>
        <p:nvGraphicFramePr>
          <p:cNvPr id="10" name="Diagram 9"/>
          <p:cNvGraphicFramePr/>
          <p:nvPr userDrawn="1"/>
        </p:nvGraphicFramePr>
        <p:xfrm>
          <a:off x="8382000" y="4400550"/>
          <a:ext cx="585417" cy="618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5/14/2022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notesSlide" Target="../notesSlides/notesSlide2.xml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12.xml"/><Relationship Id="rId1" Type="http://schemas.openxmlformats.org/officeDocument/2006/relationships/audio" Target="file:///C:\Users\CIMA-DB\Desktop\Schedule\01%20Syllabus\Module%2023%20+%2024%20Project%203\mixkit-pond-ambience-with-crickets-1783.wav" TargetMode="Externa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audio" Target="file:///C:\Users\CIMA-DB\Desktop\Schedule\01%20Syllabus\Module%2023%20+%2024%20Project%203\mixkit-very-crowded-pub-or-party-loop-360.wav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9600" dirty="0" smtClean="0">
                <a:latin typeface="Bauhaus 93" pitchFamily="82" charset="0"/>
              </a:rPr>
              <a:t>bein</a:t>
            </a:r>
            <a:endParaRPr lang="en-US" sz="9600" dirty="0">
              <a:latin typeface="Bauhaus 93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302895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Members: [</a:t>
            </a:r>
          </a:p>
          <a:p>
            <a:r>
              <a:rPr lang="en-US" sz="12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	Josue Carias</a:t>
            </a:r>
            <a:r>
              <a:rPr lang="en-US" sz="12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,</a:t>
            </a:r>
          </a:p>
          <a:p>
            <a:r>
              <a:rPr lang="en-US" sz="12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	Luis Enriquez,  </a:t>
            </a:r>
            <a:endParaRPr lang="en-US" sz="1200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n-US" sz="12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	Christi Lewis,</a:t>
            </a:r>
          </a:p>
          <a:p>
            <a:r>
              <a:rPr lang="en-US" sz="12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	Karltun Moreno</a:t>
            </a:r>
          </a:p>
          <a:p>
            <a:r>
              <a:rPr lang="en-US" sz="1200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]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/>
            </a:r>
            <a:b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</a:br>
            <a:endParaRPr lang="en-US" dirty="0"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8382000" y="4400550"/>
          <a:ext cx="585417" cy="618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895350"/>
            <a:ext cx="2795588" cy="217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666750"/>
            <a:ext cx="8534400" cy="3810000"/>
          </a:xfrm>
        </p:spPr>
        <p:txBody>
          <a:bodyPr/>
          <a:lstStyle/>
          <a:p>
            <a:r>
              <a:rPr lang="en-US" sz="2400" dirty="0" smtClean="0">
                <a:latin typeface="Bauhaus 93" pitchFamily="82" charset="0"/>
              </a:rPr>
              <a:t>bein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When was the last time you struck up a conversation…</a:t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/>
            </a:r>
            <a:br>
              <a:rPr lang="en-US" sz="1400" dirty="0" smtClean="0">
                <a:latin typeface="+mn-lt"/>
              </a:rPr>
            </a:br>
            <a:r>
              <a:rPr lang="en-US" sz="1400" dirty="0" smtClean="0">
                <a:latin typeface="+mn-lt"/>
              </a:rPr>
              <a:t>?</a:t>
            </a:r>
            <a:endParaRPr lang="en-US" sz="1400" dirty="0">
              <a:latin typeface="+mn-lt"/>
            </a:endParaRPr>
          </a:p>
        </p:txBody>
      </p:sp>
      <p:pic>
        <p:nvPicPr>
          <p:cNvPr id="8" name="mixkit-pond-ambience-with-crickets-1783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95800" y="2800350"/>
            <a:ext cx="152400" cy="1524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8382000" y="4400550"/>
          <a:ext cx="585417" cy="618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0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 smtClean="0"/>
              <a:t>Elevator Pitch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200150"/>
            <a:ext cx="7696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have taken for granted the constant social experimentation of every-day life activities.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Without this activity, our collective curiosity plummets, and society as a whole suffers.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 our new social experiment app </a:t>
            </a:r>
            <a:r>
              <a:rPr lang="en-US" sz="1800" dirty="0" smtClean="0">
                <a:latin typeface="Bauhaus 93" pitchFamily="82" charset="0"/>
              </a:rPr>
              <a:t>bein </a:t>
            </a:r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, a safe place where authenticated users can share and test conversation starter thoughts and ideas.</a:t>
            </a:r>
          </a:p>
          <a:p>
            <a:endParaRPr lang="en-US" dirty="0" smtClean="0">
              <a:latin typeface="Roboto" pitchFamily="2" charset="0"/>
              <a:ea typeface="Roboto" pitchFamily="2" charset="0"/>
              <a:cs typeface="Roboto" pitchFamily="2" charset="0"/>
            </a:endParaRPr>
          </a:p>
          <a:p>
            <a:r>
              <a:rPr lang="en-US" dirty="0" smtClean="0">
                <a:latin typeface="Roboto" pitchFamily="2" charset="0"/>
                <a:ea typeface="Roboto" pitchFamily="2" charset="0"/>
                <a:cs typeface="Roboto" pitchFamily="2" charset="0"/>
              </a:rPr>
              <a:t>Let’s start inspiring each other!</a:t>
            </a:r>
            <a:endParaRPr lang="en-US" dirty="0">
              <a:latin typeface="Bauhaus 93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200150"/>
            <a:ext cx="74676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Removing the routine of going to school and work during the pandemic left us without our automatic social laboratories.</a:t>
            </a:r>
          </a:p>
          <a:p>
            <a:endParaRPr lang="en-US" dirty="0" smtClean="0"/>
          </a:p>
          <a:p>
            <a:r>
              <a:rPr lang="en-US" dirty="0" smtClean="0"/>
              <a:t>Is it unexpected that many are anxious about venturing off into unchartered territory to learn new things and make new friends?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suggest this test:  Click on the volume icon: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Blushing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Fast heartbeat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Trembling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Sweating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Upset stomach or nausea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Trouble catching your breath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Dizziness or lightheadedness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Feeling that your mind has gone blank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/>
              <a:t>Muscle tension</a:t>
            </a:r>
          </a:p>
          <a:p>
            <a:r>
              <a:rPr lang="en-US" sz="900" dirty="0" smtClean="0"/>
              <a:t>* Symptoms referenced from https://www.mayoclinic.org</a:t>
            </a:r>
          </a:p>
          <a:p>
            <a:r>
              <a:rPr lang="en-US" dirty="0" smtClean="0"/>
              <a:t>If you experienced any of the above, you need to boost your social confidence with </a:t>
            </a:r>
            <a:r>
              <a:rPr lang="en-US" dirty="0" smtClean="0">
                <a:latin typeface="Bauhaus 93" pitchFamily="82" charset="0"/>
              </a:rPr>
              <a:t> </a:t>
            </a:r>
            <a:r>
              <a:rPr lang="en-US" sz="1800" dirty="0" smtClean="0">
                <a:latin typeface="Bauhaus 93" pitchFamily="82" charset="0"/>
              </a:rPr>
              <a:t>bein.</a:t>
            </a:r>
            <a:endParaRPr lang="en-US" dirty="0" smtClean="0"/>
          </a:p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mixkit-very-crowded-pub-or-party-loop-360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724400" y="2419350"/>
            <a:ext cx="381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200150"/>
            <a:ext cx="7467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User story:</a:t>
            </a:r>
          </a:p>
          <a:p>
            <a:pPr fontAlgn="base"/>
            <a:r>
              <a:rPr lang="en-US" dirty="0" smtClean="0"/>
              <a:t>As a user, I want to create an account in order to participate.</a:t>
            </a:r>
          </a:p>
          <a:p>
            <a:pPr fontAlgn="base"/>
            <a:r>
              <a:rPr lang="en-US" dirty="0" smtClean="0"/>
              <a:t>As a user, I want to have my own dashboard showing my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dirty="0" smtClean="0"/>
              <a:t>	conversation starters</a:t>
            </a:r>
          </a:p>
          <a:p>
            <a:pPr lvl="4" fontAlgn="base">
              <a:buFont typeface="Arial" pitchFamily="34" charset="0"/>
              <a:buChar char="•"/>
            </a:pPr>
            <a:r>
              <a:rPr lang="en-US" dirty="0" smtClean="0"/>
              <a:t> 	continuations of conversations</a:t>
            </a:r>
          </a:p>
          <a:p>
            <a:pPr lvl="6" fontAlgn="base">
              <a:buFont typeface="Arial" pitchFamily="34" charset="0"/>
              <a:buChar char="•"/>
            </a:pPr>
            <a:r>
              <a:rPr lang="en-US" dirty="0" smtClean="0"/>
              <a:t>   	chimes into conversations</a:t>
            </a:r>
          </a:p>
          <a:p>
            <a:pPr fontAlgn="base"/>
            <a:r>
              <a:rPr lang="en-US" dirty="0" smtClean="0"/>
              <a:t>As a user, I want to update and delete contributions as well.</a:t>
            </a:r>
          </a:p>
          <a:p>
            <a:pPr fontAlgn="base"/>
            <a:r>
              <a:rPr lang="en-US" dirty="0" smtClean="0"/>
              <a:t>As a user, I want to log-out at any point without my contributions getting deleted.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28600" y="1152474"/>
            <a:ext cx="8603700" cy="3781475"/>
          </a:xfrm>
        </p:spPr>
        <p:txBody>
          <a:bodyPr/>
          <a:lstStyle/>
          <a:p>
            <a:r>
              <a:rPr lang="en-US" sz="1100" dirty="0" smtClean="0">
                <a:latin typeface="+mn-lt"/>
              </a:rPr>
              <a:t>Technologies used: MERN: MongoDB, Mongoose, Express.js, React, Node.js, GraphQL, JWT</a:t>
            </a:r>
          </a:p>
          <a:p>
            <a:r>
              <a:rPr lang="en-US" sz="1100" dirty="0" smtClean="0">
                <a:latin typeface="+mn-lt"/>
              </a:rPr>
              <a:t>Backend Starter Code and Refactoring:</a:t>
            </a:r>
          </a:p>
          <a:p>
            <a:pPr lvl="1">
              <a:spcBef>
                <a:spcPts val="0"/>
              </a:spcBef>
            </a:pPr>
            <a:r>
              <a:rPr lang="en-US" sz="1100" dirty="0" smtClean="0"/>
              <a:t>Christi Lewis: </a:t>
            </a:r>
          </a:p>
          <a:p>
            <a:pPr lvl="2">
              <a:spcBef>
                <a:spcPts val="0"/>
              </a:spcBef>
            </a:pPr>
            <a:r>
              <a:rPr lang="en-US" sz="1100" dirty="0" smtClean="0">
                <a:ea typeface="Roboto" pitchFamily="2" charset="0"/>
                <a:cs typeface="Roboto" pitchFamily="2" charset="0"/>
              </a:rPr>
              <a:t>Starter code</a:t>
            </a:r>
          </a:p>
          <a:p>
            <a:pPr lvl="2">
              <a:spcBef>
                <a:spcPts val="0"/>
              </a:spcBef>
            </a:pPr>
            <a:r>
              <a:rPr lang="en-US" sz="1100" dirty="0" smtClean="0">
                <a:ea typeface="Roboto" pitchFamily="2" charset="0"/>
                <a:cs typeface="Roboto" pitchFamily="2" charset="0"/>
              </a:rPr>
              <a:t>Refactor the code for React with GraphQL queries and JWT authentication.</a:t>
            </a:r>
          </a:p>
          <a:p>
            <a:endParaRPr lang="en-US" sz="1100" dirty="0" smtClean="0">
              <a:latin typeface="+mn-lt"/>
            </a:endParaRPr>
          </a:p>
          <a:p>
            <a:r>
              <a:rPr lang="en-US" sz="1100" dirty="0" smtClean="0">
                <a:latin typeface="+mn-lt"/>
              </a:rPr>
              <a:t>Front End:</a:t>
            </a:r>
          </a:p>
          <a:p>
            <a:pPr lvl="1">
              <a:spcBef>
                <a:spcPts val="0"/>
              </a:spcBef>
            </a:pPr>
            <a:r>
              <a:rPr lang="en-US" sz="1100" dirty="0" smtClean="0"/>
              <a:t>Josue Carias:</a:t>
            </a:r>
          </a:p>
          <a:p>
            <a:pPr lvl="2">
              <a:spcBef>
                <a:spcPts val="0"/>
              </a:spcBef>
            </a:pPr>
            <a:r>
              <a:rPr lang="en-US" sz="1100" dirty="0" smtClean="0"/>
              <a:t>Graphic icons</a:t>
            </a:r>
          </a:p>
          <a:p>
            <a:pPr lvl="2">
              <a:spcBef>
                <a:spcPts val="0"/>
              </a:spcBef>
            </a:pPr>
            <a:r>
              <a:rPr lang="en-US" sz="1100" dirty="0" smtClean="0"/>
              <a:t>Refactoring starter code</a:t>
            </a:r>
          </a:p>
          <a:p>
            <a:pPr lvl="1">
              <a:spcBef>
                <a:spcPts val="0"/>
              </a:spcBef>
            </a:pPr>
            <a:r>
              <a:rPr lang="en-US" sz="1100" dirty="0" smtClean="0"/>
              <a:t>Karltun Moreno:</a:t>
            </a:r>
          </a:p>
          <a:p>
            <a:pPr lvl="2">
              <a:spcBef>
                <a:spcPts val="0"/>
              </a:spcBef>
            </a:pPr>
            <a:r>
              <a:rPr lang="en-US" sz="1100" dirty="0" smtClean="0"/>
              <a:t>Media Queries</a:t>
            </a:r>
          </a:p>
          <a:p>
            <a:pPr lvl="2">
              <a:spcBef>
                <a:spcPts val="0"/>
              </a:spcBef>
            </a:pPr>
            <a:r>
              <a:rPr lang="en-US" sz="1100" dirty="0" smtClean="0"/>
              <a:t>CSS</a:t>
            </a:r>
          </a:p>
          <a:p>
            <a:endParaRPr lang="en-US" sz="1100" dirty="0" smtClean="0">
              <a:latin typeface="+mn-lt"/>
            </a:endParaRPr>
          </a:p>
          <a:p>
            <a:r>
              <a:rPr lang="en-US" sz="1100" dirty="0" smtClean="0">
                <a:latin typeface="+mn-lt"/>
              </a:rPr>
              <a:t>Challenges:</a:t>
            </a:r>
          </a:p>
          <a:p>
            <a:pPr lvl="1">
              <a:spcBef>
                <a:spcPts val="0"/>
              </a:spcBef>
            </a:pPr>
            <a:r>
              <a:rPr lang="en-US" sz="1100" dirty="0" smtClean="0">
                <a:ea typeface="Roboto" pitchFamily="2" charset="0"/>
                <a:cs typeface="Roboto" pitchFamily="2" charset="0"/>
              </a:rPr>
              <a:t>Designing and building a project that is scalable.</a:t>
            </a:r>
          </a:p>
          <a:p>
            <a:pPr lvl="1">
              <a:spcBef>
                <a:spcPts val="0"/>
              </a:spcBef>
            </a:pPr>
            <a:r>
              <a:rPr lang="en-US" sz="1100" dirty="0" smtClean="0">
                <a:ea typeface="Roboto" pitchFamily="2" charset="0"/>
                <a:cs typeface="Roboto" pitchFamily="2" charset="0"/>
              </a:rPr>
              <a:t>A project achievable in less than one month considering the experience of each team member.</a:t>
            </a:r>
          </a:p>
          <a:p>
            <a:pPr lvl="1">
              <a:spcBef>
                <a:spcPts val="0"/>
              </a:spcBef>
            </a:pPr>
            <a:r>
              <a:rPr lang="en-US" sz="1100" dirty="0" smtClean="0">
                <a:ea typeface="Roboto" pitchFamily="2" charset="0"/>
                <a:cs typeface="Roboto" pitchFamily="2" charset="0"/>
              </a:rPr>
              <a:t>GitHub utilization with branches and not stepping on each other’s toes while merging. </a:t>
            </a:r>
          </a:p>
          <a:p>
            <a:r>
              <a:rPr lang="en-US" sz="1100" dirty="0" smtClean="0">
                <a:latin typeface="+mn-lt"/>
              </a:rPr>
              <a:t>Successes: </a:t>
            </a:r>
          </a:p>
          <a:p>
            <a:pPr lvl="1">
              <a:spcBef>
                <a:spcPts val="0"/>
              </a:spcBef>
            </a:pPr>
            <a:r>
              <a:rPr lang="en-US" sz="1100" dirty="0" smtClean="0"/>
              <a:t>Being able to team up together as a group and solve problems.</a:t>
            </a:r>
          </a:p>
          <a:p>
            <a:pPr lvl="1">
              <a:spcBef>
                <a:spcPts val="0"/>
              </a:spcBef>
            </a:pPr>
            <a:r>
              <a:rPr lang="en-US" sz="1100" dirty="0" smtClean="0"/>
              <a:t>Remaining positive and having fun while developing and learning.</a:t>
            </a:r>
            <a:endParaRPr lang="en-US" sz="1100"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dirty="0" smtClean="0"/>
              <a:t>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911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 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648200" y="1504950"/>
            <a:ext cx="327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Thank you for your patience.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54276"/>
            <a:ext cx="3938362" cy="3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Diagram 5"/>
          <p:cNvGraphicFramePr/>
          <p:nvPr/>
        </p:nvGraphicFramePr>
        <p:xfrm>
          <a:off x="8382000" y="4400550"/>
          <a:ext cx="585417" cy="618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657349"/>
            <a:ext cx="8070300" cy="2911525"/>
          </a:xfrm>
        </p:spPr>
        <p:txBody>
          <a:bodyPr/>
          <a:lstStyle/>
          <a:p>
            <a:pPr marL="914400" lvl="2"/>
            <a:r>
              <a:rPr lang="en-US" sz="1200" dirty="0" smtClean="0"/>
              <a:t>Test aesthetics with user surveys.</a:t>
            </a:r>
          </a:p>
          <a:p>
            <a:pPr marL="914400" lvl="2"/>
            <a:r>
              <a:rPr lang="en-US" sz="1200" dirty="0" smtClean="0"/>
              <a:t>More user interactions.</a:t>
            </a:r>
          </a:p>
          <a:p>
            <a:pPr marL="914400" lvl="2"/>
            <a:r>
              <a:rPr lang="en-US" sz="1200" dirty="0" smtClean="0"/>
              <a:t>Monetization concepts.</a:t>
            </a:r>
          </a:p>
          <a:p>
            <a:pPr marL="914400" lvl="2"/>
            <a:r>
              <a:rPr lang="en-US" sz="1200" dirty="0" smtClean="0"/>
              <a:t>Data Analytics for social interaction tracker.</a:t>
            </a:r>
          </a:p>
          <a:p>
            <a:pPr>
              <a:buNone/>
            </a:pPr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dirty="0" smtClean="0"/>
              <a:t>Directions for Future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Deployed</a:t>
            </a:r>
            <a:endParaRPr sz="2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GitHub </a:t>
            </a:r>
            <a:r>
              <a:rPr lang="en" sz="2000" dirty="0" smtClean="0"/>
              <a:t>repo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/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260</Words>
  <PresentationFormat>On-screen Show (16:9)</PresentationFormat>
  <Paragraphs>82</Paragraphs>
  <Slides>9</Slides>
  <Notes>9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bein</vt:lpstr>
      <vt:lpstr>bein  When was the last time you struck up a conversation…        ?</vt:lpstr>
      <vt:lpstr>Elevator Pitch</vt:lpstr>
      <vt:lpstr>Concept</vt:lpstr>
      <vt:lpstr>User Stories</vt:lpstr>
      <vt:lpstr>Process</vt:lpstr>
      <vt:lpstr>Demo </vt:lpstr>
      <vt:lpstr>Directions for Future Development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blah blah blog</dc:title>
  <dc:creator>CIMA-DB</dc:creator>
  <cp:lastModifiedBy>CIMA-DB</cp:lastModifiedBy>
  <cp:revision>14</cp:revision>
  <dcterms:modified xsi:type="dcterms:W3CDTF">2022-05-14T21:48:19Z</dcterms:modified>
</cp:coreProperties>
</file>