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7380288" cy="10440988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2">
          <p15:clr>
            <a:srgbClr val="A4A3A4"/>
          </p15:clr>
        </p15:guide>
        <p15:guide id="2" pos="2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130"/>
    <a:srgbClr val="004F9F"/>
    <a:srgbClr val="F0F1F2"/>
    <a:srgbClr val="676C6E"/>
    <a:srgbClr val="0066FF"/>
    <a:srgbClr val="DFFDDF"/>
    <a:srgbClr val="FF0000"/>
    <a:srgbClr val="333333"/>
    <a:srgbClr val="5F5F5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3" autoAdjust="0"/>
    <p:restoredTop sz="94660" autoAdjust="0"/>
  </p:normalViewPr>
  <p:slideViewPr>
    <p:cSldViewPr snapToGrid="0">
      <p:cViewPr>
        <p:scale>
          <a:sx n="150" d="100"/>
          <a:sy n="150" d="100"/>
        </p:scale>
        <p:origin x="498" y="-708"/>
      </p:cViewPr>
      <p:guideLst>
        <p:guide orient="horz" pos="1062"/>
        <p:guide pos="2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8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124F-FDB2-468A-8DB6-27A62DF032FB}" type="datetimeFigureOut">
              <a:rPr lang="de-DE" smtClean="0"/>
              <a:t>16.09.2023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28863" y="1279525"/>
            <a:ext cx="24415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91430-AEC5-4D25-A228-15D6CAEA48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35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91430-AEC5-4D25-A228-15D6CAEA483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63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54038" y="3243263"/>
            <a:ext cx="6272212" cy="223837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6488" y="5916613"/>
            <a:ext cx="5167312" cy="26685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A16717-0359-41B5-9EEF-C191D3808A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239A79-97EA-486A-B39A-E5E20022AF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961693-88A8-446A-B490-BF8B504D47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C1854-78B2-40D6-A867-A90C24E6761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9363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991EE3-A99E-4A3C-A64B-5324F31E00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735CFD-7452-4608-9510-B73B097E8B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DB40CF-1FDC-4727-A557-28078466F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2D089-5CE2-4B2E-8928-CF5D5CEBD4B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849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351463" y="419100"/>
            <a:ext cx="1660525" cy="8907463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68300" y="419100"/>
            <a:ext cx="4830763" cy="8907463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1A497E-6CD7-48C3-A4D9-2F2EC7AD2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F2A871-2DDD-4FB4-B442-D782AE3953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9A3228-D356-485A-99DF-E34B07AE50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D0B1F-132B-4C80-B988-739424C68A55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689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EBDD20-98C8-4549-A4B9-D485D68416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3CF247-15C8-4215-A5A0-DB56FA319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968874-510C-4A9F-B274-457C13218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AC8D4-72A8-4D09-B728-A2C53950CB5A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8886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2613" y="6708775"/>
            <a:ext cx="6273800" cy="20748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2613" y="4425950"/>
            <a:ext cx="6273800" cy="22828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278DAC-F1DE-4AC9-A60F-09383465A4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576149-7955-4494-AE55-1C8BF75BB2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A3886A-344C-47D5-AC57-7552E39AA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4F91A-D058-4A85-996D-785EE9E2602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409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8300" y="2436813"/>
            <a:ext cx="3244850" cy="688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765550" y="2436813"/>
            <a:ext cx="3246438" cy="6889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D5509-09DD-40C0-91BB-C29A9F316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34B278-82AD-4884-BB53-D990668756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47CC62-E2D8-4C79-9D0B-2D34F6F35B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FFF30-0C7E-4F28-AAC8-6CF210A83CD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555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417513"/>
            <a:ext cx="6643688" cy="174148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8300" y="2336800"/>
            <a:ext cx="3262313" cy="97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8300" y="3311525"/>
            <a:ext cx="3262313" cy="6015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749675" y="2336800"/>
            <a:ext cx="3262313" cy="9747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749675" y="3311525"/>
            <a:ext cx="3262313" cy="6015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F405186-3678-43AB-8210-756667F8A4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A1F21EB-7D92-4363-87CE-2F4C0EE1BF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F8D6DC1-E48B-44AF-89E3-DB3EAE3A8B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3C5B6-D865-4A08-B8DE-EF90FA75A61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49395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0EADB8-67D2-433C-B66B-354F39D38D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518387-847E-4EC9-B9DE-F68F3D5DF4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49A2A3-C1CA-4D63-B307-165F5E831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7A007-9EA8-4AFB-90CD-15A5A9FF02F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900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AC2FB01-B349-4670-B283-FEE49A3E91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B49A610-AFAE-4A64-B289-D93EF2A152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84D26A5-55A2-4E13-8595-9825F4384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8B2F8-3F47-467C-9D80-69383092B678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0222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415925"/>
            <a:ext cx="2428875" cy="1768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6075" y="415925"/>
            <a:ext cx="4125913" cy="89106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68300" y="2184400"/>
            <a:ext cx="2428875" cy="7142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6C05F-9D15-48C7-AD9D-D6CBC1CEBD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B8050-F9DF-4536-98E7-233CF73E53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46BB87-5F51-4313-AB24-4C1DCF1CFA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93666-75D2-4925-994A-D14199DB3A0B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5174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3" y="7308850"/>
            <a:ext cx="4429125" cy="8620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46213" y="933450"/>
            <a:ext cx="4429125" cy="6264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46213" y="8170863"/>
            <a:ext cx="4429125" cy="12255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5C4770-3F3C-44F7-831D-15807AC77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F1E56-7B42-4228-8CDF-E65D6A914A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A542E2-C481-4A17-A3B0-10023DE410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96C6D-AC5F-4848-8589-F997616A82A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6322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08B8989-6DD8-4CAD-B8CF-4E4DDEB6A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419100"/>
            <a:ext cx="6643688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103E3-F3A0-4EBB-83E7-DBF11D5D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0" y="2436813"/>
            <a:ext cx="6643688" cy="688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1643E11-BD67-44BE-8E12-D2C8BBB3B1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8300" y="9507538"/>
            <a:ext cx="1722438" cy="725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defTabSz="1017588" eaLnBrk="1" hangingPunct="1">
              <a:defRPr sz="16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D0C62D1-4172-4587-955B-6611F4DDE5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20950" y="9507538"/>
            <a:ext cx="2338388" cy="725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algn="ctr" defTabSz="1017588" eaLnBrk="1" hangingPunct="1">
              <a:defRPr sz="16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75B56D8-69A1-49D8-8A89-9DEDCC80FA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89550" y="9507538"/>
            <a:ext cx="1722438" cy="725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algn="r" defTabSz="1017588" eaLnBrk="1" hangingPunct="1">
              <a:defRPr sz="1600" smtClean="0"/>
            </a:lvl1pPr>
          </a:lstStyle>
          <a:p>
            <a:pPr>
              <a:defRPr/>
            </a:pPr>
            <a:fld id="{C4405EFF-F486-4A7D-8E69-94254C444F41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5D795F06-BFBB-4C1D-BDF4-DA26941682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6700" y="1435100"/>
            <a:ext cx="6734175" cy="42863"/>
          </a:xfrm>
          <a:prstGeom prst="rect">
            <a:avLst/>
          </a:prstGeom>
          <a:solidFill>
            <a:srgbClr val="676C6E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9DB99D5-4EB9-4F8F-A43C-1A6CF96382A4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937544" y="5180806"/>
            <a:ext cx="9505950" cy="39688"/>
          </a:xfrm>
          <a:prstGeom prst="rect">
            <a:avLst/>
          </a:prstGeom>
          <a:solidFill>
            <a:srgbClr val="004F9F"/>
          </a:soli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de-DE">
              <a:latin typeface="Arial" charset="0"/>
            </a:endParaRPr>
          </a:p>
        </p:txBody>
      </p:sp>
      <p:sp>
        <p:nvSpPr>
          <p:cNvPr id="1035" name="Rectangle 10">
            <a:extLst>
              <a:ext uri="{FF2B5EF4-FFF2-40B4-BE49-F238E27FC236}">
                <a16:creationId xmlns:a16="http://schemas.microsoft.com/office/drawing/2014/main" id="{DD284589-26AF-48BF-8E86-49F959B09F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0975" y="9763125"/>
            <a:ext cx="6734175" cy="41275"/>
          </a:xfrm>
          <a:prstGeom prst="rect">
            <a:avLst/>
          </a:prstGeom>
          <a:solidFill>
            <a:srgbClr val="676C6E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pic>
        <p:nvPicPr>
          <p:cNvPr id="3" name="Grafik 2" descr="Ein Bild, das Objekt, Uhr, Zeichnung, Anzeige enthält.&#10;&#10;Automatisch generierte Beschreibung">
            <a:extLst>
              <a:ext uri="{FF2B5EF4-FFF2-40B4-BE49-F238E27FC236}">
                <a16:creationId xmlns:a16="http://schemas.microsoft.com/office/drawing/2014/main" id="{F90F5E02-60BE-4B2E-AA42-DF7EDDD5856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56" y="654176"/>
            <a:ext cx="2700533" cy="5989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75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175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2pPr>
      <a:lvl3pPr algn="ctr" defTabSz="10175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3pPr>
      <a:lvl4pPr algn="ctr" defTabSz="10175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4pPr>
      <a:lvl5pPr algn="ctr" defTabSz="1017588" rtl="0" eaLnBrk="0" fontAlgn="base" hangingPunct="0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5pPr>
      <a:lvl6pPr marL="457200" algn="ctr" defTabSz="10175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6pPr>
      <a:lvl7pPr marL="914400" algn="ctr" defTabSz="10175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7pPr>
      <a:lvl8pPr marL="1371600" algn="ctr" defTabSz="10175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8pPr>
      <a:lvl9pPr marL="1828800" algn="ctr" defTabSz="1017588" rtl="0" fontAlgn="base">
        <a:spcBef>
          <a:spcPct val="0"/>
        </a:spcBef>
        <a:spcAft>
          <a:spcPct val="0"/>
        </a:spcAft>
        <a:defRPr sz="4900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7588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</a:defRPr>
      </a:lvl1pPr>
      <a:lvl2pPr marL="827088" indent="-317500" algn="l" defTabSz="1017588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2pPr>
      <a:lvl3pPr marL="1273175" indent="-255588" algn="l" defTabSz="1017588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</a:defRPr>
      </a:lvl3pPr>
      <a:lvl4pPr marL="1782763" indent="-255588" algn="l" defTabSz="1017588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290763" indent="-254000" algn="l" defTabSz="1017588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5pPr>
      <a:lvl6pPr marL="2747963" indent="-254000" algn="l" defTabSz="1017588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6pPr>
      <a:lvl7pPr marL="3205163" indent="-254000" algn="l" defTabSz="1017588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7pPr>
      <a:lvl8pPr marL="3662363" indent="-254000" algn="l" defTabSz="1017588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8pPr>
      <a:lvl9pPr marL="4119563" indent="-254000" algn="l" defTabSz="1017588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zvoov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kelker@kelker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voove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0">
            <a:extLst>
              <a:ext uri="{FF2B5EF4-FFF2-40B4-BE49-F238E27FC236}">
                <a16:creationId xmlns:a16="http://schemas.microsoft.com/office/drawing/2014/main" id="{A0E0635C-BA2F-4B61-8991-B13D7CDD9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6253012"/>
            <a:ext cx="6164262" cy="3380845"/>
          </a:xfrm>
          <a:prstGeom prst="rect">
            <a:avLst/>
          </a:prstGeom>
          <a:solidFill>
            <a:srgbClr val="F0F1F2"/>
          </a:solidFill>
          <a:ln>
            <a:noFill/>
          </a:ln>
          <a:effectLst/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 sz="9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1" name="Text Box 10">
            <a:extLst>
              <a:ext uri="{FF2B5EF4-FFF2-40B4-BE49-F238E27FC236}">
                <a16:creationId xmlns:a16="http://schemas.microsoft.com/office/drawing/2014/main" id="{DB966B81-8B5B-44A2-874E-DB632678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492929"/>
            <a:ext cx="6305550" cy="490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1828" tIns="50914" rIns="101828" bIns="50914">
            <a:spAutoFit/>
          </a:bodyPr>
          <a:lstStyle>
            <a:lvl1pPr defTabSz="1017588">
              <a:spcBef>
                <a:spcPct val="20000"/>
              </a:spcBef>
              <a:buChar char="•"/>
              <a:tabLst>
                <a:tab pos="1076325" algn="ctr"/>
                <a:tab pos="3590925" algn="l"/>
                <a:tab pos="4095750" algn="ctr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7588">
              <a:spcBef>
                <a:spcPct val="20000"/>
              </a:spcBef>
              <a:buChar char="–"/>
              <a:tabLst>
                <a:tab pos="1076325" algn="ctr"/>
                <a:tab pos="3590925" algn="l"/>
                <a:tab pos="4095750" algn="ctr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7588">
              <a:spcBef>
                <a:spcPct val="20000"/>
              </a:spcBef>
              <a:buChar char="•"/>
              <a:tabLst>
                <a:tab pos="1076325" algn="ctr"/>
                <a:tab pos="3590925" algn="l"/>
                <a:tab pos="4095750" algn="ctr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7588">
              <a:spcBef>
                <a:spcPct val="20000"/>
              </a:spcBef>
              <a:buChar char="–"/>
              <a:tabLst>
                <a:tab pos="107632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7588">
              <a:spcBef>
                <a:spcPct val="20000"/>
              </a:spcBef>
              <a:buChar char="»"/>
              <a:tabLst>
                <a:tab pos="107632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632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632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632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7632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de-DE" altLang="de-DE" sz="1400" b="1" dirty="0" err="1"/>
              <a:t>Anwendungsvirtualisierung</a:t>
            </a:r>
            <a:r>
              <a:rPr lang="de-DE" altLang="de-DE" sz="1400" b="1" dirty="0"/>
              <a:t> mit DOCKER</a:t>
            </a:r>
          </a:p>
          <a:p>
            <a:pPr algn="l">
              <a:buNone/>
            </a:pPr>
            <a:br>
              <a:rPr lang="de-DE" altLang="de-DE" sz="1100" b="1" dirty="0">
                <a:solidFill>
                  <a:srgbClr val="313130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sz="1050" b="1" i="0" dirty="0">
                <a:solidFill>
                  <a:srgbClr val="313130"/>
                </a:solidFill>
                <a:effectLst/>
                <a:latin typeface="+mn-lt"/>
              </a:rPr>
              <a:t>Erster Tag: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 Der Einstieg in Docker wird durch eine detaillierte Einführung geboten. Die Teilnehmer setzen sich mit der Installation und Konfiguration auseinander und erhalten einen Überblick über grundlegende Docker-Befehle und arbeiten mit Images und Container. Es werden </a:t>
            </a:r>
            <a:r>
              <a:rPr lang="de-DE" sz="1050" b="0" i="0" dirty="0" err="1">
                <a:solidFill>
                  <a:srgbClr val="313130"/>
                </a:solidFill>
                <a:effectLst/>
                <a:latin typeface="+mn-lt"/>
              </a:rPr>
              <a:t>Dockerfiles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 erstellt und daraus eigene Images erzeugt.</a:t>
            </a:r>
          </a:p>
          <a:p>
            <a:pPr algn="l">
              <a:buNone/>
            </a:pPr>
            <a:endParaRPr lang="de-DE" sz="1050" b="1" i="0" dirty="0">
              <a:solidFill>
                <a:srgbClr val="313130"/>
              </a:solidFill>
              <a:effectLst/>
              <a:latin typeface="+mn-lt"/>
            </a:endParaRPr>
          </a:p>
          <a:p>
            <a:pPr>
              <a:buNone/>
            </a:pPr>
            <a:r>
              <a:rPr lang="de-DE" sz="1050" b="1" i="0" dirty="0">
                <a:solidFill>
                  <a:srgbClr val="313130"/>
                </a:solidFill>
                <a:effectLst/>
                <a:latin typeface="+mn-lt"/>
              </a:rPr>
              <a:t>Zweiter Tag: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 Die vertiefende Auseinandersetzung mit Docker steht im Mittelpunkt des zweiten Tages. Thematisiert wird  die </a:t>
            </a:r>
            <a:r>
              <a:rPr lang="de-DE" sz="1050" b="0" dirty="0">
                <a:solidFill>
                  <a:srgbClr val="313130"/>
                </a:solidFill>
                <a:effectLst/>
                <a:latin typeface="+mn-lt"/>
              </a:rPr>
              <a:t>Verwendung von </a:t>
            </a:r>
            <a:r>
              <a:rPr lang="de-DE" sz="1050" b="0" dirty="0" err="1">
                <a:solidFill>
                  <a:srgbClr val="313130"/>
                </a:solidFill>
                <a:effectLst/>
                <a:latin typeface="+mn-lt"/>
              </a:rPr>
              <a:t>Volumes</a:t>
            </a:r>
            <a:r>
              <a:rPr lang="de-DE" sz="1050" b="0" dirty="0">
                <a:solidFill>
                  <a:srgbClr val="313130"/>
                </a:solidFill>
                <a:effectLst/>
                <a:latin typeface="+mn-lt"/>
              </a:rPr>
              <a:t> zum Speichern von Daten außerhalb von Containern u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nd die Orchestrierung von Docker Containern mittels Docker </a:t>
            </a:r>
            <a:r>
              <a:rPr lang="de-DE" sz="1050" b="0" i="0" dirty="0" err="1">
                <a:solidFill>
                  <a:srgbClr val="313130"/>
                </a:solidFill>
                <a:effectLst/>
                <a:latin typeface="+mn-lt"/>
              </a:rPr>
              <a:t>Compose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. Hier lernen die Teilnehmer, wie man mehrere Container koordiniert und miteinander interagieren </a:t>
            </a:r>
            <a:r>
              <a:rPr lang="de-DE" sz="1050" b="0" i="0" dirty="0" err="1">
                <a:solidFill>
                  <a:srgbClr val="313130"/>
                </a:solidFill>
                <a:effectLst/>
                <a:latin typeface="+mn-lt"/>
              </a:rPr>
              <a:t>lässt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.</a:t>
            </a:r>
          </a:p>
          <a:p>
            <a:pPr algn="l">
              <a:buNone/>
            </a:pPr>
            <a:endParaRPr lang="de-DE" sz="1050" b="1" i="0" dirty="0">
              <a:solidFill>
                <a:srgbClr val="313130"/>
              </a:solidFill>
              <a:effectLst/>
              <a:latin typeface="+mn-lt"/>
            </a:endParaRPr>
          </a:p>
          <a:p>
            <a:pPr algn="l">
              <a:buNone/>
            </a:pPr>
            <a:r>
              <a:rPr lang="de-DE" sz="1050" b="1" i="0" dirty="0">
                <a:solidFill>
                  <a:srgbClr val="313130"/>
                </a:solidFill>
                <a:effectLst/>
                <a:latin typeface="+mn-lt"/>
              </a:rPr>
              <a:t>Dritter Tag: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 Am letzten Tag des Workshops wird das Gelernte in praxisorientierte Lernsituationen übertragen. Ziel ist es, den Teilnehmern Methoden und Tools an die Hand zu geben, um das 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  <a:cs typeface="Arial" panose="020B0604020202020204" pitchFamily="34" charset="0"/>
              </a:rPr>
              <a:t>erlernte Wissen in den eigenen Unterricht zu integrieren.</a:t>
            </a:r>
          </a:p>
          <a:p>
            <a:pPr algn="l">
              <a:buNone/>
            </a:pPr>
            <a:endParaRPr lang="de-DE" sz="1050" b="0" i="0" dirty="0">
              <a:solidFill>
                <a:srgbClr val="31313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>
              <a:buNone/>
            </a:pPr>
            <a:r>
              <a:rPr lang="de-DE" sz="1050" b="0" dirty="0">
                <a:solidFill>
                  <a:srgbClr val="313130"/>
                </a:solidFill>
                <a:effectLst/>
                <a:latin typeface="+mn-lt"/>
                <a:cs typeface="Arial" panose="020B0604020202020204" pitchFamily="34" charset="0"/>
              </a:rPr>
              <a:t>Voraussetzungen für die Teilnahme an der Schulung sind grundlegende Kenntnisse im Bereich IT und Interesse am Thema </a:t>
            </a:r>
            <a:r>
              <a:rPr lang="de-DE" sz="1050" b="0" dirty="0" err="1">
                <a:solidFill>
                  <a:srgbClr val="313130"/>
                </a:solidFill>
                <a:effectLst/>
                <a:latin typeface="+mn-lt"/>
                <a:cs typeface="Arial" panose="020B0604020202020204" pitchFamily="34" charset="0"/>
              </a:rPr>
              <a:t>Anwendungsvirtualisierung</a:t>
            </a:r>
            <a:r>
              <a:rPr lang="de-DE" sz="1050" b="0" dirty="0">
                <a:solidFill>
                  <a:srgbClr val="313130"/>
                </a:solidFill>
                <a:effectLst/>
                <a:latin typeface="+mn-lt"/>
                <a:cs typeface="Arial" panose="020B0604020202020204" pitchFamily="34" charset="0"/>
              </a:rPr>
              <a:t>. Es wird empfohlen, </a:t>
            </a:r>
            <a:r>
              <a:rPr lang="de-DE" sz="1050" b="0" dirty="0" err="1">
                <a:solidFill>
                  <a:srgbClr val="313130"/>
                </a:solidFill>
                <a:effectLst/>
                <a:latin typeface="+mn-lt"/>
                <a:cs typeface="Arial" panose="020B0604020202020204" pitchFamily="34" charset="0"/>
              </a:rPr>
              <a:t>dass</a:t>
            </a:r>
            <a:r>
              <a:rPr lang="de-DE" sz="1050" b="0" dirty="0">
                <a:solidFill>
                  <a:srgbClr val="313130"/>
                </a:solidFill>
                <a:effectLst/>
                <a:latin typeface="+mn-lt"/>
                <a:cs typeface="Arial" panose="020B0604020202020204" pitchFamily="34" charset="0"/>
              </a:rPr>
              <a:t> die Teilnehmer bereits Erfahrung mit der Nutzung von Betriebssystemen wie Windows, Linux oder </a:t>
            </a:r>
            <a:r>
              <a:rPr lang="de-DE" sz="1050" b="0" dirty="0" err="1">
                <a:solidFill>
                  <a:srgbClr val="313130"/>
                </a:solidFill>
                <a:effectLst/>
                <a:latin typeface="+mn-lt"/>
                <a:cs typeface="Arial" panose="020B0604020202020204" pitchFamily="34" charset="0"/>
              </a:rPr>
              <a:t>macOS</a:t>
            </a:r>
            <a:r>
              <a:rPr lang="de-DE" sz="1050" b="0" dirty="0">
                <a:solidFill>
                  <a:srgbClr val="313130"/>
                </a:solidFill>
                <a:effectLst/>
                <a:latin typeface="+mn-lt"/>
                <a:cs typeface="Arial" panose="020B0604020202020204" pitchFamily="34" charset="0"/>
              </a:rPr>
              <a:t> haben. Es sind keine spezifischen Programmierkenntnisse notwendig. Diese Schulung richtet sich in erster Linie an IT-Lehrer an berufsbildenden Schulen, die ihr Wissen über Docker erweitern möchten, um es später ihren Schülern vermitteln zu können.</a:t>
            </a:r>
          </a:p>
          <a:p>
            <a:pPr algn="l">
              <a:buNone/>
            </a:pPr>
            <a:endParaRPr lang="de-DE" sz="1050" b="0" i="0" dirty="0">
              <a:solidFill>
                <a:srgbClr val="313130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>
              <a:buNone/>
            </a:pP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  <a:cs typeface="Arial" panose="020B0604020202020204" pitchFamily="34" charset="0"/>
              </a:rPr>
              <a:t>Für die praktischen 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Übungen des Workshops ist es notwendig, </a:t>
            </a:r>
            <a:r>
              <a:rPr lang="de-DE" sz="1050" b="0" i="0" dirty="0" err="1">
                <a:solidFill>
                  <a:srgbClr val="313130"/>
                </a:solidFill>
                <a:effectLst/>
                <a:latin typeface="+mn-lt"/>
              </a:rPr>
              <a:t>dass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 die Teilnehmer ein eigenes Notebook mitbringen. Es sollte sichergestellt sein, </a:t>
            </a:r>
            <a:r>
              <a:rPr lang="de-DE" sz="1050" b="0" i="0" dirty="0" err="1">
                <a:solidFill>
                  <a:srgbClr val="313130"/>
                </a:solidFill>
                <a:effectLst/>
                <a:latin typeface="+mn-lt"/>
              </a:rPr>
              <a:t>dass</a:t>
            </a:r>
            <a:r>
              <a:rPr lang="de-DE" sz="1050" b="0" i="0" dirty="0">
                <a:solidFill>
                  <a:srgbClr val="313130"/>
                </a:solidFill>
                <a:effectLst/>
                <a:latin typeface="+mn-lt"/>
              </a:rPr>
              <a:t> sie auf diesem Gerät die notwendigen Rechte für Softwareinstallationen und Systemanpassungen besitzen.</a:t>
            </a:r>
          </a:p>
          <a:p>
            <a:pPr>
              <a:buFontTx/>
              <a:buNone/>
            </a:pPr>
            <a:endParaRPr lang="de-DE" altLang="de-DE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52" name="Text Box 27">
            <a:extLst>
              <a:ext uri="{FF2B5EF4-FFF2-40B4-BE49-F238E27FC236}">
                <a16:creationId xmlns:a16="http://schemas.microsoft.com/office/drawing/2014/main" id="{73627090-644F-4C12-AF01-27C6EDA71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6253012"/>
            <a:ext cx="6235700" cy="398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>
            <a:spAutoFit/>
          </a:bodyPr>
          <a:lstStyle>
            <a:lvl1pPr defTabSz="1017588">
              <a:spcBef>
                <a:spcPct val="20000"/>
              </a:spcBef>
              <a:buChar char="•"/>
              <a:tabLst>
                <a:tab pos="1704975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7588">
              <a:spcBef>
                <a:spcPct val="20000"/>
              </a:spcBef>
              <a:buChar char="–"/>
              <a:tabLst>
                <a:tab pos="1704975" algn="l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7588">
              <a:spcBef>
                <a:spcPct val="20000"/>
              </a:spcBef>
              <a:buChar char="•"/>
              <a:tabLst>
                <a:tab pos="1704975" algn="l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7588">
              <a:spcBef>
                <a:spcPct val="20000"/>
              </a:spcBef>
              <a:buChar char="–"/>
              <a:tabLst>
                <a:tab pos="17049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7588">
              <a:spcBef>
                <a:spcPct val="20000"/>
              </a:spcBef>
              <a:buChar char="»"/>
              <a:tabLst>
                <a:tab pos="17049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049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049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049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0497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Termin:</a:t>
            </a:r>
            <a:r>
              <a:rPr lang="de-DE" altLang="de-DE" sz="1100" dirty="0">
                <a:solidFill>
                  <a:srgbClr val="5F5F5F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Beginn:  Montag, 29. Januar 2024 um 10.00 Uhr</a:t>
            </a: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Ende:     Mittwoch, 31. Januar 2024 um 15.00 Uhr </a:t>
            </a: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Instruktor:	Jörg </a:t>
            </a:r>
            <a:r>
              <a:rPr lang="de-DE" altLang="de-DE" sz="1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Tuttas</a:t>
            </a:r>
            <a:endParaRPr lang="de-DE" altLang="de-DE" sz="11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Schulungsgebühr: 	590,-- € (netto) je Teilnehmer </a:t>
            </a: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inkl. Übernachtung und Verpflegung </a:t>
            </a: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bei eigener Anreise </a:t>
            </a:r>
            <a:r>
              <a:rPr lang="de-DE" altLang="de-DE" sz="11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oder</a:t>
            </a:r>
            <a:br>
              <a:rPr lang="de-DE" altLang="de-DE" sz="11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450,-- € (netto) je Teilnehmer inkl. Verpflegung aber ohne 	Übernachtung</a:t>
            </a:r>
            <a:br>
              <a:rPr lang="de-DE" altLang="de-DE" sz="11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br>
              <a:rPr lang="de-DE" altLang="de-DE" sz="11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Schulungsort:	</a:t>
            </a:r>
            <a:r>
              <a:rPr lang="de-DE" altLang="de-DE" sz="1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zvoove</a:t>
            </a: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Software Germany GmbH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Ist auch die Unterkunft	Von-Humboldt-Straße 1</a:t>
            </a: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49835 </a:t>
            </a:r>
            <a:r>
              <a:rPr lang="de-DE" altLang="de-DE" sz="11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Wietmarschen</a:t>
            </a: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r>
              <a:rPr lang="de-DE" altLang="de-DE" sz="1100" dirty="0">
                <a:solidFill>
                  <a:srgbClr val="004F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 https://</a:t>
            </a:r>
            <a:r>
              <a:rPr lang="de-DE" altLang="de-DE" sz="1100" dirty="0" err="1">
                <a:solidFill>
                  <a:srgbClr val="004F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zvoove.com</a:t>
            </a:r>
            <a:r>
              <a:rPr lang="de-DE" altLang="de-DE" sz="1100" dirty="0">
                <a:solidFill>
                  <a:srgbClr val="004F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/</a:t>
            </a:r>
            <a:br>
              <a:rPr lang="de-DE" altLang="de-DE" sz="1100" dirty="0">
                <a:solidFill>
                  <a:srgbClr val="004F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altLang="de-DE" sz="11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Weitere Informationen:	</a:t>
            </a:r>
            <a:r>
              <a:rPr lang="de-DE" alt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Herr Bernd Kelker (Tel.: 0170 – 622 1729)</a:t>
            </a: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</a:t>
            </a:r>
            <a:b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E-Mail: </a:t>
            </a:r>
            <a:r>
              <a:rPr lang="de-DE" altLang="de-DE" sz="11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  <a:hlinkClick r:id="rId4"/>
              </a:rPr>
              <a:t>kelker@kelker.de</a:t>
            </a:r>
            <a:endParaRPr lang="de-DE" altLang="de-DE" sz="11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1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1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5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CD98D3-50CD-4EAE-90ED-238F33BEB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144" y="169709"/>
            <a:ext cx="2834886" cy="12132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>
            <a:extLst>
              <a:ext uri="{FF2B5EF4-FFF2-40B4-BE49-F238E27FC236}">
                <a16:creationId xmlns:a16="http://schemas.microsoft.com/office/drawing/2014/main" id="{2AA6999E-222C-4B47-A12D-F910A1AF1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2724150"/>
            <a:ext cx="6242050" cy="6965950"/>
          </a:xfrm>
          <a:prstGeom prst="rect">
            <a:avLst/>
          </a:prstGeom>
          <a:solidFill>
            <a:srgbClr val="F0F1F2"/>
          </a:solidFill>
          <a:ln>
            <a:noFill/>
          </a:ln>
          <a:effectLst/>
        </p:spPr>
        <p:txBody>
          <a:bodyPr wrap="none" anchor="ctr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4A0346E0-BC01-4DB1-84FD-255F8A4A2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2762250"/>
            <a:ext cx="6280150" cy="25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>
            <a:spAutoFit/>
          </a:bodyPr>
          <a:lstStyle>
            <a:lvl1pPr defTabSz="1017588">
              <a:spcBef>
                <a:spcPct val="20000"/>
              </a:spcBef>
              <a:buChar char="•"/>
              <a:tabLst>
                <a:tab pos="1400175" algn="ctr"/>
                <a:tab pos="3590925" algn="l"/>
                <a:tab pos="4095750" algn="ctr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7588">
              <a:spcBef>
                <a:spcPct val="20000"/>
              </a:spcBef>
              <a:buChar char="–"/>
              <a:tabLst>
                <a:tab pos="1400175" algn="ctr"/>
                <a:tab pos="3590925" algn="l"/>
                <a:tab pos="4095750" algn="ctr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7588">
              <a:spcBef>
                <a:spcPct val="20000"/>
              </a:spcBef>
              <a:buChar char="•"/>
              <a:tabLst>
                <a:tab pos="1400175" algn="ctr"/>
                <a:tab pos="3590925" algn="l"/>
                <a:tab pos="4095750" algn="ctr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7588">
              <a:spcBef>
                <a:spcPct val="20000"/>
              </a:spcBef>
              <a:buChar char="–"/>
              <a:tabLst>
                <a:tab pos="140017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7588">
              <a:spcBef>
                <a:spcPct val="20000"/>
              </a:spcBef>
              <a:buChar char="»"/>
              <a:tabLst>
                <a:tab pos="140017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0017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0017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0017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00175" algn="ctr"/>
                <a:tab pos="3590925" algn="l"/>
                <a:tab pos="4095750" algn="ctr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Titel</a:t>
            </a:r>
          </a:p>
        </p:txBody>
      </p:sp>
      <p:sp>
        <p:nvSpPr>
          <p:cNvPr id="3076" name="Text Box 8">
            <a:extLst>
              <a:ext uri="{FF2B5EF4-FFF2-40B4-BE49-F238E27FC236}">
                <a16:creationId xmlns:a16="http://schemas.microsoft.com/office/drawing/2014/main" id="{F93A30F8-0281-47C7-B035-B4EFD3FE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3854450"/>
            <a:ext cx="6294437" cy="5504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28" tIns="50914" rIns="101828" bIns="50914">
            <a:spAutoFit/>
          </a:bodyPr>
          <a:lstStyle>
            <a:lvl1pPr defTabSz="1017588">
              <a:spcBef>
                <a:spcPct val="20000"/>
              </a:spcBef>
              <a:buChar char="•"/>
              <a:tabLst>
                <a:tab pos="901700" algn="l"/>
                <a:tab pos="1803400" algn="l"/>
                <a:tab pos="5019675" algn="r"/>
                <a:tab pos="6010275" algn="l"/>
                <a:tab pos="6196013" algn="l"/>
              </a:tabLs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7588">
              <a:spcBef>
                <a:spcPct val="20000"/>
              </a:spcBef>
              <a:buChar char="–"/>
              <a:tabLst>
                <a:tab pos="901700" algn="l"/>
                <a:tab pos="1803400" algn="l"/>
                <a:tab pos="5019675" algn="r"/>
                <a:tab pos="6010275" algn="l"/>
                <a:tab pos="6196013" algn="l"/>
              </a:tabLst>
              <a:defRPr sz="3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7588">
              <a:spcBef>
                <a:spcPct val="20000"/>
              </a:spcBef>
              <a:buChar char="•"/>
              <a:tabLst>
                <a:tab pos="901700" algn="l"/>
                <a:tab pos="1803400" algn="l"/>
                <a:tab pos="5019675" algn="r"/>
                <a:tab pos="6010275" algn="l"/>
                <a:tab pos="6196013" algn="l"/>
              </a:tabLst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7588">
              <a:spcBef>
                <a:spcPct val="20000"/>
              </a:spcBef>
              <a:buChar char="–"/>
              <a:tabLst>
                <a:tab pos="901700" algn="l"/>
                <a:tab pos="1803400" algn="l"/>
                <a:tab pos="5019675" algn="r"/>
                <a:tab pos="6010275" algn="l"/>
                <a:tab pos="619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7588">
              <a:spcBef>
                <a:spcPct val="20000"/>
              </a:spcBef>
              <a:buChar char="»"/>
              <a:tabLst>
                <a:tab pos="901700" algn="l"/>
                <a:tab pos="1803400" algn="l"/>
                <a:tab pos="5019675" algn="r"/>
                <a:tab pos="6010275" algn="l"/>
                <a:tab pos="619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01700" algn="l"/>
                <a:tab pos="1803400" algn="l"/>
                <a:tab pos="5019675" algn="r"/>
                <a:tab pos="6010275" algn="l"/>
                <a:tab pos="619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01700" algn="l"/>
                <a:tab pos="1803400" algn="l"/>
                <a:tab pos="5019675" algn="r"/>
                <a:tab pos="6010275" algn="l"/>
                <a:tab pos="619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01700" algn="l"/>
                <a:tab pos="1803400" algn="l"/>
                <a:tab pos="5019675" algn="r"/>
                <a:tab pos="6010275" algn="l"/>
                <a:tab pos="619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75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01700" algn="l"/>
                <a:tab pos="1803400" algn="l"/>
                <a:tab pos="5019675" algn="r"/>
                <a:tab pos="6010275" algn="l"/>
                <a:tab pos="619601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2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Anmeldung.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b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Scan an E-Mail: kelker@kelker.de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Ja, hiermit melde ich mich verbindlich </a:t>
            </a:r>
            <a:r>
              <a:rPr lang="de-DE" altLang="de-DE" sz="1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Titel</a:t>
            </a:r>
            <a:r>
              <a:rPr lang="de-DE" altLang="de-DE" sz="1000" b="1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an</a:t>
            </a:r>
            <a: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b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alt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Schule:	</a:t>
            </a:r>
            <a:r>
              <a:rPr lang="de-DE" altLang="de-DE" sz="1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Person:	</a:t>
            </a:r>
            <a:r>
              <a:rPr lang="de-DE" altLang="de-DE" sz="1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Vorname	                                            Name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Straße:	</a:t>
            </a:r>
            <a:r>
              <a:rPr lang="de-DE" altLang="de-DE" sz="1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 u="sn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PLZ:	</a:t>
            </a:r>
            <a:r>
              <a:rPr lang="de-DE" altLang="de-DE" sz="1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Ort: </a:t>
            </a:r>
            <a:r>
              <a:rPr lang="de-DE" altLang="de-DE" sz="1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Telefon:	</a:t>
            </a:r>
            <a:r>
              <a:rPr lang="de-DE" altLang="de-DE" sz="1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E-Mail:</a:t>
            </a:r>
            <a:r>
              <a:rPr lang="de-DE" altLang="de-DE" sz="1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de-DE" altLang="de-DE" sz="1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Entsprechendes bitte ankreuzen.</a:t>
            </a:r>
            <a:br>
              <a:rPr lang="de-DE" altLang="de-DE" sz="1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br>
              <a:rPr lang="de-DE" altLang="de-DE" sz="1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Schulungsgebühr:       _______  590,-- € (netto) je Teilnehmer 	inkl. Übernachtung und Verpflegung </a:t>
            </a:r>
            <a:br>
              <a:rPr lang="de-DE" altLang="de-DE" sz="1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		bei eigener Anreise </a:t>
            </a:r>
            <a: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oder</a:t>
            </a:r>
            <a:b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br>
              <a:rPr lang="de-DE" altLang="de-DE" sz="1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                                       _______	450,-- € (netto) je Teilnehmer inkl. Verpflegung aber ohne 		Übernachtung </a:t>
            </a:r>
            <a: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oder</a:t>
            </a:r>
            <a:b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b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br>
              <a:rPr lang="de-DE" altLang="de-DE" sz="10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endParaRPr lang="de-DE" altLang="de-DE" sz="1000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000" b="1" dirty="0"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Stornokosten 250 € bei Nichtteilnahme!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b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de-DE" altLang="de-DE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Datum		Unterschrift	Stempel</a:t>
            </a:r>
          </a:p>
        </p:txBody>
      </p:sp>
      <p:sp>
        <p:nvSpPr>
          <p:cNvPr id="3078" name="Textfeld 1">
            <a:extLst>
              <a:ext uri="{FF2B5EF4-FFF2-40B4-BE49-F238E27FC236}">
                <a16:creationId xmlns:a16="http://schemas.microsoft.com/office/drawing/2014/main" id="{211414CE-5338-4399-976B-DAE8DCA2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8" y="3295960"/>
            <a:ext cx="427196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05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Beginn:  Montag, 29. Januar 2024 um 10.00 Uhr</a:t>
            </a:r>
            <a:br>
              <a:rPr lang="de-DE" altLang="de-DE" sz="105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05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Ende:     Mittwoch, 31. Januar 2024 um 15.00 Uhr </a:t>
            </a:r>
            <a:endParaRPr lang="de-DE" alt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79" name="Textfeld 1">
            <a:extLst>
              <a:ext uri="{FF2B5EF4-FFF2-40B4-BE49-F238E27FC236}">
                <a16:creationId xmlns:a16="http://schemas.microsoft.com/office/drawing/2014/main" id="{2DFA1FAA-315C-44A0-B505-7CF7FD07E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09" y="1730177"/>
            <a:ext cx="3825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de-DE" altLang="de-DE" sz="1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zvoove</a:t>
            </a:r>
            <a:r>
              <a:rPr lang="de-DE" altLang="de-DE" sz="1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 Software Germany GmbH </a:t>
            </a:r>
            <a:br>
              <a:rPr lang="de-DE" altLang="de-DE" sz="1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Von-Humboldt-Straße 1</a:t>
            </a:r>
            <a:br>
              <a:rPr lang="de-DE" altLang="de-DE" sz="1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49835 </a:t>
            </a:r>
            <a:r>
              <a:rPr lang="de-DE" altLang="de-DE" sz="1200" dirty="0" err="1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Wietmarschen</a:t>
            </a:r>
            <a:br>
              <a:rPr lang="de-DE" altLang="de-DE" sz="12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de-DE" altLang="de-DE" sz="1200" dirty="0">
                <a:solidFill>
                  <a:srgbClr val="004F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</a:t>
            </a:r>
            <a:r>
              <a:rPr lang="de-DE" altLang="de-DE" sz="1200" dirty="0" err="1">
                <a:solidFill>
                  <a:srgbClr val="004F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zvoove.com</a:t>
            </a:r>
            <a:r>
              <a:rPr lang="de-DE" altLang="de-DE" sz="1200" dirty="0">
                <a:solidFill>
                  <a:srgbClr val="004F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/</a:t>
            </a:r>
            <a:endParaRPr lang="de-DE" altLang="de-DE" sz="1200" dirty="0">
              <a:solidFill>
                <a:srgbClr val="004F9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D4B8631-F632-4677-9327-A5316221456E}"/>
              </a:ext>
            </a:extLst>
          </p:cNvPr>
          <p:cNvGrpSpPr/>
          <p:nvPr/>
        </p:nvGrpSpPr>
        <p:grpSpPr>
          <a:xfrm>
            <a:off x="5070637" y="3024694"/>
            <a:ext cx="1659511" cy="1659511"/>
            <a:chOff x="5197475" y="3136899"/>
            <a:chExt cx="1659511" cy="1659511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20E3EA7B-BA1E-4001-927F-56712CC2F7DE}"/>
                </a:ext>
              </a:extLst>
            </p:cNvPr>
            <p:cNvSpPr/>
            <p:nvPr/>
          </p:nvSpPr>
          <p:spPr bwMode="auto">
            <a:xfrm>
              <a:off x="5197475" y="3136899"/>
              <a:ext cx="1659511" cy="1659511"/>
            </a:xfrm>
            <a:prstGeom prst="ellipse">
              <a:avLst/>
            </a:prstGeom>
            <a:solidFill>
              <a:srgbClr val="31313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175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7" name="Text Box 10">
              <a:extLst>
                <a:ext uri="{FF2B5EF4-FFF2-40B4-BE49-F238E27FC236}">
                  <a16:creationId xmlns:a16="http://schemas.microsoft.com/office/drawing/2014/main" id="{05AF3CD0-16FC-49D8-90EC-CED527AFD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65762">
              <a:off x="5317449" y="3385902"/>
              <a:ext cx="1419561" cy="114926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101828" tIns="50914" rIns="101828" bIns="50914">
              <a:spAutoFit/>
            </a:bodyPr>
            <a:lstStyle>
              <a:lvl1pPr defTabSz="1017588">
                <a:spcBef>
                  <a:spcPct val="20000"/>
                </a:spcBef>
                <a:buChar char="•"/>
                <a:defRPr sz="3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1017588">
                <a:spcBef>
                  <a:spcPct val="20000"/>
                </a:spcBef>
                <a:buChar char="–"/>
                <a:defRPr sz="3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1017588">
                <a:spcBef>
                  <a:spcPct val="20000"/>
                </a:spcBef>
                <a:buChar char="•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1017588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1017588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10175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10175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10175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10175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6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Anmelde-schluss: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e-DE" altLang="de-DE" sz="180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15.12.2023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de-DE" altLang="de-DE" sz="18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EC7184D1-3DA3-4292-AFBF-82638B632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144" y="167855"/>
            <a:ext cx="2834886" cy="12132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7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75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Microsoft Office PowerPoint</Application>
  <PresentationFormat>Benutzerdefiniert</PresentationFormat>
  <Paragraphs>43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</vt:lpstr>
      <vt:lpstr>Open Sans SemiBold</vt:lpstr>
      <vt:lpstr>Standarddesign</vt:lpstr>
      <vt:lpstr>PowerPoint-Präsentation</vt:lpstr>
      <vt:lpstr>PowerPoint-Präsentation</vt:lpstr>
    </vt:vector>
  </TitlesOfParts>
  <Company>Wirtschaftsverband Emsland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Aloys Mersmann, Wirtschaftsverband Emsland</dc:creator>
  <cp:lastModifiedBy>Jörg Tuttas</cp:lastModifiedBy>
  <cp:revision>212</cp:revision>
  <dcterms:created xsi:type="dcterms:W3CDTF">2009-10-23T12:44:26Z</dcterms:created>
  <dcterms:modified xsi:type="dcterms:W3CDTF">2023-09-16T10:35:53Z</dcterms:modified>
</cp:coreProperties>
</file>