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59" r:id="rId5"/>
    <p:sldId id="260" r:id="rId6"/>
    <p:sldId id="262" r:id="rId7"/>
    <p:sldId id="263" r:id="rId8"/>
    <p:sldId id="272" r:id="rId9"/>
    <p:sldId id="265" r:id="rId10"/>
    <p:sldId id="268" r:id="rId11"/>
    <p:sldId id="273" r:id="rId12"/>
    <p:sldId id="276" r:id="rId13"/>
    <p:sldId id="267" r:id="rId14"/>
    <p:sldId id="279" r:id="rId15"/>
    <p:sldId id="283" r:id="rId16"/>
    <p:sldId id="280" r:id="rId17"/>
    <p:sldId id="278" r:id="rId18"/>
    <p:sldId id="281" r:id="rId19"/>
    <p:sldId id="282" r:id="rId20"/>
    <p:sldId id="271" r:id="rId21"/>
    <p:sldId id="266" r:id="rId22"/>
    <p:sldId id="269" r:id="rId23"/>
    <p:sldId id="274" r:id="rId24"/>
    <p:sldId id="275" r:id="rId25"/>
    <p:sldId id="27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262" autoAdjust="0"/>
  </p:normalViewPr>
  <p:slideViewPr>
    <p:cSldViewPr snapToGrid="0">
      <p:cViewPr varScale="1">
        <p:scale>
          <a:sx n="93" d="100"/>
          <a:sy n="93" d="100"/>
        </p:scale>
        <p:origin x="127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10CF-F22E-4F66-9E77-E9638DB18C5A}" type="datetimeFigureOut">
              <a:rPr lang="en-US" smtClean="0"/>
              <a:t>5/16/2024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1AF3DF-4AF8-436B-A96F-8A28546A46DA}" type="slidenum">
              <a:rPr lang="en-US" smtClean="0"/>
              <a:t>‹#›</a:t>
            </a:fld>
            <a:endParaRPr lang="en-US"/>
          </a:p>
        </p:txBody>
      </p:sp>
    </p:spTree>
    <p:extLst>
      <p:ext uri="{BB962C8B-B14F-4D97-AF65-F5344CB8AC3E}">
        <p14:creationId xmlns:p14="http://schemas.microsoft.com/office/powerpoint/2010/main" val="231527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1AF3DF-4AF8-436B-A96F-8A28546A46DA}" type="slidenum">
              <a:rPr lang="en-US" smtClean="0"/>
              <a:t>2</a:t>
            </a:fld>
            <a:endParaRPr lang="en-US"/>
          </a:p>
        </p:txBody>
      </p:sp>
    </p:spTree>
    <p:extLst>
      <p:ext uri="{BB962C8B-B14F-4D97-AF65-F5344CB8AC3E}">
        <p14:creationId xmlns:p14="http://schemas.microsoft.com/office/powerpoint/2010/main" val="3599383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1AF3DF-4AF8-436B-A96F-8A28546A46DA}" type="slidenum">
              <a:rPr lang="en-US" smtClean="0"/>
              <a:t>3</a:t>
            </a:fld>
            <a:endParaRPr lang="en-US"/>
          </a:p>
        </p:txBody>
      </p:sp>
    </p:spTree>
    <p:extLst>
      <p:ext uri="{BB962C8B-B14F-4D97-AF65-F5344CB8AC3E}">
        <p14:creationId xmlns:p14="http://schemas.microsoft.com/office/powerpoint/2010/main" val="3674210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1AF3DF-4AF8-436B-A96F-8A28546A46DA}"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65320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1AF3DF-4AF8-436B-A96F-8A28546A46DA}" type="slidenum">
              <a:rPr lang="en-US" smtClean="0"/>
              <a:t>13</a:t>
            </a:fld>
            <a:endParaRPr lang="en-US"/>
          </a:p>
        </p:txBody>
      </p:sp>
    </p:spTree>
    <p:extLst>
      <p:ext uri="{BB962C8B-B14F-4D97-AF65-F5344CB8AC3E}">
        <p14:creationId xmlns:p14="http://schemas.microsoft.com/office/powerpoint/2010/main" val="3306252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1AF3DF-4AF8-436B-A96F-8A28546A46DA}" type="slidenum">
              <a:rPr lang="en-US" smtClean="0"/>
              <a:t>19</a:t>
            </a:fld>
            <a:endParaRPr lang="en-US"/>
          </a:p>
        </p:txBody>
      </p:sp>
    </p:spTree>
    <p:extLst>
      <p:ext uri="{BB962C8B-B14F-4D97-AF65-F5344CB8AC3E}">
        <p14:creationId xmlns:p14="http://schemas.microsoft.com/office/powerpoint/2010/main" val="3854181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DB1436-ED8F-4574-8D2D-21F8FB310577}"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476695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B1436-ED8F-4574-8D2D-21F8FB310577}"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3179558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B1436-ED8F-4574-8D2D-21F8FB310577}"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399887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B1436-ED8F-4574-8D2D-21F8FB310577}"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2045964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DB1436-ED8F-4574-8D2D-21F8FB310577}"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1404487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DB1436-ED8F-4574-8D2D-21F8FB310577}"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871673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DB1436-ED8F-4574-8D2D-21F8FB310577}" type="datetimeFigureOut">
              <a:rPr lang="en-US" smtClean="0"/>
              <a:t>5/16/2024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257387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DB1436-ED8F-4574-8D2D-21F8FB310577}" type="datetimeFigureOut">
              <a:rPr lang="en-US" smtClean="0"/>
              <a:t>5/16/2024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1169153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DB1436-ED8F-4574-8D2D-21F8FB310577}" type="datetimeFigureOut">
              <a:rPr lang="en-US" smtClean="0"/>
              <a:t>5/16/2024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784184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DB1436-ED8F-4574-8D2D-21F8FB310577}"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3994212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DB1436-ED8F-4574-8D2D-21F8FB310577}"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731534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01DB1436-ED8F-4574-8D2D-21F8FB310577}" type="datetimeFigureOut">
              <a:rPr lang="en-US" smtClean="0"/>
              <a:t>5/16/2024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D3D80C19-A4A7-4449-A89F-13F7788B0665}" type="slidenum">
              <a:rPr lang="en-US" smtClean="0"/>
              <a:t>‹#›</a:t>
            </a:fld>
            <a:endParaRPr lang="en-US"/>
          </a:p>
        </p:txBody>
      </p:sp>
    </p:spTree>
    <p:extLst>
      <p:ext uri="{BB962C8B-B14F-4D97-AF65-F5344CB8AC3E}">
        <p14:creationId xmlns:p14="http://schemas.microsoft.com/office/powerpoint/2010/main" val="41002698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ruchi798/tv-shows-on-netflix-prime-video-hulu-and-disney/data?select=tv_shows.csv"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F5CBD-972F-99FD-BC1C-6C7C72A4567C}"/>
              </a:ext>
            </a:extLst>
          </p:cNvPr>
          <p:cNvSpPr>
            <a:spLocks noGrp="1"/>
          </p:cNvSpPr>
          <p:nvPr>
            <p:ph type="ctrTitle"/>
          </p:nvPr>
        </p:nvSpPr>
        <p:spPr/>
        <p:txBody>
          <a:bodyPr/>
          <a:lstStyle/>
          <a:p>
            <a:r>
              <a:rPr lang="en-US" dirty="0"/>
              <a:t>WHAT ARE WE WATCHING TONIGHT?</a:t>
            </a:r>
          </a:p>
        </p:txBody>
      </p:sp>
      <p:sp>
        <p:nvSpPr>
          <p:cNvPr id="3" name="Subtitle 2">
            <a:extLst>
              <a:ext uri="{FF2B5EF4-FFF2-40B4-BE49-F238E27FC236}">
                <a16:creationId xmlns:a16="http://schemas.microsoft.com/office/drawing/2014/main" id="{493A1B88-8EE0-3090-1D14-4FD1407F0372}"/>
              </a:ext>
            </a:extLst>
          </p:cNvPr>
          <p:cNvSpPr>
            <a:spLocks noGrp="1"/>
          </p:cNvSpPr>
          <p:nvPr>
            <p:ph type="subTitle" idx="1"/>
          </p:nvPr>
        </p:nvSpPr>
        <p:spPr>
          <a:xfrm>
            <a:off x="1524000" y="4321229"/>
            <a:ext cx="6048054" cy="2038474"/>
          </a:xfrm>
        </p:spPr>
        <p:txBody>
          <a:bodyPr>
            <a:normAutofit fontScale="92500" lnSpcReduction="10000"/>
          </a:bodyPr>
          <a:lstStyle/>
          <a:p>
            <a:pPr algn="l"/>
            <a:r>
              <a:rPr lang="en-US" dirty="0"/>
              <a:t>Christian Albertini</a:t>
            </a:r>
          </a:p>
          <a:p>
            <a:pPr algn="l"/>
            <a:r>
              <a:rPr lang="en-US" dirty="0"/>
              <a:t>Le Nguyen</a:t>
            </a:r>
          </a:p>
          <a:p>
            <a:pPr algn="l"/>
            <a:r>
              <a:rPr lang="en-US" dirty="0"/>
              <a:t>Richard Roop</a:t>
            </a:r>
          </a:p>
          <a:p>
            <a:pPr algn="l"/>
            <a:endParaRPr lang="en-US" u="sng" dirty="0"/>
          </a:p>
          <a:p>
            <a:pPr algn="l"/>
            <a:r>
              <a:rPr lang="en-US" dirty="0"/>
              <a:t>Group 1</a:t>
            </a:r>
          </a:p>
        </p:txBody>
      </p:sp>
      <p:pic>
        <p:nvPicPr>
          <p:cNvPr id="5" name="Graphic 4" descr="Television outline">
            <a:extLst>
              <a:ext uri="{FF2B5EF4-FFF2-40B4-BE49-F238E27FC236}">
                <a16:creationId xmlns:a16="http://schemas.microsoft.com/office/drawing/2014/main" id="{162370E3-D724-847C-4BAC-A67BABFF6C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03932" y="3951358"/>
            <a:ext cx="2179833" cy="2179833"/>
          </a:xfrm>
          <a:prstGeom prst="rect">
            <a:avLst/>
          </a:prstGeom>
        </p:spPr>
      </p:pic>
      <p:pic>
        <p:nvPicPr>
          <p:cNvPr id="7" name="Graphic 6" descr="School boy outline">
            <a:extLst>
              <a:ext uri="{FF2B5EF4-FFF2-40B4-BE49-F238E27FC236}">
                <a16:creationId xmlns:a16="http://schemas.microsoft.com/office/drawing/2014/main" id="{0B300EF0-FFAE-A3F9-5352-0CC6CB56AA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68319" y="4566906"/>
            <a:ext cx="751726" cy="751726"/>
          </a:xfrm>
          <a:prstGeom prst="rect">
            <a:avLst/>
          </a:prstGeom>
        </p:spPr>
      </p:pic>
      <p:pic>
        <p:nvPicPr>
          <p:cNvPr id="8" name="Graphic 7" descr="School boy outline">
            <a:extLst>
              <a:ext uri="{FF2B5EF4-FFF2-40B4-BE49-F238E27FC236}">
                <a16:creationId xmlns:a16="http://schemas.microsoft.com/office/drawing/2014/main" id="{491D8888-395D-986D-290E-00ABC386A15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56524" y="4566906"/>
            <a:ext cx="751726" cy="751726"/>
          </a:xfrm>
          <a:prstGeom prst="rect">
            <a:avLst/>
          </a:prstGeom>
        </p:spPr>
      </p:pic>
      <p:pic>
        <p:nvPicPr>
          <p:cNvPr id="10" name="Graphic 9" descr="Female Profile outline">
            <a:extLst>
              <a:ext uri="{FF2B5EF4-FFF2-40B4-BE49-F238E27FC236}">
                <a16:creationId xmlns:a16="http://schemas.microsoft.com/office/drawing/2014/main" id="{495D6418-4D9A-868E-5F08-9295CA8EA3B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60969" y="4648136"/>
            <a:ext cx="640080" cy="640080"/>
          </a:xfrm>
          <a:prstGeom prst="rect">
            <a:avLst/>
          </a:prstGeom>
        </p:spPr>
      </p:pic>
      <p:cxnSp>
        <p:nvCxnSpPr>
          <p:cNvPr id="12" name="Straight Connector 11">
            <a:extLst>
              <a:ext uri="{FF2B5EF4-FFF2-40B4-BE49-F238E27FC236}">
                <a16:creationId xmlns:a16="http://schemas.microsoft.com/office/drawing/2014/main" id="{B9F0F9B6-7FD1-69F6-FA7F-1B03109C8E9F}"/>
              </a:ext>
            </a:extLst>
          </p:cNvPr>
          <p:cNvCxnSpPr/>
          <p:nvPr/>
        </p:nvCxnSpPr>
        <p:spPr>
          <a:xfrm>
            <a:off x="1623317" y="5702157"/>
            <a:ext cx="237333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7308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a:xfrm>
            <a:off x="1295400" y="669925"/>
            <a:ext cx="4800600" cy="1325563"/>
          </a:xfrm>
        </p:spPr>
        <p:txBody>
          <a:bodyPr vert="horz" lIns="91440" tIns="45720" rIns="91440" bIns="45720" rtlCol="0" anchor="b">
            <a:normAutofit/>
          </a:bodyPr>
          <a:lstStyle/>
          <a:p>
            <a:r>
              <a:rPr lang="en-US" sz="3400" b="1" dirty="0"/>
              <a:t>Results</a:t>
            </a:r>
          </a:p>
        </p:txBody>
      </p:sp>
      <p:pic>
        <p:nvPicPr>
          <p:cNvPr id="5" name="Content Placeholder 4" descr="A graph of a number of people&#10;&#10;Description automatically generated with medium confidence">
            <a:extLst>
              <a:ext uri="{FF2B5EF4-FFF2-40B4-BE49-F238E27FC236}">
                <a16:creationId xmlns:a16="http://schemas.microsoft.com/office/drawing/2014/main" id="{0D4577E8-2058-30F1-3347-BC236038C0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45193" y="416439"/>
            <a:ext cx="3588640" cy="2691479"/>
          </a:xfrm>
          <a:prstGeom prst="rect">
            <a:avLst/>
          </a:prstGeom>
        </p:spPr>
      </p:pic>
      <p:sp>
        <p:nvSpPr>
          <p:cNvPr id="8" name="TextBox 7">
            <a:extLst>
              <a:ext uri="{FF2B5EF4-FFF2-40B4-BE49-F238E27FC236}">
                <a16:creationId xmlns:a16="http://schemas.microsoft.com/office/drawing/2014/main" id="{4DEAA03B-287A-3FB8-E504-4D7AFD25CE6D}"/>
              </a:ext>
            </a:extLst>
          </p:cNvPr>
          <p:cNvSpPr txBox="1"/>
          <p:nvPr/>
        </p:nvSpPr>
        <p:spPr>
          <a:xfrm>
            <a:off x="1295400" y="2288833"/>
            <a:ext cx="4800600" cy="3711571"/>
          </a:xfrm>
          <a:prstGeom prst="rect">
            <a:avLst/>
          </a:prstGeom>
        </p:spPr>
        <p:txBody>
          <a:bodyPr vert="horz" lIns="91440" tIns="45720" rIns="91440" bIns="45720" rtlCol="0">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Aptos" panose="02110004020202020204"/>
                <a:ea typeface="+mn-ea"/>
                <a:cs typeface="+mn-cs"/>
              </a:rPr>
              <a:t>The analysis of my data reveals that Disney+ has the highest percentage of shows on the platform that are family friendly, while Netflix, while having the lowest percentage of family friendly shows, has the most total family friendly shows.  Therefore, if you are looking for a service that has primarily family friendly programming, Disney+ is the recommended streaming service.  However, if you are looking for the most family friendly programming, Netflix is the recommended streaming service.</a:t>
            </a:r>
          </a:p>
        </p:txBody>
      </p:sp>
      <p:pic>
        <p:nvPicPr>
          <p:cNvPr id="7" name="Picture 6" descr="A bar graph with different colored rectangles&#10;&#10;Description automatically generated">
            <a:extLst>
              <a:ext uri="{FF2B5EF4-FFF2-40B4-BE49-F238E27FC236}">
                <a16:creationId xmlns:a16="http://schemas.microsoft.com/office/drawing/2014/main" id="{9090B979-5E08-92A4-D205-8DE1D2D8A9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8661" y="3776793"/>
            <a:ext cx="3588640" cy="2691479"/>
          </a:xfrm>
          <a:prstGeom prst="rect">
            <a:avLst/>
          </a:prstGeom>
        </p:spPr>
      </p:pic>
    </p:spTree>
    <p:extLst>
      <p:ext uri="{BB962C8B-B14F-4D97-AF65-F5344CB8AC3E}">
        <p14:creationId xmlns:p14="http://schemas.microsoft.com/office/powerpoint/2010/main" val="3113885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9A3A5BC1-28C4-405D-9FF4-1EA93E88C494}"/>
              </a:ext>
            </a:extLst>
          </p:cNvPr>
          <p:cNvSpPr>
            <a:spLocks noGrp="1" noChangeArrowheads="1"/>
          </p:cNvSpPr>
          <p:nvPr>
            <p:ph type="title"/>
          </p:nvPr>
        </p:nvSpPr>
        <p:spPr bwMode="auto">
          <a:xfrm>
            <a:off x="831850" y="2843719"/>
            <a:ext cx="95045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1" u="none" strike="noStrike" cap="none" normalizeH="0" baseline="0" dirty="0">
                <a:ln>
                  <a:noFill/>
                </a:ln>
                <a:effectLst/>
                <a:latin typeface="Arial Unicode MS"/>
              </a:rPr>
              <a:t>What service has the most highly rated shows?</a:t>
            </a:r>
            <a:r>
              <a:rPr kumimoji="0" lang="en-US" altLang="en-US" sz="3200" b="1" i="0" u="none" strike="noStrike" cap="none" normalizeH="0" baseline="0" dirty="0">
                <a:ln>
                  <a:noFill/>
                </a:ln>
                <a:effectLst/>
              </a:rPr>
              <a:t> </a:t>
            </a:r>
            <a:endParaRPr kumimoji="0" lang="en-US" altLang="en-US" sz="3200" b="1"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530317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p:txBody>
          <a:bodyPr/>
          <a:lstStyle/>
          <a:p>
            <a:r>
              <a:rPr lang="en-US" dirty="0"/>
              <a:t>What Service has the most highly rated show?</a:t>
            </a:r>
          </a:p>
        </p:txBody>
      </p:sp>
      <p:sp>
        <p:nvSpPr>
          <p:cNvPr id="7" name="Content Placeholder 2">
            <a:extLst>
              <a:ext uri="{FF2B5EF4-FFF2-40B4-BE49-F238E27FC236}">
                <a16:creationId xmlns:a16="http://schemas.microsoft.com/office/drawing/2014/main" id="{9372001D-42B5-A41B-4689-8A0A06031349}"/>
              </a:ext>
            </a:extLst>
          </p:cNvPr>
          <p:cNvSpPr txBox="1">
            <a:spLocks/>
          </p:cNvSpPr>
          <p:nvPr/>
        </p:nvSpPr>
        <p:spPr>
          <a:xfrm>
            <a:off x="838200" y="1825625"/>
            <a:ext cx="10515600" cy="4667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The result will be based on 2 different rating systems:</a:t>
            </a:r>
          </a:p>
          <a:p>
            <a:endParaRPr lang="en-US" dirty="0"/>
          </a:p>
          <a:p>
            <a:pPr lvl="1"/>
            <a:r>
              <a:rPr lang="en-US" dirty="0"/>
              <a:t>IMDb</a:t>
            </a:r>
          </a:p>
          <a:p>
            <a:pPr marL="457200" lvl="1" indent="0">
              <a:buNone/>
            </a:pPr>
            <a:endParaRPr lang="en-US" dirty="0"/>
          </a:p>
          <a:p>
            <a:pPr lvl="1"/>
            <a:endParaRPr lang="en-US" dirty="0"/>
          </a:p>
          <a:p>
            <a:pPr lvl="1"/>
            <a:endParaRPr lang="en-US" dirty="0"/>
          </a:p>
          <a:p>
            <a:pPr lvl="1"/>
            <a:endParaRPr lang="en-US" dirty="0"/>
          </a:p>
          <a:p>
            <a:pPr lvl="1"/>
            <a:r>
              <a:rPr lang="en-US" dirty="0"/>
              <a:t>Rotten Tomatoes</a:t>
            </a:r>
          </a:p>
          <a:p>
            <a:pPr lvl="1"/>
            <a:endParaRPr lang="en-US" dirty="0"/>
          </a:p>
        </p:txBody>
      </p:sp>
      <p:pic>
        <p:nvPicPr>
          <p:cNvPr id="8" name="Picture 7">
            <a:extLst>
              <a:ext uri="{FF2B5EF4-FFF2-40B4-BE49-F238E27FC236}">
                <a16:creationId xmlns:a16="http://schemas.microsoft.com/office/drawing/2014/main" id="{785390BA-C09E-AFCB-92FA-A04BB1A511CE}"/>
              </a:ext>
            </a:extLst>
          </p:cNvPr>
          <p:cNvPicPr>
            <a:picLocks noChangeAspect="1"/>
          </p:cNvPicPr>
          <p:nvPr/>
        </p:nvPicPr>
        <p:blipFill>
          <a:blip r:embed="rId2"/>
          <a:stretch>
            <a:fillRect/>
          </a:stretch>
        </p:blipFill>
        <p:spPr>
          <a:xfrm>
            <a:off x="2771272" y="3108037"/>
            <a:ext cx="2838696" cy="1333616"/>
          </a:xfrm>
          <a:prstGeom prst="rect">
            <a:avLst/>
          </a:prstGeom>
        </p:spPr>
      </p:pic>
      <p:pic>
        <p:nvPicPr>
          <p:cNvPr id="9" name="Picture 8">
            <a:extLst>
              <a:ext uri="{FF2B5EF4-FFF2-40B4-BE49-F238E27FC236}">
                <a16:creationId xmlns:a16="http://schemas.microsoft.com/office/drawing/2014/main" id="{F5CBBD81-7DC7-6C2C-5FE3-2C7DD8131F1A}"/>
              </a:ext>
            </a:extLst>
          </p:cNvPr>
          <p:cNvPicPr>
            <a:picLocks noChangeAspect="1"/>
          </p:cNvPicPr>
          <p:nvPr/>
        </p:nvPicPr>
        <p:blipFill>
          <a:blip r:embed="rId3"/>
          <a:stretch>
            <a:fillRect/>
          </a:stretch>
        </p:blipFill>
        <p:spPr>
          <a:xfrm>
            <a:off x="2852736" y="5159260"/>
            <a:ext cx="4411187" cy="1333615"/>
          </a:xfrm>
          <a:prstGeom prst="rect">
            <a:avLst/>
          </a:prstGeom>
        </p:spPr>
      </p:pic>
    </p:spTree>
    <p:extLst>
      <p:ext uri="{BB962C8B-B14F-4D97-AF65-F5344CB8AC3E}">
        <p14:creationId xmlns:p14="http://schemas.microsoft.com/office/powerpoint/2010/main" val="2473587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a:xfrm>
            <a:off x="838200" y="365126"/>
            <a:ext cx="10515600" cy="1082370"/>
          </a:xfrm>
        </p:spPr>
        <p:txBody>
          <a:bodyPr/>
          <a:lstStyle/>
          <a:p>
            <a:r>
              <a:rPr lang="en-US" dirty="0"/>
              <a:t>IMDb</a:t>
            </a:r>
          </a:p>
        </p:txBody>
      </p:sp>
      <p:sp>
        <p:nvSpPr>
          <p:cNvPr id="3" name="Content Placeholder 2">
            <a:extLst>
              <a:ext uri="{FF2B5EF4-FFF2-40B4-BE49-F238E27FC236}">
                <a16:creationId xmlns:a16="http://schemas.microsoft.com/office/drawing/2014/main" id="{C5F98696-3B9B-AD74-9AC6-930A9AFECF41}"/>
              </a:ext>
            </a:extLst>
          </p:cNvPr>
          <p:cNvSpPr>
            <a:spLocks noGrp="1"/>
          </p:cNvSpPr>
          <p:nvPr>
            <p:ph idx="1"/>
          </p:nvPr>
        </p:nvSpPr>
        <p:spPr>
          <a:xfrm>
            <a:off x="838200" y="1447496"/>
            <a:ext cx="10515600" cy="4729467"/>
          </a:xfrm>
        </p:spPr>
        <p:txBody>
          <a:bodyPr/>
          <a:lstStyle/>
          <a:p>
            <a:pPr marL="0" indent="0">
              <a:buNone/>
            </a:pPr>
            <a:r>
              <a:rPr lang="en-US" dirty="0"/>
              <a:t>Only pull data that greater than or equal to 80 on IMDb column:</a:t>
            </a:r>
          </a:p>
          <a:p>
            <a:pPr marL="0" indent="0">
              <a:buNone/>
            </a:pPr>
            <a:endParaRPr lang="en-US" dirty="0"/>
          </a:p>
        </p:txBody>
      </p:sp>
      <p:pic>
        <p:nvPicPr>
          <p:cNvPr id="4" name="Picture 3">
            <a:extLst>
              <a:ext uri="{FF2B5EF4-FFF2-40B4-BE49-F238E27FC236}">
                <a16:creationId xmlns:a16="http://schemas.microsoft.com/office/drawing/2014/main" id="{DDB7CAA9-04B7-54AA-E731-11A9229875CD}"/>
              </a:ext>
            </a:extLst>
          </p:cNvPr>
          <p:cNvPicPr>
            <a:picLocks noChangeAspect="1"/>
          </p:cNvPicPr>
          <p:nvPr/>
        </p:nvPicPr>
        <p:blipFill>
          <a:blip r:embed="rId3"/>
          <a:stretch>
            <a:fillRect/>
          </a:stretch>
        </p:blipFill>
        <p:spPr>
          <a:xfrm>
            <a:off x="1021080" y="2160814"/>
            <a:ext cx="9489141" cy="1181447"/>
          </a:xfrm>
          <a:prstGeom prst="rect">
            <a:avLst/>
          </a:prstGeom>
        </p:spPr>
      </p:pic>
      <p:pic>
        <p:nvPicPr>
          <p:cNvPr id="5" name="Picture 4">
            <a:extLst>
              <a:ext uri="{FF2B5EF4-FFF2-40B4-BE49-F238E27FC236}">
                <a16:creationId xmlns:a16="http://schemas.microsoft.com/office/drawing/2014/main" id="{37CC5A4A-B2E6-3FC8-9564-CBEB55DF2A5E}"/>
              </a:ext>
            </a:extLst>
          </p:cNvPr>
          <p:cNvPicPr>
            <a:picLocks noChangeAspect="1"/>
          </p:cNvPicPr>
          <p:nvPr/>
        </p:nvPicPr>
        <p:blipFill>
          <a:blip r:embed="rId4"/>
          <a:stretch>
            <a:fillRect/>
          </a:stretch>
        </p:blipFill>
        <p:spPr>
          <a:xfrm>
            <a:off x="932802" y="3515741"/>
            <a:ext cx="9324909" cy="3162452"/>
          </a:xfrm>
          <a:prstGeom prst="rect">
            <a:avLst/>
          </a:prstGeom>
        </p:spPr>
      </p:pic>
    </p:spTree>
    <p:extLst>
      <p:ext uri="{BB962C8B-B14F-4D97-AF65-F5344CB8AC3E}">
        <p14:creationId xmlns:p14="http://schemas.microsoft.com/office/powerpoint/2010/main" val="3901284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3DA95-0437-ABA5-780A-BCA53F46030F}"/>
              </a:ext>
            </a:extLst>
          </p:cNvPr>
          <p:cNvSpPr>
            <a:spLocks noGrp="1"/>
          </p:cNvSpPr>
          <p:nvPr>
            <p:ph type="title"/>
          </p:nvPr>
        </p:nvSpPr>
        <p:spPr/>
        <p:txBody>
          <a:bodyPr/>
          <a:lstStyle/>
          <a:p>
            <a:r>
              <a:rPr lang="en-US" sz="4400" dirty="0"/>
              <a:t>Rotten Tomatoes</a:t>
            </a:r>
            <a:endParaRPr lang="en-US" dirty="0"/>
          </a:p>
        </p:txBody>
      </p:sp>
      <p:sp>
        <p:nvSpPr>
          <p:cNvPr id="3" name="Content Placeholder 2">
            <a:extLst>
              <a:ext uri="{FF2B5EF4-FFF2-40B4-BE49-F238E27FC236}">
                <a16:creationId xmlns:a16="http://schemas.microsoft.com/office/drawing/2014/main" id="{E681FB12-1D6D-5298-E03C-CB13B80B937B}"/>
              </a:ext>
            </a:extLst>
          </p:cNvPr>
          <p:cNvSpPr>
            <a:spLocks noGrp="1"/>
          </p:cNvSpPr>
          <p:nvPr>
            <p:ph idx="1"/>
          </p:nvPr>
        </p:nvSpPr>
        <p:spPr>
          <a:xfrm>
            <a:off x="838200" y="1646011"/>
            <a:ext cx="10515600" cy="4351338"/>
          </a:xfrm>
        </p:spPr>
        <p:txBody>
          <a:bodyPr/>
          <a:lstStyle/>
          <a:p>
            <a:r>
              <a:rPr lang="en-US" dirty="0"/>
              <a:t>Calculate the total TV shows on each service</a:t>
            </a:r>
          </a:p>
        </p:txBody>
      </p:sp>
      <p:pic>
        <p:nvPicPr>
          <p:cNvPr id="4" name="Picture 3">
            <a:extLst>
              <a:ext uri="{FF2B5EF4-FFF2-40B4-BE49-F238E27FC236}">
                <a16:creationId xmlns:a16="http://schemas.microsoft.com/office/drawing/2014/main" id="{87B58A4C-7A3E-5671-F3CB-3BE7CF1EFB1B}"/>
              </a:ext>
            </a:extLst>
          </p:cNvPr>
          <p:cNvPicPr>
            <a:picLocks noChangeAspect="1"/>
          </p:cNvPicPr>
          <p:nvPr/>
        </p:nvPicPr>
        <p:blipFill>
          <a:blip r:embed="rId2"/>
          <a:stretch>
            <a:fillRect/>
          </a:stretch>
        </p:blipFill>
        <p:spPr>
          <a:xfrm>
            <a:off x="967355" y="2302025"/>
            <a:ext cx="8982187" cy="1078822"/>
          </a:xfrm>
          <a:prstGeom prst="rect">
            <a:avLst/>
          </a:prstGeom>
        </p:spPr>
      </p:pic>
      <p:pic>
        <p:nvPicPr>
          <p:cNvPr id="5" name="Picture 4">
            <a:extLst>
              <a:ext uri="{FF2B5EF4-FFF2-40B4-BE49-F238E27FC236}">
                <a16:creationId xmlns:a16="http://schemas.microsoft.com/office/drawing/2014/main" id="{1BF98F28-14F2-F27F-2338-C54FA0B27F45}"/>
              </a:ext>
            </a:extLst>
          </p:cNvPr>
          <p:cNvPicPr>
            <a:picLocks noChangeAspect="1"/>
          </p:cNvPicPr>
          <p:nvPr/>
        </p:nvPicPr>
        <p:blipFill>
          <a:blip r:embed="rId3"/>
          <a:stretch>
            <a:fillRect/>
          </a:stretch>
        </p:blipFill>
        <p:spPr>
          <a:xfrm>
            <a:off x="1054442" y="3596000"/>
            <a:ext cx="8982187" cy="3062336"/>
          </a:xfrm>
          <a:prstGeom prst="rect">
            <a:avLst/>
          </a:prstGeom>
        </p:spPr>
      </p:pic>
    </p:spTree>
    <p:extLst>
      <p:ext uri="{BB962C8B-B14F-4D97-AF65-F5344CB8AC3E}">
        <p14:creationId xmlns:p14="http://schemas.microsoft.com/office/powerpoint/2010/main" val="765938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76F6EBE-8ED9-BA49-750D-9BD13140A6A7}"/>
              </a:ext>
            </a:extLst>
          </p:cNvPr>
          <p:cNvSpPr txBox="1">
            <a:spLocks/>
          </p:cNvSpPr>
          <p:nvPr/>
        </p:nvSpPr>
        <p:spPr>
          <a:xfrm>
            <a:off x="838200" y="387275"/>
            <a:ext cx="10515600" cy="61211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Calculate the total TV shows on each service based on IMDb</a:t>
            </a:r>
          </a:p>
          <a:p>
            <a:pPr lvl="1"/>
            <a:r>
              <a:rPr lang="en-US" dirty="0"/>
              <a:t>Coding:</a:t>
            </a:r>
          </a:p>
          <a:p>
            <a:pPr lvl="1"/>
            <a:endParaRPr lang="en-US" dirty="0"/>
          </a:p>
          <a:p>
            <a:pPr lvl="1"/>
            <a:endParaRPr lang="en-US" dirty="0"/>
          </a:p>
          <a:p>
            <a:pPr marL="457200" lvl="1"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a:p>
            <a:pPr lvl="1"/>
            <a:r>
              <a:rPr lang="en-US" dirty="0"/>
              <a:t>Result:  </a:t>
            </a:r>
          </a:p>
          <a:p>
            <a:pPr lvl="1"/>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Font typeface="Arial" panose="020B0604020202020204" pitchFamily="34" charset="0"/>
              <a:buNone/>
            </a:pPr>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84FB44BB-B46B-8784-8120-12D8C0C329DD}"/>
              </a:ext>
            </a:extLst>
          </p:cNvPr>
          <p:cNvPicPr>
            <a:picLocks noChangeAspect="1"/>
          </p:cNvPicPr>
          <p:nvPr/>
        </p:nvPicPr>
        <p:blipFill>
          <a:blip r:embed="rId2"/>
          <a:stretch>
            <a:fillRect/>
          </a:stretch>
        </p:blipFill>
        <p:spPr>
          <a:xfrm>
            <a:off x="1237128" y="1239454"/>
            <a:ext cx="10515601" cy="3238781"/>
          </a:xfrm>
          <a:prstGeom prst="rect">
            <a:avLst/>
          </a:prstGeom>
        </p:spPr>
      </p:pic>
      <p:pic>
        <p:nvPicPr>
          <p:cNvPr id="5" name="Picture 4">
            <a:extLst>
              <a:ext uri="{FF2B5EF4-FFF2-40B4-BE49-F238E27FC236}">
                <a16:creationId xmlns:a16="http://schemas.microsoft.com/office/drawing/2014/main" id="{846F98F9-46A3-ED9C-23A0-DC35F87505DB}"/>
              </a:ext>
            </a:extLst>
          </p:cNvPr>
          <p:cNvPicPr>
            <a:picLocks noChangeAspect="1"/>
          </p:cNvPicPr>
          <p:nvPr/>
        </p:nvPicPr>
        <p:blipFill>
          <a:blip r:embed="rId3"/>
          <a:stretch>
            <a:fillRect/>
          </a:stretch>
        </p:blipFill>
        <p:spPr>
          <a:xfrm>
            <a:off x="1237127" y="5193811"/>
            <a:ext cx="3275001" cy="1392917"/>
          </a:xfrm>
          <a:prstGeom prst="rect">
            <a:avLst/>
          </a:prstGeom>
        </p:spPr>
      </p:pic>
    </p:spTree>
    <p:extLst>
      <p:ext uri="{BB962C8B-B14F-4D97-AF65-F5344CB8AC3E}">
        <p14:creationId xmlns:p14="http://schemas.microsoft.com/office/powerpoint/2010/main" val="1048414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1C5B3B9E-8C6D-3857-4465-5588A4A829B0}"/>
              </a:ext>
            </a:extLst>
          </p:cNvPr>
          <p:cNvSpPr txBox="1">
            <a:spLocks/>
          </p:cNvSpPr>
          <p:nvPr/>
        </p:nvSpPr>
        <p:spPr>
          <a:xfrm>
            <a:off x="838200" y="328773"/>
            <a:ext cx="10515600" cy="58481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Calculate the total TV shows on each service based on Rotten Tomatoes</a:t>
            </a:r>
          </a:p>
          <a:p>
            <a:pPr lvl="1"/>
            <a:r>
              <a:rPr lang="en-US" dirty="0"/>
              <a:t>Coding:</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Result:</a:t>
            </a:r>
          </a:p>
          <a:p>
            <a:pPr lvl="1"/>
            <a:endParaRPr lang="en-US" dirty="0"/>
          </a:p>
          <a:p>
            <a:pPr lvl="1"/>
            <a:endParaRPr lang="en-US" dirty="0"/>
          </a:p>
          <a:p>
            <a:endParaRPr lang="en-US" dirty="0"/>
          </a:p>
        </p:txBody>
      </p:sp>
      <p:pic>
        <p:nvPicPr>
          <p:cNvPr id="7" name="Picture 6">
            <a:extLst>
              <a:ext uri="{FF2B5EF4-FFF2-40B4-BE49-F238E27FC236}">
                <a16:creationId xmlns:a16="http://schemas.microsoft.com/office/drawing/2014/main" id="{4306A442-871D-03A5-3FB1-C498D0ECA43D}"/>
              </a:ext>
            </a:extLst>
          </p:cNvPr>
          <p:cNvPicPr>
            <a:picLocks noChangeAspect="1"/>
          </p:cNvPicPr>
          <p:nvPr/>
        </p:nvPicPr>
        <p:blipFill>
          <a:blip r:embed="rId2"/>
          <a:stretch>
            <a:fillRect/>
          </a:stretch>
        </p:blipFill>
        <p:spPr>
          <a:xfrm>
            <a:off x="1429787" y="1556643"/>
            <a:ext cx="9966161" cy="2526331"/>
          </a:xfrm>
          <a:prstGeom prst="rect">
            <a:avLst/>
          </a:prstGeom>
        </p:spPr>
      </p:pic>
      <p:pic>
        <p:nvPicPr>
          <p:cNvPr id="8" name="Picture 7">
            <a:extLst>
              <a:ext uri="{FF2B5EF4-FFF2-40B4-BE49-F238E27FC236}">
                <a16:creationId xmlns:a16="http://schemas.microsoft.com/office/drawing/2014/main" id="{61641E48-3DE9-0E2B-7050-A3CD09ED5C23}"/>
              </a:ext>
            </a:extLst>
          </p:cNvPr>
          <p:cNvPicPr>
            <a:picLocks noChangeAspect="1"/>
          </p:cNvPicPr>
          <p:nvPr/>
        </p:nvPicPr>
        <p:blipFill>
          <a:blip r:embed="rId3"/>
          <a:stretch>
            <a:fillRect/>
          </a:stretch>
        </p:blipFill>
        <p:spPr>
          <a:xfrm>
            <a:off x="1477916" y="4882996"/>
            <a:ext cx="3032738" cy="1293967"/>
          </a:xfrm>
          <a:prstGeom prst="rect">
            <a:avLst/>
          </a:prstGeom>
        </p:spPr>
      </p:pic>
    </p:spTree>
    <p:extLst>
      <p:ext uri="{BB962C8B-B14F-4D97-AF65-F5344CB8AC3E}">
        <p14:creationId xmlns:p14="http://schemas.microsoft.com/office/powerpoint/2010/main" val="4191402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F27ED-EDDB-2E5E-F46B-6C56CF7FB713}"/>
              </a:ext>
            </a:extLst>
          </p:cNvPr>
          <p:cNvSpPr>
            <a:spLocks noGrp="1"/>
          </p:cNvSpPr>
          <p:nvPr>
            <p:ph type="title"/>
          </p:nvPr>
        </p:nvSpPr>
        <p:spPr/>
        <p:txBody>
          <a:bodyPr/>
          <a:lstStyle/>
          <a:p>
            <a:r>
              <a:rPr lang="en-US" dirty="0"/>
              <a:t>IMDb</a:t>
            </a:r>
          </a:p>
        </p:txBody>
      </p:sp>
      <p:pic>
        <p:nvPicPr>
          <p:cNvPr id="3" name="Content Placeholder 4">
            <a:extLst>
              <a:ext uri="{FF2B5EF4-FFF2-40B4-BE49-F238E27FC236}">
                <a16:creationId xmlns:a16="http://schemas.microsoft.com/office/drawing/2014/main" id="{02BFCE09-3C5B-7BCD-655C-A25376F0CE83}"/>
              </a:ext>
            </a:extLst>
          </p:cNvPr>
          <p:cNvPicPr>
            <a:picLocks noChangeAspect="1"/>
          </p:cNvPicPr>
          <p:nvPr/>
        </p:nvPicPr>
        <p:blipFill>
          <a:blip r:embed="rId2"/>
          <a:stretch>
            <a:fillRect/>
          </a:stretch>
        </p:blipFill>
        <p:spPr>
          <a:xfrm>
            <a:off x="595934" y="1690688"/>
            <a:ext cx="4928566" cy="4748212"/>
          </a:xfrm>
          <a:prstGeom prst="rect">
            <a:avLst/>
          </a:prstGeom>
        </p:spPr>
      </p:pic>
      <p:pic>
        <p:nvPicPr>
          <p:cNvPr id="5" name="Picture 4">
            <a:extLst>
              <a:ext uri="{FF2B5EF4-FFF2-40B4-BE49-F238E27FC236}">
                <a16:creationId xmlns:a16="http://schemas.microsoft.com/office/drawing/2014/main" id="{962A7796-1D5F-9BF9-9516-9B15CD6D6E55}"/>
              </a:ext>
            </a:extLst>
          </p:cNvPr>
          <p:cNvPicPr>
            <a:picLocks noChangeAspect="1"/>
          </p:cNvPicPr>
          <p:nvPr/>
        </p:nvPicPr>
        <p:blipFill>
          <a:blip r:embed="rId3"/>
          <a:stretch>
            <a:fillRect/>
          </a:stretch>
        </p:blipFill>
        <p:spPr>
          <a:xfrm>
            <a:off x="5237154" y="1545771"/>
            <a:ext cx="7089071" cy="4844271"/>
          </a:xfrm>
          <a:prstGeom prst="rect">
            <a:avLst/>
          </a:prstGeom>
        </p:spPr>
      </p:pic>
    </p:spTree>
    <p:extLst>
      <p:ext uri="{BB962C8B-B14F-4D97-AF65-F5344CB8AC3E}">
        <p14:creationId xmlns:p14="http://schemas.microsoft.com/office/powerpoint/2010/main" val="3107476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E247702-C34D-8350-0C07-830E7CD6DAD8}"/>
              </a:ext>
            </a:extLst>
          </p:cNvPr>
          <p:cNvSpPr txBox="1">
            <a:spLocks/>
          </p:cNvSpPr>
          <p:nvPr/>
        </p:nvSpPr>
        <p:spPr>
          <a:xfrm>
            <a:off x="838200" y="365126"/>
            <a:ext cx="4027713" cy="73977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t>Rotten Tomatoes</a:t>
            </a:r>
            <a:endParaRPr lang="en-US" sz="3200" dirty="0"/>
          </a:p>
        </p:txBody>
      </p:sp>
      <p:pic>
        <p:nvPicPr>
          <p:cNvPr id="6" name="Content Placeholder 5">
            <a:extLst>
              <a:ext uri="{FF2B5EF4-FFF2-40B4-BE49-F238E27FC236}">
                <a16:creationId xmlns:a16="http://schemas.microsoft.com/office/drawing/2014/main" id="{FC6B4594-A95E-6AD8-AEF2-A2BBE61EF80D}"/>
              </a:ext>
            </a:extLst>
          </p:cNvPr>
          <p:cNvPicPr>
            <a:picLocks noChangeAspect="1"/>
          </p:cNvPicPr>
          <p:nvPr/>
        </p:nvPicPr>
        <p:blipFill>
          <a:blip r:embed="rId2"/>
          <a:stretch>
            <a:fillRect/>
          </a:stretch>
        </p:blipFill>
        <p:spPr>
          <a:xfrm>
            <a:off x="960488" y="1187370"/>
            <a:ext cx="5135511" cy="4460395"/>
          </a:xfrm>
          <a:prstGeom prst="rect">
            <a:avLst/>
          </a:prstGeom>
        </p:spPr>
      </p:pic>
      <p:pic>
        <p:nvPicPr>
          <p:cNvPr id="9" name="Content Placeholder 7">
            <a:extLst>
              <a:ext uri="{FF2B5EF4-FFF2-40B4-BE49-F238E27FC236}">
                <a16:creationId xmlns:a16="http://schemas.microsoft.com/office/drawing/2014/main" id="{DDA3627B-00B0-989A-5E9D-4700B6F4AE7D}"/>
              </a:ext>
            </a:extLst>
          </p:cNvPr>
          <p:cNvPicPr>
            <a:picLocks noChangeAspect="1"/>
          </p:cNvPicPr>
          <p:nvPr/>
        </p:nvPicPr>
        <p:blipFill>
          <a:blip r:embed="rId3"/>
          <a:stretch>
            <a:fillRect/>
          </a:stretch>
        </p:blipFill>
        <p:spPr>
          <a:xfrm>
            <a:off x="6312049" y="1187370"/>
            <a:ext cx="5181600" cy="4460395"/>
          </a:xfrm>
          <a:prstGeom prst="rect">
            <a:avLst/>
          </a:prstGeom>
        </p:spPr>
      </p:pic>
    </p:spTree>
    <p:extLst>
      <p:ext uri="{BB962C8B-B14F-4D97-AF65-F5344CB8AC3E}">
        <p14:creationId xmlns:p14="http://schemas.microsoft.com/office/powerpoint/2010/main" val="3969003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DD1A5-0C6A-0F78-B1B9-526E851B938A}"/>
              </a:ext>
            </a:extLst>
          </p:cNvPr>
          <p:cNvSpPr txBox="1">
            <a:spLocks/>
          </p:cNvSpPr>
          <p:nvPr/>
        </p:nvSpPr>
        <p:spPr>
          <a:xfrm>
            <a:off x="838200" y="365126"/>
            <a:ext cx="10619014" cy="81821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a:t>Who is the winner?</a:t>
            </a:r>
            <a:endParaRPr lang="en-US" sz="3200" b="1" dirty="0"/>
          </a:p>
        </p:txBody>
      </p:sp>
      <p:pic>
        <p:nvPicPr>
          <p:cNvPr id="3" name="Content Placeholder 7">
            <a:extLst>
              <a:ext uri="{FF2B5EF4-FFF2-40B4-BE49-F238E27FC236}">
                <a16:creationId xmlns:a16="http://schemas.microsoft.com/office/drawing/2014/main" id="{0A9FB8AE-8F72-96DC-CF4D-B6335E591C52}"/>
              </a:ext>
            </a:extLst>
          </p:cNvPr>
          <p:cNvPicPr>
            <a:picLocks noChangeAspect="1"/>
          </p:cNvPicPr>
          <p:nvPr/>
        </p:nvPicPr>
        <p:blipFill>
          <a:blip r:embed="rId3"/>
          <a:stretch>
            <a:fillRect/>
          </a:stretch>
        </p:blipFill>
        <p:spPr>
          <a:xfrm>
            <a:off x="838200" y="1371600"/>
            <a:ext cx="5181600" cy="4722477"/>
          </a:xfrm>
          <a:prstGeom prst="rect">
            <a:avLst/>
          </a:prstGeom>
        </p:spPr>
      </p:pic>
      <p:pic>
        <p:nvPicPr>
          <p:cNvPr id="5" name="Content Placeholder 5">
            <a:extLst>
              <a:ext uri="{FF2B5EF4-FFF2-40B4-BE49-F238E27FC236}">
                <a16:creationId xmlns:a16="http://schemas.microsoft.com/office/drawing/2014/main" id="{26503E6D-EBB6-849D-2C50-313FBC7F8C22}"/>
              </a:ext>
            </a:extLst>
          </p:cNvPr>
          <p:cNvPicPr>
            <a:picLocks noChangeAspect="1"/>
          </p:cNvPicPr>
          <p:nvPr/>
        </p:nvPicPr>
        <p:blipFill>
          <a:blip r:embed="rId4"/>
          <a:stretch>
            <a:fillRect/>
          </a:stretch>
        </p:blipFill>
        <p:spPr>
          <a:xfrm>
            <a:off x="6275614" y="1594757"/>
            <a:ext cx="5181600" cy="4499320"/>
          </a:xfrm>
          <a:prstGeom prst="rect">
            <a:avLst/>
          </a:prstGeom>
        </p:spPr>
      </p:pic>
    </p:spTree>
    <p:extLst>
      <p:ext uri="{BB962C8B-B14F-4D97-AF65-F5344CB8AC3E}">
        <p14:creationId xmlns:p14="http://schemas.microsoft.com/office/powerpoint/2010/main" val="2891437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08683-B22D-3A70-9BB8-42088EC5BD7A}"/>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2A4AB622-10C2-BCAD-4D9C-935E257C73D5}"/>
              </a:ext>
            </a:extLst>
          </p:cNvPr>
          <p:cNvSpPr>
            <a:spLocks noGrp="1"/>
          </p:cNvSpPr>
          <p:nvPr>
            <p:ph idx="1"/>
          </p:nvPr>
        </p:nvSpPr>
        <p:spPr/>
        <p:txBody>
          <a:bodyPr>
            <a:normAutofit lnSpcReduction="10000"/>
          </a:bodyPr>
          <a:lstStyle/>
          <a:p>
            <a:r>
              <a:rPr lang="en-US" dirty="0"/>
              <a:t>Do you ever wonder which streaming service is right for your needs?</a:t>
            </a:r>
          </a:p>
          <a:p>
            <a:pPr lvl="1"/>
            <a:r>
              <a:rPr lang="en-US" dirty="0"/>
              <a:t>Kids?</a:t>
            </a:r>
          </a:p>
          <a:p>
            <a:pPr lvl="1"/>
            <a:r>
              <a:rPr lang="en-US" dirty="0"/>
              <a:t>Quality of content?</a:t>
            </a:r>
          </a:p>
          <a:p>
            <a:pPr lvl="1"/>
            <a:r>
              <a:rPr lang="en-US" dirty="0"/>
              <a:t>Newest content?</a:t>
            </a:r>
          </a:p>
          <a:p>
            <a:r>
              <a:rPr lang="en-US" dirty="0"/>
              <a:t>Our project was reviewing data from streaming services to identify data trends-</a:t>
            </a:r>
          </a:p>
          <a:p>
            <a:pPr lvl="1"/>
            <a:r>
              <a:rPr lang="en-US" dirty="0"/>
              <a:t>The focus was on four primary services:</a:t>
            </a:r>
          </a:p>
          <a:p>
            <a:pPr lvl="2"/>
            <a:r>
              <a:rPr lang="en-US" dirty="0"/>
              <a:t>Netflix</a:t>
            </a:r>
          </a:p>
          <a:p>
            <a:pPr lvl="2"/>
            <a:r>
              <a:rPr lang="en-US" dirty="0"/>
              <a:t>Hulu</a:t>
            </a:r>
          </a:p>
          <a:p>
            <a:pPr lvl="2"/>
            <a:r>
              <a:rPr lang="en-US" dirty="0"/>
              <a:t>Amazon Prime</a:t>
            </a:r>
          </a:p>
          <a:p>
            <a:pPr lvl="2"/>
            <a:r>
              <a:rPr lang="en-US" dirty="0"/>
              <a:t>Disney Plus</a:t>
            </a:r>
          </a:p>
          <a:p>
            <a:pPr marL="0" indent="0">
              <a:buNone/>
            </a:pPr>
            <a:endParaRPr lang="en-US" dirty="0"/>
          </a:p>
        </p:txBody>
      </p:sp>
    </p:spTree>
    <p:extLst>
      <p:ext uri="{BB962C8B-B14F-4D97-AF65-F5344CB8AC3E}">
        <p14:creationId xmlns:p14="http://schemas.microsoft.com/office/powerpoint/2010/main" val="1733622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9A3A5BC1-28C4-405D-9FF4-1EA93E88C494}"/>
              </a:ext>
            </a:extLst>
          </p:cNvPr>
          <p:cNvSpPr>
            <a:spLocks noGrp="1" noChangeArrowheads="1"/>
          </p:cNvSpPr>
          <p:nvPr>
            <p:ph type="title"/>
          </p:nvPr>
        </p:nvSpPr>
        <p:spPr bwMode="auto">
          <a:xfrm>
            <a:off x="831850" y="2843719"/>
            <a:ext cx="968566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1" u="none" strike="noStrike" cap="none" normalizeH="0" baseline="0" dirty="0">
                <a:ln>
                  <a:noFill/>
                </a:ln>
                <a:effectLst/>
                <a:latin typeface="Arial Unicode MS"/>
              </a:rPr>
              <a:t>Which year(s) had the most highly rated shows?</a:t>
            </a:r>
            <a:r>
              <a:rPr kumimoji="0" lang="en-US" altLang="en-US" sz="3200" b="1" i="0" u="none" strike="noStrike" cap="none" normalizeH="0" baseline="0" dirty="0">
                <a:ln>
                  <a:noFill/>
                </a:ln>
                <a:effectLst/>
              </a:rPr>
              <a:t> </a:t>
            </a:r>
            <a:endParaRPr kumimoji="0" lang="en-US" altLang="en-US" sz="3200" b="1"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431633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sz="3100" kern="1200">
                <a:solidFill>
                  <a:schemeClr val="tx1"/>
                </a:solidFill>
                <a:latin typeface="+mj-lt"/>
                <a:ea typeface="+mj-ea"/>
                <a:cs typeface="+mj-cs"/>
              </a:rPr>
              <a:t>Approach –</a:t>
            </a:r>
            <a:br>
              <a:rPr lang="en-US" sz="3100" kern="1200">
                <a:solidFill>
                  <a:schemeClr val="tx1"/>
                </a:solidFill>
                <a:latin typeface="+mj-lt"/>
                <a:ea typeface="+mj-ea"/>
                <a:cs typeface="+mj-cs"/>
              </a:rPr>
            </a:br>
            <a:r>
              <a:rPr lang="en-US" sz="3100" kern="1200">
                <a:solidFill>
                  <a:schemeClr val="tx1"/>
                </a:solidFill>
                <a:latin typeface="+mj-lt"/>
                <a:ea typeface="+mj-ea"/>
                <a:cs typeface="+mj-cs"/>
              </a:rPr>
              <a:t>Modifying data</a:t>
            </a:r>
          </a:p>
        </p:txBody>
      </p:sp>
      <p:sp>
        <p:nvSpPr>
          <p:cNvPr id="33" name="Rectangle 3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11" name="Picture 10">
            <a:extLst>
              <a:ext uri="{FF2B5EF4-FFF2-40B4-BE49-F238E27FC236}">
                <a16:creationId xmlns:a16="http://schemas.microsoft.com/office/drawing/2014/main" id="{7AF43B50-865E-2137-67D1-D586E2596EB4}"/>
              </a:ext>
            </a:extLst>
          </p:cNvPr>
          <p:cNvPicPr>
            <a:picLocks noChangeAspect="1"/>
          </p:cNvPicPr>
          <p:nvPr/>
        </p:nvPicPr>
        <p:blipFill>
          <a:blip r:embed="rId2"/>
          <a:stretch>
            <a:fillRect/>
          </a:stretch>
        </p:blipFill>
        <p:spPr>
          <a:xfrm>
            <a:off x="6356435" y="2917017"/>
            <a:ext cx="4052196" cy="3366773"/>
          </a:xfrm>
          <a:prstGeom prst="rect">
            <a:avLst/>
          </a:prstGeom>
        </p:spPr>
      </p:pic>
      <p:pic>
        <p:nvPicPr>
          <p:cNvPr id="13" name="Picture 12">
            <a:extLst>
              <a:ext uri="{FF2B5EF4-FFF2-40B4-BE49-F238E27FC236}">
                <a16:creationId xmlns:a16="http://schemas.microsoft.com/office/drawing/2014/main" id="{99B63D77-7C28-79A8-5BD6-92F0F293F466}"/>
              </a:ext>
            </a:extLst>
          </p:cNvPr>
          <p:cNvPicPr>
            <a:picLocks noChangeAspect="1"/>
          </p:cNvPicPr>
          <p:nvPr/>
        </p:nvPicPr>
        <p:blipFill>
          <a:blip r:embed="rId3"/>
          <a:stretch>
            <a:fillRect/>
          </a:stretch>
        </p:blipFill>
        <p:spPr>
          <a:xfrm>
            <a:off x="1670820" y="3599679"/>
            <a:ext cx="4210803" cy="2684111"/>
          </a:xfrm>
          <a:prstGeom prst="rect">
            <a:avLst/>
          </a:prstGeom>
        </p:spPr>
      </p:pic>
      <p:pic>
        <p:nvPicPr>
          <p:cNvPr id="15" name="Picture 14">
            <a:extLst>
              <a:ext uri="{FF2B5EF4-FFF2-40B4-BE49-F238E27FC236}">
                <a16:creationId xmlns:a16="http://schemas.microsoft.com/office/drawing/2014/main" id="{2734C4F8-2762-6588-4597-AF743E455A5D}"/>
              </a:ext>
            </a:extLst>
          </p:cNvPr>
          <p:cNvPicPr>
            <a:picLocks noChangeAspect="1"/>
          </p:cNvPicPr>
          <p:nvPr/>
        </p:nvPicPr>
        <p:blipFill>
          <a:blip r:embed="rId4"/>
          <a:stretch>
            <a:fillRect/>
          </a:stretch>
        </p:blipFill>
        <p:spPr>
          <a:xfrm>
            <a:off x="1670820" y="2588640"/>
            <a:ext cx="3794834" cy="742720"/>
          </a:xfrm>
          <a:prstGeom prst="rect">
            <a:avLst/>
          </a:prstGeom>
        </p:spPr>
      </p:pic>
      <p:sp>
        <p:nvSpPr>
          <p:cNvPr id="16" name="Rectangle 15">
            <a:extLst>
              <a:ext uri="{FF2B5EF4-FFF2-40B4-BE49-F238E27FC236}">
                <a16:creationId xmlns:a16="http://schemas.microsoft.com/office/drawing/2014/main" id="{0A8210A1-9065-E871-2709-8EFD9C310BE4}"/>
              </a:ext>
            </a:extLst>
          </p:cNvPr>
          <p:cNvSpPr/>
          <p:nvPr/>
        </p:nvSpPr>
        <p:spPr>
          <a:xfrm>
            <a:off x="3457731" y="4258279"/>
            <a:ext cx="928566" cy="14285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281EDDC0-A984-1B43-86CF-3F09CABD2FDB}"/>
              </a:ext>
            </a:extLst>
          </p:cNvPr>
          <p:cNvCxnSpPr>
            <a:cxnSpLocks/>
          </p:cNvCxnSpPr>
          <p:nvPr/>
        </p:nvCxnSpPr>
        <p:spPr>
          <a:xfrm flipV="1">
            <a:off x="3613816" y="3323423"/>
            <a:ext cx="185183" cy="66653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030F1A03-7E4A-C111-3318-A69633ACA387}"/>
              </a:ext>
            </a:extLst>
          </p:cNvPr>
          <p:cNvCxnSpPr>
            <a:cxnSpLocks/>
          </p:cNvCxnSpPr>
          <p:nvPr/>
        </p:nvCxnSpPr>
        <p:spPr>
          <a:xfrm flipV="1">
            <a:off x="4185240" y="3331359"/>
            <a:ext cx="708991" cy="76157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89133814-EF85-98BA-6D32-3D03171D3958}"/>
              </a:ext>
            </a:extLst>
          </p:cNvPr>
          <p:cNvSpPr txBox="1"/>
          <p:nvPr/>
        </p:nvSpPr>
        <p:spPr>
          <a:xfrm>
            <a:off x="703333" y="1717024"/>
            <a:ext cx="10356580" cy="584775"/>
          </a:xfrm>
          <a:prstGeom prst="rect">
            <a:avLst/>
          </a:prstGeom>
          <a:noFill/>
        </p:spPr>
        <p:txBody>
          <a:bodyPr wrap="square" rtlCol="0">
            <a:spAutoFit/>
          </a:bodyPr>
          <a:lstStyle/>
          <a:p>
            <a:pPr marL="457200" indent="-457200" defTabSz="352044">
              <a:spcAft>
                <a:spcPts val="600"/>
              </a:spcAft>
              <a:buAutoNum type="arabicPeriod"/>
            </a:pPr>
            <a:r>
              <a:rPr lang="en-US" sz="1600" kern="1200" dirty="0">
                <a:solidFill>
                  <a:schemeClr val="tx1"/>
                </a:solidFill>
                <a:latin typeface="+mn-lt"/>
                <a:ea typeface="+mn-ea"/>
                <a:cs typeface="+mn-cs"/>
              </a:rPr>
              <a:t>One important modification was from string data (involving a / ) in the rating information to integers for data analysis</a:t>
            </a:r>
            <a:endParaRPr lang="en-US" dirty="0"/>
          </a:p>
        </p:txBody>
      </p:sp>
    </p:spTree>
    <p:extLst>
      <p:ext uri="{BB962C8B-B14F-4D97-AF65-F5344CB8AC3E}">
        <p14:creationId xmlns:p14="http://schemas.microsoft.com/office/powerpoint/2010/main" val="4249368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p:txBody>
          <a:bodyPr/>
          <a:lstStyle/>
          <a:p>
            <a:r>
              <a:rPr lang="en-US" dirty="0"/>
              <a:t>Approach</a:t>
            </a:r>
            <a:br>
              <a:rPr lang="en-US" dirty="0"/>
            </a:br>
            <a:endParaRPr lang="en-US" dirty="0"/>
          </a:p>
        </p:txBody>
      </p:sp>
      <p:sp>
        <p:nvSpPr>
          <p:cNvPr id="5" name="Text Placeholder 4">
            <a:extLst>
              <a:ext uri="{FF2B5EF4-FFF2-40B4-BE49-F238E27FC236}">
                <a16:creationId xmlns:a16="http://schemas.microsoft.com/office/drawing/2014/main" id="{9E47819A-D1CA-406C-AFE6-774D546979EB}"/>
              </a:ext>
            </a:extLst>
          </p:cNvPr>
          <p:cNvSpPr>
            <a:spLocks noGrp="1"/>
          </p:cNvSpPr>
          <p:nvPr>
            <p:ph type="body" sz="half" idx="2"/>
          </p:nvPr>
        </p:nvSpPr>
        <p:spPr>
          <a:xfrm>
            <a:off x="839788" y="2057400"/>
            <a:ext cx="3932237" cy="2648164"/>
          </a:xfrm>
        </p:spPr>
        <p:txBody>
          <a:bodyPr/>
          <a:lstStyle/>
          <a:p>
            <a:pPr marL="342900" indent="-342900">
              <a:buAutoNum type="arabicPeriod" startAt="2"/>
            </a:pPr>
            <a:r>
              <a:rPr lang="en-US" dirty="0"/>
              <a:t>Filtering down to a specific score, which was decided amongst the team to be &gt; 80 for each ratings system</a:t>
            </a:r>
          </a:p>
          <a:p>
            <a:pPr marL="342900" indent="-342900">
              <a:buAutoNum type="arabicPeriod" startAt="2"/>
            </a:pPr>
            <a:r>
              <a:rPr lang="en-US" dirty="0"/>
              <a:t>Plotting a line graph to display the counts for each year to visualize the continuum of years covered in each line graph</a:t>
            </a:r>
          </a:p>
          <a:p>
            <a:pPr marL="800100" lvl="1" indent="-342900">
              <a:buFont typeface="Arial" panose="020B0604020202020204" pitchFamily="34" charset="0"/>
              <a:buChar char="•"/>
            </a:pPr>
            <a:r>
              <a:rPr lang="en-US" dirty="0"/>
              <a:t>Because these ratings systems cover different years, plotting two lines on one graph is complicated </a:t>
            </a:r>
          </a:p>
        </p:txBody>
      </p:sp>
      <p:pic>
        <p:nvPicPr>
          <p:cNvPr id="7" name="Picture 6">
            <a:extLst>
              <a:ext uri="{FF2B5EF4-FFF2-40B4-BE49-F238E27FC236}">
                <a16:creationId xmlns:a16="http://schemas.microsoft.com/office/drawing/2014/main" id="{561ABE0C-0E80-72F2-68BA-5CB083E66F98}"/>
              </a:ext>
            </a:extLst>
          </p:cNvPr>
          <p:cNvPicPr>
            <a:picLocks noChangeAspect="1"/>
          </p:cNvPicPr>
          <p:nvPr/>
        </p:nvPicPr>
        <p:blipFill>
          <a:blip r:embed="rId2"/>
          <a:stretch>
            <a:fillRect/>
          </a:stretch>
        </p:blipFill>
        <p:spPr>
          <a:xfrm>
            <a:off x="6368821" y="1040641"/>
            <a:ext cx="4572000" cy="4776718"/>
          </a:xfrm>
          <a:prstGeom prst="rect">
            <a:avLst/>
          </a:prstGeom>
        </p:spPr>
      </p:pic>
    </p:spTree>
    <p:extLst>
      <p:ext uri="{BB962C8B-B14F-4D97-AF65-F5344CB8AC3E}">
        <p14:creationId xmlns:p14="http://schemas.microsoft.com/office/powerpoint/2010/main" val="3658290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a:xfrm>
            <a:off x="1295400" y="669925"/>
            <a:ext cx="4800600" cy="1325563"/>
          </a:xfrm>
        </p:spPr>
        <p:txBody>
          <a:bodyPr vert="horz" lIns="91440" tIns="45720" rIns="91440" bIns="45720" rtlCol="0" anchor="b">
            <a:normAutofit/>
          </a:bodyPr>
          <a:lstStyle/>
          <a:p>
            <a:r>
              <a:rPr lang="en-US" sz="3200" b="1" dirty="0"/>
              <a:t>Results</a:t>
            </a:r>
          </a:p>
        </p:txBody>
      </p:sp>
      <p:sp>
        <p:nvSpPr>
          <p:cNvPr id="8" name="TextBox 7">
            <a:extLst>
              <a:ext uri="{FF2B5EF4-FFF2-40B4-BE49-F238E27FC236}">
                <a16:creationId xmlns:a16="http://schemas.microsoft.com/office/drawing/2014/main" id="{4DEAA03B-287A-3FB8-E504-4D7AFD25CE6D}"/>
              </a:ext>
            </a:extLst>
          </p:cNvPr>
          <p:cNvSpPr txBox="1"/>
          <p:nvPr/>
        </p:nvSpPr>
        <p:spPr>
          <a:xfrm>
            <a:off x="1295400" y="2288833"/>
            <a:ext cx="4800600" cy="3444147"/>
          </a:xfrm>
          <a:prstGeom prst="rect">
            <a:avLst/>
          </a:prstGeom>
        </p:spPr>
        <p:txBody>
          <a:bodyPr vert="horz" lIns="91440" tIns="45720" rIns="91440" bIns="45720" rtlCol="0">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rPr>
              <a:t>IMDb’s year with the most highly rated shows is </a:t>
            </a:r>
            <a:r>
              <a:rPr kumimoji="0" lang="en-US" sz="1600" b="1" i="0" u="none" strike="noStrike" kern="1200" cap="none" spc="0" normalizeH="0" baseline="0" noProof="0" dirty="0">
                <a:ln>
                  <a:noFill/>
                </a:ln>
                <a:solidFill>
                  <a:prstClr val="white"/>
                </a:solidFill>
                <a:effectLst/>
                <a:uLnTx/>
                <a:uFillTx/>
                <a:latin typeface="Aptos" panose="02110004020202020204"/>
                <a:ea typeface="+mn-ea"/>
                <a:cs typeface="+mn-cs"/>
              </a:rPr>
              <a:t>2019</a:t>
            </a:r>
            <a:r>
              <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rPr>
              <a:t>:</a:t>
            </a:r>
          </a:p>
          <a:p>
            <a:pPr lvl="1" indent="-228600" defTabSz="914400">
              <a:lnSpc>
                <a:spcPct val="90000"/>
              </a:lnSpc>
              <a:spcAft>
                <a:spcPts val="600"/>
              </a:spcAft>
              <a:buFont typeface="Arial" panose="020B0604020202020204" pitchFamily="34" charset="0"/>
              <a:buChar char="•"/>
              <a:defRPr/>
            </a:pPr>
            <a:r>
              <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rPr>
              <a:t> in which they had 85 unique shows with an IMDb rating &gt; 80 (or 80/100 in their system)</a:t>
            </a:r>
          </a:p>
          <a:p>
            <a:pPr lvl="1" indent="-228600" defTabSz="914400">
              <a:lnSpc>
                <a:spcPct val="90000"/>
              </a:lnSpc>
              <a:spcAft>
                <a:spcPts val="600"/>
              </a:spcAft>
              <a:buFont typeface="Arial" panose="020B0604020202020204" pitchFamily="34" charset="0"/>
              <a:buChar char="•"/>
              <a:defRPr/>
            </a:pPr>
            <a:r>
              <a:rPr lang="en-US" sz="1600" dirty="0">
                <a:solidFill>
                  <a:prstClr val="white"/>
                </a:solidFill>
                <a:latin typeface="Aptos" panose="02110004020202020204"/>
              </a:rPr>
              <a:t>IMDb’s</a:t>
            </a:r>
            <a:r>
              <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rPr>
              <a:t> shows stretch back to 1934</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1600" dirty="0">
                <a:solidFill>
                  <a:prstClr val="white"/>
                </a:solidFill>
                <a:latin typeface="Aptos" panose="02110004020202020204"/>
              </a:rPr>
              <a:t>Rotten Tomatoes’ year with the most highly rated shows is </a:t>
            </a:r>
            <a:r>
              <a:rPr lang="en-US" sz="1600" b="1" dirty="0">
                <a:solidFill>
                  <a:prstClr val="white"/>
                </a:solidFill>
                <a:latin typeface="Aptos" panose="02110004020202020204"/>
              </a:rPr>
              <a:t>2015</a:t>
            </a:r>
          </a:p>
          <a:p>
            <a:pPr lvl="1" indent="-228600" defTabSz="914400">
              <a:lnSpc>
                <a:spcPct val="90000"/>
              </a:lnSpc>
              <a:spcAft>
                <a:spcPts val="600"/>
              </a:spcAft>
              <a:buFont typeface="Arial" panose="020B0604020202020204" pitchFamily="34" charset="0"/>
              <a:buChar char="•"/>
              <a:defRPr/>
            </a:pPr>
            <a:r>
              <a:rPr lang="en-US" sz="1600" dirty="0">
                <a:solidFill>
                  <a:prstClr val="white"/>
                </a:solidFill>
                <a:latin typeface="Aptos" panose="02110004020202020204"/>
              </a:rPr>
              <a:t>in which they had 23 unique shows with a Rotten Tomatoes rating &gt; 8.0/10</a:t>
            </a:r>
          </a:p>
          <a:p>
            <a:pPr lvl="1" indent="-228600" defTabSz="914400">
              <a:lnSpc>
                <a:spcPct val="90000"/>
              </a:lnSpc>
              <a:spcAft>
                <a:spcPts val="600"/>
              </a:spcAft>
              <a:buFont typeface="Arial" panose="020B0604020202020204" pitchFamily="34" charset="0"/>
              <a:buChar char="•"/>
              <a:defRPr/>
            </a:pPr>
            <a:r>
              <a:rPr lang="en-US" sz="1600" dirty="0">
                <a:solidFill>
                  <a:prstClr val="white"/>
                </a:solidFill>
                <a:latin typeface="Aptos" panose="02110004020202020204"/>
              </a:rPr>
              <a:t>Rotten Tomatoes’ shows date back to 1959</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rPr>
              <a:t>These differences hi</a:t>
            </a:r>
            <a:r>
              <a:rPr lang="en-US" sz="1600" dirty="0" err="1">
                <a:solidFill>
                  <a:prstClr val="white"/>
                </a:solidFill>
                <a:latin typeface="Aptos" panose="02110004020202020204"/>
              </a:rPr>
              <a:t>ghlight</a:t>
            </a:r>
            <a:r>
              <a:rPr lang="en-US" sz="1600" dirty="0">
                <a:solidFill>
                  <a:prstClr val="white"/>
                </a:solidFill>
                <a:latin typeface="Aptos" panose="02110004020202020204"/>
              </a:rPr>
              <a:t> an important difference that will be discussed on the next slide</a:t>
            </a:r>
            <a:endPar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pic>
        <p:nvPicPr>
          <p:cNvPr id="9" name="Picture 8" descr="A graph showing the number of years&#10;&#10;Description automatically generated">
            <a:extLst>
              <a:ext uri="{FF2B5EF4-FFF2-40B4-BE49-F238E27FC236}">
                <a16:creationId xmlns:a16="http://schemas.microsoft.com/office/drawing/2014/main" id="{EA2DDBDA-5F57-8693-A12F-193326944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2709" y="669926"/>
            <a:ext cx="3415821" cy="2561866"/>
          </a:xfrm>
          <a:prstGeom prst="rect">
            <a:avLst/>
          </a:prstGeom>
        </p:spPr>
      </p:pic>
      <p:pic>
        <p:nvPicPr>
          <p:cNvPr id="11" name="Picture 10" descr="A graph showing the growth of tomatoes&#10;&#10;Description automatically generated">
            <a:extLst>
              <a:ext uri="{FF2B5EF4-FFF2-40B4-BE49-F238E27FC236}">
                <a16:creationId xmlns:a16="http://schemas.microsoft.com/office/drawing/2014/main" id="{C408DE99-3B3F-DAA4-38A0-B157620D5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2880" y="3627754"/>
            <a:ext cx="3413760" cy="2560320"/>
          </a:xfrm>
          <a:prstGeom prst="rect">
            <a:avLst/>
          </a:prstGeom>
        </p:spPr>
      </p:pic>
      <p:pic>
        <p:nvPicPr>
          <p:cNvPr id="13" name="Picture 12">
            <a:extLst>
              <a:ext uri="{FF2B5EF4-FFF2-40B4-BE49-F238E27FC236}">
                <a16:creationId xmlns:a16="http://schemas.microsoft.com/office/drawing/2014/main" id="{6E9A6646-5A75-B475-8D0F-5EBD1DAC3864}"/>
              </a:ext>
            </a:extLst>
          </p:cNvPr>
          <p:cNvPicPr>
            <a:picLocks noChangeAspect="1"/>
          </p:cNvPicPr>
          <p:nvPr/>
        </p:nvPicPr>
        <p:blipFill>
          <a:blip r:embed="rId4"/>
          <a:stretch>
            <a:fillRect/>
          </a:stretch>
        </p:blipFill>
        <p:spPr>
          <a:xfrm>
            <a:off x="6641507" y="3623277"/>
            <a:ext cx="1543265" cy="543001"/>
          </a:xfrm>
          <a:prstGeom prst="rect">
            <a:avLst/>
          </a:prstGeom>
        </p:spPr>
      </p:pic>
      <p:pic>
        <p:nvPicPr>
          <p:cNvPr id="15" name="Picture 14">
            <a:extLst>
              <a:ext uri="{FF2B5EF4-FFF2-40B4-BE49-F238E27FC236}">
                <a16:creationId xmlns:a16="http://schemas.microsoft.com/office/drawing/2014/main" id="{31CFD8D0-7724-F0A8-FB7E-7B4C9837EC3C}"/>
              </a:ext>
            </a:extLst>
          </p:cNvPr>
          <p:cNvPicPr>
            <a:picLocks noChangeAspect="1"/>
          </p:cNvPicPr>
          <p:nvPr/>
        </p:nvPicPr>
        <p:blipFill>
          <a:blip r:embed="rId5"/>
          <a:stretch>
            <a:fillRect/>
          </a:stretch>
        </p:blipFill>
        <p:spPr>
          <a:xfrm>
            <a:off x="9688530" y="671027"/>
            <a:ext cx="905001" cy="552527"/>
          </a:xfrm>
          <a:prstGeom prst="rect">
            <a:avLst/>
          </a:prstGeom>
        </p:spPr>
      </p:pic>
    </p:spTree>
    <p:extLst>
      <p:ext uri="{BB962C8B-B14F-4D97-AF65-F5344CB8AC3E}">
        <p14:creationId xmlns:p14="http://schemas.microsoft.com/office/powerpoint/2010/main" val="491760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a:xfrm>
            <a:off x="1295400" y="669925"/>
            <a:ext cx="4800600" cy="1325563"/>
          </a:xfrm>
        </p:spPr>
        <p:txBody>
          <a:bodyPr vert="horz" lIns="91440" tIns="45720" rIns="91440" bIns="45720" rtlCol="0" anchor="b">
            <a:normAutofit/>
          </a:bodyPr>
          <a:lstStyle/>
          <a:p>
            <a:r>
              <a:rPr lang="en-US" sz="3400" b="1" dirty="0"/>
              <a:t>Equivalence</a:t>
            </a:r>
          </a:p>
        </p:txBody>
      </p:sp>
      <p:sp>
        <p:nvSpPr>
          <p:cNvPr id="8" name="TextBox 7">
            <a:extLst>
              <a:ext uri="{FF2B5EF4-FFF2-40B4-BE49-F238E27FC236}">
                <a16:creationId xmlns:a16="http://schemas.microsoft.com/office/drawing/2014/main" id="{4DEAA03B-287A-3FB8-E504-4D7AFD25CE6D}"/>
              </a:ext>
            </a:extLst>
          </p:cNvPr>
          <p:cNvSpPr txBox="1"/>
          <p:nvPr/>
        </p:nvSpPr>
        <p:spPr>
          <a:xfrm>
            <a:off x="1295400" y="2288833"/>
            <a:ext cx="4800600" cy="3546888"/>
          </a:xfrm>
          <a:prstGeom prst="rect">
            <a:avLst/>
          </a:prstGeom>
        </p:spPr>
        <p:txBody>
          <a:bodyPr vert="horz" lIns="91440" tIns="45720" rIns="91440" bIns="45720" rtlCol="0">
            <a:normAutofit lnSpcReduction="10000"/>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000" dirty="0">
                <a:solidFill>
                  <a:prstClr val="white"/>
                </a:solidFill>
                <a:latin typeface="Aptos" panose="02110004020202020204"/>
              </a:rPr>
              <a:t>Using linear regression, we can determine that there is only a moderate amount of correlation as noted in </a:t>
            </a:r>
            <a:r>
              <a:rPr lang="en-US" sz="2000" dirty="0" err="1">
                <a:solidFill>
                  <a:prstClr val="white"/>
                </a:solidFill>
                <a:latin typeface="Aptos" panose="02110004020202020204"/>
              </a:rPr>
              <a:t>r-values</a:t>
            </a:r>
            <a:r>
              <a:rPr lang="en-US" sz="2000" dirty="0">
                <a:solidFill>
                  <a:prstClr val="white"/>
                </a:solidFill>
                <a:latin typeface="Aptos" panose="02110004020202020204"/>
              </a:rPr>
              <a:t>:</a:t>
            </a:r>
          </a:p>
          <a:p>
            <a:pPr lvl="1" indent="-228600" defTabSz="914400">
              <a:lnSpc>
                <a:spcPct val="90000"/>
              </a:lnSpc>
              <a:spcAft>
                <a:spcPts val="600"/>
              </a:spcAft>
              <a:buFont typeface="Arial" panose="020B0604020202020204" pitchFamily="34" charset="0"/>
              <a:buChar char="•"/>
              <a:defRPr/>
            </a:pPr>
            <a:r>
              <a:rPr lang="en-US" sz="2000" dirty="0">
                <a:solidFill>
                  <a:prstClr val="white"/>
                </a:solidFill>
                <a:latin typeface="Aptos" panose="02110004020202020204"/>
              </a:rPr>
              <a:t>There are only modest association between IMDb ratings and Rotten Tomatoes ratings for:</a:t>
            </a:r>
          </a:p>
          <a:p>
            <a:pPr lvl="2" indent="-228600" defTabSz="914400">
              <a:lnSpc>
                <a:spcPct val="90000"/>
              </a:lnSpc>
              <a:spcAft>
                <a:spcPts val="600"/>
              </a:spcAft>
              <a:buFont typeface="Arial" panose="020B0604020202020204" pitchFamily="34" charset="0"/>
              <a:buChar char="•"/>
              <a:defRPr/>
            </a:pPr>
            <a:r>
              <a:rPr lang="en-US" sz="2000" dirty="0">
                <a:solidFill>
                  <a:prstClr val="white"/>
                </a:solidFill>
                <a:latin typeface="Aptos" panose="02110004020202020204"/>
              </a:rPr>
              <a:t>2019 alone</a:t>
            </a:r>
          </a:p>
          <a:p>
            <a:pPr lvl="2" indent="-228600" defTabSz="914400">
              <a:lnSpc>
                <a:spcPct val="90000"/>
              </a:lnSpc>
              <a:spcAft>
                <a:spcPts val="600"/>
              </a:spcAft>
              <a:buFont typeface="Arial" panose="020B0604020202020204" pitchFamily="34" charset="0"/>
              <a:buChar char="•"/>
              <a:defRPr/>
            </a:pPr>
            <a:r>
              <a:rPr lang="en-US" sz="2000" dirty="0">
                <a:solidFill>
                  <a:prstClr val="white"/>
                </a:solidFill>
                <a:latin typeface="Aptos" panose="02110004020202020204"/>
              </a:rPr>
              <a:t>2015-2019</a:t>
            </a:r>
          </a:p>
          <a:p>
            <a:pPr lvl="1" indent="-228600" defTabSz="914400">
              <a:lnSpc>
                <a:spcPct val="90000"/>
              </a:lnSpc>
              <a:spcAft>
                <a:spcPts val="600"/>
              </a:spcAft>
              <a:buFont typeface="Arial" panose="020B0604020202020204" pitchFamily="34" charset="0"/>
              <a:buChar char="•"/>
              <a:defRPr/>
            </a:pPr>
            <a:r>
              <a:rPr lang="en-US" sz="2000" dirty="0">
                <a:solidFill>
                  <a:prstClr val="white"/>
                </a:solidFill>
                <a:latin typeface="Aptos" panose="02110004020202020204"/>
              </a:rPr>
              <a:t>Meaning not every IMDb rating represents its counterpart in Rotten Tomatoes </a:t>
            </a:r>
          </a:p>
          <a:p>
            <a:pPr lvl="1" indent="-228600" defTabSz="914400">
              <a:lnSpc>
                <a:spcPct val="90000"/>
              </a:lnSpc>
              <a:spcAft>
                <a:spcPts val="600"/>
              </a:spcAft>
              <a:buFont typeface="Arial" panose="020B0604020202020204" pitchFamily="34" charset="0"/>
              <a:buChar char="•"/>
              <a:defRPr/>
            </a:pPr>
            <a:endParaRPr kumimoji="0" lang="en-US" sz="20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pic>
        <p:nvPicPr>
          <p:cNvPr id="4" name="Picture 3" descr="A graph with blue dots and red line&#10;&#10;Description automatically generated">
            <a:extLst>
              <a:ext uri="{FF2B5EF4-FFF2-40B4-BE49-F238E27FC236}">
                <a16:creationId xmlns:a16="http://schemas.microsoft.com/office/drawing/2014/main" id="{03B617EF-1173-57FD-E7D3-A6B64A601B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7096" y="575154"/>
            <a:ext cx="3413760" cy="2560320"/>
          </a:xfrm>
          <a:prstGeom prst="rect">
            <a:avLst/>
          </a:prstGeom>
        </p:spPr>
      </p:pic>
      <p:pic>
        <p:nvPicPr>
          <p:cNvPr id="6" name="Picture 5" descr="A graph with numbers and a red line&#10;&#10;Description automatically generated">
            <a:extLst>
              <a:ext uri="{FF2B5EF4-FFF2-40B4-BE49-F238E27FC236}">
                <a16:creationId xmlns:a16="http://schemas.microsoft.com/office/drawing/2014/main" id="{7C1FDB7B-1668-F660-EB91-98CD18C0E5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5896" y="3650607"/>
            <a:ext cx="3413760" cy="2560320"/>
          </a:xfrm>
          <a:prstGeom prst="rect">
            <a:avLst/>
          </a:prstGeom>
        </p:spPr>
      </p:pic>
      <p:sp>
        <p:nvSpPr>
          <p:cNvPr id="7" name="TextBox 6">
            <a:extLst>
              <a:ext uri="{FF2B5EF4-FFF2-40B4-BE49-F238E27FC236}">
                <a16:creationId xmlns:a16="http://schemas.microsoft.com/office/drawing/2014/main" id="{19C028BF-8F48-5E8F-5145-17B6CA9D245A}"/>
              </a:ext>
            </a:extLst>
          </p:cNvPr>
          <p:cNvSpPr txBox="1"/>
          <p:nvPr/>
        </p:nvSpPr>
        <p:spPr>
          <a:xfrm>
            <a:off x="1387011" y="5835721"/>
            <a:ext cx="4956421" cy="646331"/>
          </a:xfrm>
          <a:prstGeom prst="rect">
            <a:avLst/>
          </a:prstGeom>
          <a:noFill/>
        </p:spPr>
        <p:txBody>
          <a:bodyPr wrap="none" rtlCol="0">
            <a:spAutoFit/>
          </a:bodyPr>
          <a:lstStyle/>
          <a:p>
            <a:r>
              <a:rPr lang="en-US" dirty="0"/>
              <a:t>YOUR CHOICE MAY COME DOWN TO WHO YOU</a:t>
            </a:r>
          </a:p>
          <a:p>
            <a:r>
              <a:rPr lang="en-US" dirty="0"/>
              <a:t>BELIEVE MORE!</a:t>
            </a:r>
          </a:p>
        </p:txBody>
      </p:sp>
    </p:spTree>
    <p:extLst>
      <p:ext uri="{BB962C8B-B14F-4D97-AF65-F5344CB8AC3E}">
        <p14:creationId xmlns:p14="http://schemas.microsoft.com/office/powerpoint/2010/main" val="2016141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BA152-366A-6DC3-A56C-CA3D5B9EC720}"/>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BFF6859F-5BC6-76A3-F7A4-87AB7AFAE14C}"/>
              </a:ext>
            </a:extLst>
          </p:cNvPr>
          <p:cNvSpPr>
            <a:spLocks noGrp="1"/>
          </p:cNvSpPr>
          <p:nvPr>
            <p:ph idx="1"/>
          </p:nvPr>
        </p:nvSpPr>
        <p:spPr/>
        <p:txBody>
          <a:bodyPr>
            <a:normAutofit/>
          </a:bodyPr>
          <a:lstStyle/>
          <a:p>
            <a:r>
              <a:rPr lang="en-US" dirty="0"/>
              <a:t>Expanding the scope to include more streaming services most likely by using an API-based approach</a:t>
            </a:r>
          </a:p>
          <a:p>
            <a:r>
              <a:rPr lang="en-US" dirty="0"/>
              <a:t>Asking additional questions to further our understanding of which streaming service may be best</a:t>
            </a:r>
          </a:p>
          <a:p>
            <a:pPr lvl="1"/>
            <a:r>
              <a:rPr lang="en-US" dirty="0"/>
              <a:t>The API would afford us the opportunity to ask further questions at much greater depth</a:t>
            </a:r>
          </a:p>
          <a:p>
            <a:r>
              <a:rPr lang="en-US" dirty="0"/>
              <a:t>Using current (2023-2024) data to analyze and confirm our findings</a:t>
            </a:r>
          </a:p>
          <a:p>
            <a:r>
              <a:rPr lang="en-US" dirty="0"/>
              <a:t>A more comprehensive initial dataset could allow for more testing, including hypothesis testing</a:t>
            </a:r>
          </a:p>
          <a:p>
            <a:pPr marL="0" indent="0">
              <a:buNone/>
            </a:pPr>
            <a:endParaRPr lang="en-US" dirty="0"/>
          </a:p>
          <a:p>
            <a:endParaRPr lang="en-US" dirty="0"/>
          </a:p>
        </p:txBody>
      </p:sp>
    </p:spTree>
    <p:extLst>
      <p:ext uri="{BB962C8B-B14F-4D97-AF65-F5344CB8AC3E}">
        <p14:creationId xmlns:p14="http://schemas.microsoft.com/office/powerpoint/2010/main" val="3789982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08683-B22D-3A70-9BB8-42088EC5BD7A}"/>
              </a:ext>
            </a:extLst>
          </p:cNvPr>
          <p:cNvSpPr>
            <a:spLocks noGrp="1"/>
          </p:cNvSpPr>
          <p:nvPr>
            <p:ph type="title"/>
          </p:nvPr>
        </p:nvSpPr>
        <p:spPr/>
        <p:txBody>
          <a:bodyPr/>
          <a:lstStyle/>
          <a:p>
            <a:r>
              <a:rPr lang="en-US" dirty="0"/>
              <a:t>Project Goals</a:t>
            </a:r>
          </a:p>
        </p:txBody>
      </p:sp>
      <p:sp>
        <p:nvSpPr>
          <p:cNvPr id="3" name="Content Placeholder 2">
            <a:extLst>
              <a:ext uri="{FF2B5EF4-FFF2-40B4-BE49-F238E27FC236}">
                <a16:creationId xmlns:a16="http://schemas.microsoft.com/office/drawing/2014/main" id="{2A4AB622-10C2-BCAD-4D9C-935E257C73D5}"/>
              </a:ext>
            </a:extLst>
          </p:cNvPr>
          <p:cNvSpPr>
            <a:spLocks noGrp="1"/>
          </p:cNvSpPr>
          <p:nvPr>
            <p:ph idx="1"/>
          </p:nvPr>
        </p:nvSpPr>
        <p:spPr/>
        <p:txBody>
          <a:bodyPr>
            <a:normAutofit/>
          </a:bodyPr>
          <a:lstStyle/>
          <a:p>
            <a:pPr marR="0" lvl="0">
              <a:lnSpc>
                <a:spcPct val="107000"/>
              </a:lnSpc>
              <a:spcBef>
                <a:spcPts val="600"/>
              </a:spcBef>
              <a:spcAft>
                <a:spcPts val="6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Which is the best service for families?</a:t>
            </a:r>
          </a:p>
          <a:p>
            <a:pPr>
              <a:lnSpc>
                <a:spcPct val="107000"/>
              </a:lnSpc>
              <a:spcBef>
                <a:spcPts val="600"/>
              </a:spcBef>
              <a:spcAft>
                <a:spcPts val="6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Which service has the most highly rated shows?</a:t>
            </a:r>
          </a:p>
          <a:p>
            <a:pPr marR="0" lvl="0">
              <a:lnSpc>
                <a:spcPct val="107000"/>
              </a:lnSpc>
              <a:spcBef>
                <a:spcPts val="600"/>
              </a:spcBef>
              <a:spcAft>
                <a:spcPts val="6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Which year(s) had the most highly rated shows?</a:t>
            </a:r>
          </a:p>
          <a:p>
            <a:pPr marL="0" indent="0">
              <a:buNone/>
            </a:pPr>
            <a:endParaRPr lang="en-US" dirty="0"/>
          </a:p>
        </p:txBody>
      </p:sp>
    </p:spTree>
    <p:extLst>
      <p:ext uri="{BB962C8B-B14F-4D97-AF65-F5344CB8AC3E}">
        <p14:creationId xmlns:p14="http://schemas.microsoft.com/office/powerpoint/2010/main" val="649062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2D89C-C7E8-B767-F6BE-AB7299240473}"/>
              </a:ext>
            </a:extLst>
          </p:cNvPr>
          <p:cNvSpPr>
            <a:spLocks noGrp="1"/>
          </p:cNvSpPr>
          <p:nvPr>
            <p:ph type="title"/>
          </p:nvPr>
        </p:nvSpPr>
        <p:spPr/>
        <p:txBody>
          <a:bodyPr/>
          <a:lstStyle/>
          <a:p>
            <a:r>
              <a:rPr lang="en-US" dirty="0"/>
              <a:t>Applicability</a:t>
            </a:r>
          </a:p>
        </p:txBody>
      </p:sp>
      <p:sp>
        <p:nvSpPr>
          <p:cNvPr id="3" name="Content Placeholder 2">
            <a:extLst>
              <a:ext uri="{FF2B5EF4-FFF2-40B4-BE49-F238E27FC236}">
                <a16:creationId xmlns:a16="http://schemas.microsoft.com/office/drawing/2014/main" id="{3F22A18E-448E-1502-E766-48A1402EF473}"/>
              </a:ext>
            </a:extLst>
          </p:cNvPr>
          <p:cNvSpPr>
            <a:spLocks noGrp="1"/>
          </p:cNvSpPr>
          <p:nvPr>
            <p:ph idx="1"/>
          </p:nvPr>
        </p:nvSpPr>
        <p:spPr/>
        <p:txBody>
          <a:bodyPr/>
          <a:lstStyle/>
          <a:p>
            <a:r>
              <a:rPr lang="en-US" dirty="0"/>
              <a:t>As more streaming services are being offered as time passes, this type of question is very prevalent in most homes</a:t>
            </a:r>
          </a:p>
          <a:p>
            <a:r>
              <a:rPr lang="en-US" dirty="0"/>
              <a:t>Everyone is trying to save money and lower the number of subscriptions they need (and avoiding having subscriptions for items that don’t fit the bill for your home and family)</a:t>
            </a:r>
          </a:p>
        </p:txBody>
      </p:sp>
    </p:spTree>
    <p:extLst>
      <p:ext uri="{BB962C8B-B14F-4D97-AF65-F5344CB8AC3E}">
        <p14:creationId xmlns:p14="http://schemas.microsoft.com/office/powerpoint/2010/main" val="3299086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DCF7F-79D1-4C39-B577-848D13B5DB16}"/>
              </a:ext>
            </a:extLst>
          </p:cNvPr>
          <p:cNvSpPr>
            <a:spLocks noGrp="1"/>
          </p:cNvSpPr>
          <p:nvPr>
            <p:ph type="title"/>
          </p:nvPr>
        </p:nvSpPr>
        <p:spPr/>
        <p:txBody>
          <a:bodyPr/>
          <a:lstStyle/>
          <a:p>
            <a:r>
              <a:rPr lang="en-US" dirty="0"/>
              <a:t>Our datasets</a:t>
            </a:r>
          </a:p>
        </p:txBody>
      </p:sp>
      <p:sp>
        <p:nvSpPr>
          <p:cNvPr id="3" name="Content Placeholder 2">
            <a:extLst>
              <a:ext uri="{FF2B5EF4-FFF2-40B4-BE49-F238E27FC236}">
                <a16:creationId xmlns:a16="http://schemas.microsoft.com/office/drawing/2014/main" id="{D8292D7E-DF72-B303-3D37-6B573E45FE92}"/>
              </a:ext>
            </a:extLst>
          </p:cNvPr>
          <p:cNvSpPr>
            <a:spLocks noGrp="1"/>
          </p:cNvSpPr>
          <p:nvPr>
            <p:ph idx="1"/>
          </p:nvPr>
        </p:nvSpPr>
        <p:spPr/>
        <p:txBody>
          <a:bodyPr/>
          <a:lstStyle/>
          <a:p>
            <a:r>
              <a:rPr lang="en-US" dirty="0"/>
              <a:t>Data selected:</a:t>
            </a:r>
          </a:p>
          <a:p>
            <a:pPr lvl="1"/>
            <a:r>
              <a:rPr lang="en-US" dirty="0"/>
              <a:t>A </a:t>
            </a:r>
            <a:r>
              <a:rPr lang="en-US" dirty="0">
                <a:hlinkClick r:id="rId2"/>
              </a:rPr>
              <a:t>Kaggle</a:t>
            </a:r>
            <a:r>
              <a:rPr lang="en-US" dirty="0"/>
              <a:t> dataset for Television (TV) shows on various streaming services</a:t>
            </a:r>
          </a:p>
          <a:p>
            <a:pPr lvl="2"/>
            <a:r>
              <a:rPr lang="en-US" dirty="0"/>
              <a:t>This dataset gives us more than 5,000 shows across four streaming services</a:t>
            </a:r>
          </a:p>
          <a:p>
            <a:pPr lvl="2"/>
            <a:r>
              <a:rPr lang="en-US" dirty="0"/>
              <a:t>It provides:</a:t>
            </a:r>
          </a:p>
          <a:p>
            <a:pPr lvl="3"/>
            <a:r>
              <a:rPr lang="en-US" dirty="0"/>
              <a:t>Year produced</a:t>
            </a:r>
          </a:p>
          <a:p>
            <a:pPr lvl="3"/>
            <a:r>
              <a:rPr lang="en-US" dirty="0"/>
              <a:t>Target age group</a:t>
            </a:r>
          </a:p>
          <a:p>
            <a:pPr lvl="3"/>
            <a:r>
              <a:rPr lang="en-US" dirty="0"/>
              <a:t>Ratings from two unique sources, Internet Movie Database (IMDb) and Rotten Tomatoes</a:t>
            </a:r>
          </a:p>
          <a:p>
            <a:pPr lvl="2"/>
            <a:r>
              <a:rPr lang="en-US" dirty="0"/>
              <a:t>Chosen by the team because the dataset provides the variables we needed to answer any research proposal questions we defined during the planning phase</a:t>
            </a:r>
          </a:p>
          <a:p>
            <a:pPr lvl="1"/>
            <a:endParaRPr lang="en-US" dirty="0"/>
          </a:p>
        </p:txBody>
      </p:sp>
    </p:spTree>
    <p:extLst>
      <p:ext uri="{BB962C8B-B14F-4D97-AF65-F5344CB8AC3E}">
        <p14:creationId xmlns:p14="http://schemas.microsoft.com/office/powerpoint/2010/main" val="3677560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27BA6-373B-21A4-C82A-1AB90D33A82B}"/>
              </a:ext>
            </a:extLst>
          </p:cNvPr>
          <p:cNvSpPr>
            <a:spLocks noGrp="1"/>
          </p:cNvSpPr>
          <p:nvPr>
            <p:ph type="title"/>
          </p:nvPr>
        </p:nvSpPr>
        <p:spPr/>
        <p:txBody>
          <a:bodyPr/>
          <a:lstStyle/>
          <a:p>
            <a:r>
              <a:rPr lang="en-US" dirty="0"/>
              <a:t>Working with the dataset</a:t>
            </a:r>
          </a:p>
        </p:txBody>
      </p:sp>
      <p:sp>
        <p:nvSpPr>
          <p:cNvPr id="3" name="Content Placeholder 2">
            <a:extLst>
              <a:ext uri="{FF2B5EF4-FFF2-40B4-BE49-F238E27FC236}">
                <a16:creationId xmlns:a16="http://schemas.microsoft.com/office/drawing/2014/main" id="{09D39FD1-EFB3-B4C6-4040-2377C5383461}"/>
              </a:ext>
            </a:extLst>
          </p:cNvPr>
          <p:cNvSpPr>
            <a:spLocks noGrp="1"/>
          </p:cNvSpPr>
          <p:nvPr>
            <p:ph idx="1"/>
          </p:nvPr>
        </p:nvSpPr>
        <p:spPr/>
        <p:txBody>
          <a:bodyPr/>
          <a:lstStyle/>
          <a:p>
            <a:r>
              <a:rPr lang="en-US" dirty="0"/>
              <a:t>Read in the .csv files into </a:t>
            </a:r>
            <a:r>
              <a:rPr lang="en-US" dirty="0" err="1"/>
              <a:t>DataFrames</a:t>
            </a:r>
            <a:endParaRPr lang="en-US" dirty="0"/>
          </a:p>
          <a:p>
            <a:r>
              <a:rPr lang="en-US" dirty="0"/>
              <a:t>Deleted unnecessary columns</a:t>
            </a:r>
          </a:p>
          <a:p>
            <a:r>
              <a:rPr lang="en-US" dirty="0"/>
              <a:t>Dropped rows without data (e.g., </a:t>
            </a:r>
            <a:r>
              <a:rPr lang="en-US" dirty="0" err="1"/>
              <a:t>NaN</a:t>
            </a:r>
            <a:r>
              <a:rPr lang="en-US" dirty="0"/>
              <a:t>)</a:t>
            </a:r>
          </a:p>
          <a:p>
            <a:r>
              <a:rPr lang="en-US" dirty="0"/>
              <a:t>Looped through </a:t>
            </a:r>
            <a:r>
              <a:rPr lang="en-US" dirty="0" err="1"/>
              <a:t>DataFrame</a:t>
            </a:r>
            <a:r>
              <a:rPr lang="en-US" dirty="0"/>
              <a:t> to find data relevant to our research questions</a:t>
            </a:r>
          </a:p>
          <a:p>
            <a:r>
              <a:rPr lang="en-US" dirty="0"/>
              <a:t>Created plots and figures to visualize the data relevant to our research questions</a:t>
            </a:r>
          </a:p>
          <a:p>
            <a:pPr marL="0" indent="0">
              <a:buNone/>
            </a:pPr>
            <a:endParaRPr lang="en-US" dirty="0"/>
          </a:p>
        </p:txBody>
      </p:sp>
    </p:spTree>
    <p:extLst>
      <p:ext uri="{BB962C8B-B14F-4D97-AF65-F5344CB8AC3E}">
        <p14:creationId xmlns:p14="http://schemas.microsoft.com/office/powerpoint/2010/main" val="1144404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p:txBody>
          <a:bodyPr/>
          <a:lstStyle/>
          <a:p>
            <a:r>
              <a:rPr lang="en-US" dirty="0"/>
              <a:t>Approach Overview</a:t>
            </a:r>
          </a:p>
        </p:txBody>
      </p:sp>
      <p:sp>
        <p:nvSpPr>
          <p:cNvPr id="3" name="Content Placeholder 2">
            <a:extLst>
              <a:ext uri="{FF2B5EF4-FFF2-40B4-BE49-F238E27FC236}">
                <a16:creationId xmlns:a16="http://schemas.microsoft.com/office/drawing/2014/main" id="{C5F98696-3B9B-AD74-9AC6-930A9AFECF41}"/>
              </a:ext>
            </a:extLst>
          </p:cNvPr>
          <p:cNvSpPr>
            <a:spLocks noGrp="1"/>
          </p:cNvSpPr>
          <p:nvPr>
            <p:ph idx="1"/>
          </p:nvPr>
        </p:nvSpPr>
        <p:spPr/>
        <p:txBody>
          <a:bodyPr/>
          <a:lstStyle/>
          <a:p>
            <a:r>
              <a:rPr lang="en-US" dirty="0"/>
              <a:t>Approach to achieve project goals:</a:t>
            </a:r>
          </a:p>
          <a:p>
            <a:pPr lvl="1"/>
            <a:r>
              <a:rPr lang="en-US" dirty="0"/>
              <a:t>Initially, the team planned to scrape data from one API; however, this was cost prohibitive and had to be abandoned</a:t>
            </a:r>
          </a:p>
          <a:p>
            <a:pPr lvl="1"/>
            <a:r>
              <a:rPr lang="en-US" dirty="0"/>
              <a:t>Also, there were more initial questions to answer, but ultimately decided which ones to pursue based on team discussion</a:t>
            </a:r>
          </a:p>
          <a:p>
            <a:r>
              <a:rPr lang="en-US" dirty="0"/>
              <a:t>Unexpected insights:</a:t>
            </a:r>
          </a:p>
          <a:p>
            <a:pPr lvl="1"/>
            <a:r>
              <a:rPr lang="en-US" dirty="0"/>
              <a:t>Don’t pick an API with less free access than you require if you have a budgetary restriction</a:t>
            </a:r>
          </a:p>
          <a:p>
            <a:pPr lvl="1"/>
            <a:r>
              <a:rPr lang="en-US" dirty="0"/>
              <a:t>Dataset was limited to information up to and including 2021</a:t>
            </a:r>
          </a:p>
          <a:p>
            <a:pPr lvl="1"/>
            <a:r>
              <a:rPr lang="en-US" dirty="0"/>
              <a:t>The research questions may have more than one correct answer</a:t>
            </a:r>
          </a:p>
        </p:txBody>
      </p:sp>
    </p:spTree>
    <p:extLst>
      <p:ext uri="{BB962C8B-B14F-4D97-AF65-F5344CB8AC3E}">
        <p14:creationId xmlns:p14="http://schemas.microsoft.com/office/powerpoint/2010/main" val="2035357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9A3A5BC1-28C4-405D-9FF4-1EA93E88C494}"/>
              </a:ext>
            </a:extLst>
          </p:cNvPr>
          <p:cNvSpPr>
            <a:spLocks noGrp="1" noChangeArrowheads="1"/>
          </p:cNvSpPr>
          <p:nvPr>
            <p:ph type="title"/>
          </p:nvPr>
        </p:nvSpPr>
        <p:spPr bwMode="auto">
          <a:xfrm>
            <a:off x="831850" y="2843719"/>
            <a:ext cx="90524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1" u="none" strike="noStrike" cap="none" normalizeH="0" baseline="0" dirty="0">
                <a:ln>
                  <a:noFill/>
                </a:ln>
                <a:effectLst/>
                <a:latin typeface="Arial Unicode MS"/>
              </a:rPr>
              <a:t>Which </a:t>
            </a:r>
            <a:r>
              <a:rPr lang="en-US" altLang="en-US" sz="3200" b="1" i="1" dirty="0">
                <a:latin typeface="Arial Unicode MS"/>
              </a:rPr>
              <a:t>streaming service is best for families</a:t>
            </a:r>
            <a:r>
              <a:rPr kumimoji="0" lang="en-US" altLang="en-US" sz="3200" b="1" i="1" u="none" strike="noStrike" cap="none" normalizeH="0" baseline="0" dirty="0">
                <a:ln>
                  <a:noFill/>
                </a:ln>
                <a:effectLst/>
                <a:latin typeface="Arial Unicode MS"/>
              </a:rPr>
              <a:t>?</a:t>
            </a:r>
            <a:r>
              <a:rPr kumimoji="0" lang="en-US" altLang="en-US" sz="3200" b="1" i="0" u="none" strike="noStrike" cap="none" normalizeH="0" baseline="0" dirty="0">
                <a:ln>
                  <a:noFill/>
                </a:ln>
                <a:effectLst/>
              </a:rPr>
              <a:t> </a:t>
            </a:r>
            <a:endParaRPr kumimoji="0" lang="en-US" altLang="en-US" sz="3200" b="1"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270192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C5F98696-3B9B-AD74-9AC6-930A9AFECF41}"/>
              </a:ext>
            </a:extLst>
          </p:cNvPr>
          <p:cNvSpPr>
            <a:spLocks noGrp="1"/>
          </p:cNvSpPr>
          <p:nvPr>
            <p:ph idx="1"/>
          </p:nvPr>
        </p:nvSpPr>
        <p:spPr>
          <a:xfrm>
            <a:off x="322729" y="1476001"/>
            <a:ext cx="11031071" cy="1879039"/>
          </a:xfrm>
        </p:spPr>
        <p:txBody>
          <a:bodyPr>
            <a:normAutofit fontScale="92500" lnSpcReduction="10000"/>
          </a:bodyPr>
          <a:lstStyle/>
          <a:p>
            <a:pPr marL="514350" indent="-514350">
              <a:buFont typeface="+mj-lt"/>
              <a:buAutoNum type="arabicPeriod"/>
            </a:pPr>
            <a:r>
              <a:rPr lang="en-US" dirty="0"/>
              <a:t>Clean up </a:t>
            </a:r>
            <a:r>
              <a:rPr lang="en-US" dirty="0" err="1"/>
              <a:t>dataframe</a:t>
            </a:r>
            <a:r>
              <a:rPr lang="en-US" dirty="0"/>
              <a:t> after pulling it from CSV file by dropping entries with no “Age” value</a:t>
            </a:r>
          </a:p>
          <a:p>
            <a:pPr marL="514350" indent="-514350">
              <a:buFont typeface="+mj-lt"/>
              <a:buAutoNum type="arabicPeriod"/>
            </a:pPr>
            <a:r>
              <a:rPr lang="en-US" dirty="0"/>
              <a:t>Create dictionaries to hold counters and loop through </a:t>
            </a:r>
            <a:r>
              <a:rPr lang="en-US" dirty="0" err="1"/>
              <a:t>dataframe</a:t>
            </a:r>
            <a:r>
              <a:rPr lang="en-US" dirty="0"/>
              <a:t>, counting the total number of shows and how many are for ages “all” or “7+”</a:t>
            </a:r>
          </a:p>
        </p:txBody>
      </p:sp>
      <p:pic>
        <p:nvPicPr>
          <p:cNvPr id="5" name="Picture 4" descr="A screen shot of a computer program&#10;&#10;Description automatically generated">
            <a:extLst>
              <a:ext uri="{FF2B5EF4-FFF2-40B4-BE49-F238E27FC236}">
                <a16:creationId xmlns:a16="http://schemas.microsoft.com/office/drawing/2014/main" id="{09945C50-E577-5A28-D2B2-045863EC8C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8715" y="3029455"/>
            <a:ext cx="7889614" cy="3605660"/>
          </a:xfrm>
          <a:prstGeom prst="rect">
            <a:avLst/>
          </a:prstGeom>
        </p:spPr>
      </p:pic>
      <p:sp>
        <p:nvSpPr>
          <p:cNvPr id="6" name="TextBox 5">
            <a:extLst>
              <a:ext uri="{FF2B5EF4-FFF2-40B4-BE49-F238E27FC236}">
                <a16:creationId xmlns:a16="http://schemas.microsoft.com/office/drawing/2014/main" id="{C6A57549-4EF7-AC39-9342-71DC151802C8}"/>
              </a:ext>
            </a:extLst>
          </p:cNvPr>
          <p:cNvSpPr txBox="1"/>
          <p:nvPr/>
        </p:nvSpPr>
        <p:spPr>
          <a:xfrm>
            <a:off x="322729" y="3220571"/>
            <a:ext cx="3529853" cy="3570208"/>
          </a:xfrm>
          <a:prstGeom prst="rect">
            <a:avLst/>
          </a:prstGeom>
          <a:noFill/>
        </p:spPr>
        <p:txBody>
          <a:bodyPr wrap="square" rtlCol="0">
            <a:spAutoFit/>
          </a:bodyPr>
          <a:lstStyle/>
          <a:p>
            <a:pPr marL="514350" marR="0" lvl="0" indent="-514350" algn="l" defTabSz="914400" rtl="0" eaLnBrk="1" fontAlgn="auto" latinLnBrk="0" hangingPunct="1">
              <a:lnSpc>
                <a:spcPct val="100000"/>
              </a:lnSpc>
              <a:spcBef>
                <a:spcPts val="0"/>
              </a:spcBef>
              <a:spcAft>
                <a:spcPts val="0"/>
              </a:spcAft>
              <a:buClrTx/>
              <a:buSzTx/>
              <a:buFont typeface="+mj-lt"/>
              <a:buAutoNum type="arabicPeriod" startAt="3"/>
              <a:tabLst/>
              <a:defRPr/>
            </a:pPr>
            <a:r>
              <a:rPr kumimoji="0" lang="en-US" sz="2600" b="0" i="0" u="none" strike="noStrike" kern="1200" cap="none" spc="0" normalizeH="0" baseline="0" noProof="0" dirty="0">
                <a:ln>
                  <a:noFill/>
                </a:ln>
                <a:solidFill>
                  <a:prstClr val="black"/>
                </a:solidFill>
                <a:effectLst/>
                <a:uLnTx/>
                <a:uFillTx/>
                <a:latin typeface="Aptos" panose="02110004020202020204"/>
                <a:ea typeface="+mn-ea"/>
                <a:cs typeface="+mn-cs"/>
              </a:rPr>
              <a:t>Calculate percentage of shows that are family friendly per service</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startAt="3"/>
              <a:tabLst/>
              <a:defRPr/>
            </a:pPr>
            <a:r>
              <a:rPr kumimoji="0" lang="en-US" sz="2600" b="0" i="0" u="none" strike="noStrike" kern="1200" cap="none" spc="0" normalizeH="0" baseline="0" noProof="0" dirty="0">
                <a:ln>
                  <a:noFill/>
                </a:ln>
                <a:solidFill>
                  <a:prstClr val="black"/>
                </a:solidFill>
                <a:effectLst/>
                <a:uLnTx/>
                <a:uFillTx/>
                <a:latin typeface="Aptos" panose="02110004020202020204"/>
                <a:ea typeface="+mn-ea"/>
                <a:cs typeface="+mn-cs"/>
              </a:rPr>
              <a:t>Create visualizations using bar charts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4" name="TextBox 3">
            <a:extLst>
              <a:ext uri="{FF2B5EF4-FFF2-40B4-BE49-F238E27FC236}">
                <a16:creationId xmlns:a16="http://schemas.microsoft.com/office/drawing/2014/main" id="{A70F1EF0-E376-68CF-9968-660E7A7B1E90}"/>
              </a:ext>
            </a:extLst>
          </p:cNvPr>
          <p:cNvSpPr txBox="1"/>
          <p:nvPr/>
        </p:nvSpPr>
        <p:spPr>
          <a:xfrm>
            <a:off x="322729" y="3142739"/>
            <a:ext cx="3529853" cy="3570208"/>
          </a:xfrm>
          <a:prstGeom prst="rect">
            <a:avLst/>
          </a:prstGeom>
          <a:noFill/>
        </p:spPr>
        <p:txBody>
          <a:bodyPr wrap="square" rtlCol="0">
            <a:spAutoFit/>
          </a:bodyPr>
          <a:lstStyle/>
          <a:p>
            <a:pPr marL="514350" indent="-514350">
              <a:buFont typeface="+mj-lt"/>
              <a:buAutoNum type="arabicPeriod" startAt="3"/>
            </a:pPr>
            <a:r>
              <a:rPr lang="en-US" sz="2600" dirty="0"/>
              <a:t>Calculate percentage of shows that are family friendly per service</a:t>
            </a:r>
          </a:p>
          <a:p>
            <a:pPr marL="514350" indent="-514350">
              <a:buFont typeface="+mj-lt"/>
              <a:buAutoNum type="arabicPeriod" startAt="3"/>
            </a:pPr>
            <a:r>
              <a:rPr lang="en-US" sz="2600" dirty="0"/>
              <a:t>Create visualizations using bar charts</a:t>
            </a:r>
          </a:p>
          <a:p>
            <a:endParaRPr lang="en-US" dirty="0"/>
          </a:p>
        </p:txBody>
      </p:sp>
    </p:spTree>
    <p:extLst>
      <p:ext uri="{BB962C8B-B14F-4D97-AF65-F5344CB8AC3E}">
        <p14:creationId xmlns:p14="http://schemas.microsoft.com/office/powerpoint/2010/main" val="25467088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264</TotalTime>
  <Words>964</Words>
  <Application>Microsoft Office PowerPoint</Application>
  <PresentationFormat>Widescreen</PresentationFormat>
  <Paragraphs>142</Paragraphs>
  <Slides>25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Aptos</vt:lpstr>
      <vt:lpstr>Aptos Display</vt:lpstr>
      <vt:lpstr>Arial</vt:lpstr>
      <vt:lpstr>Arial Unicode MS</vt:lpstr>
      <vt:lpstr>Calibri</vt:lpstr>
      <vt:lpstr>Office Theme</vt:lpstr>
      <vt:lpstr>WHAT ARE WE WATCHING TONIGHT?</vt:lpstr>
      <vt:lpstr>Executive Summary</vt:lpstr>
      <vt:lpstr>Project Goals</vt:lpstr>
      <vt:lpstr>Applicability</vt:lpstr>
      <vt:lpstr>Our datasets</vt:lpstr>
      <vt:lpstr>Working with the dataset</vt:lpstr>
      <vt:lpstr>Approach Overview</vt:lpstr>
      <vt:lpstr>Which streaming service is best for families? </vt:lpstr>
      <vt:lpstr>Approach-</vt:lpstr>
      <vt:lpstr>Results</vt:lpstr>
      <vt:lpstr>What service has the most highly rated shows? </vt:lpstr>
      <vt:lpstr>What Service has the most highly rated show?</vt:lpstr>
      <vt:lpstr>IMDb</vt:lpstr>
      <vt:lpstr>Rotten Tomatoes</vt:lpstr>
      <vt:lpstr>PowerPoint Presentation</vt:lpstr>
      <vt:lpstr>PowerPoint Presentation</vt:lpstr>
      <vt:lpstr>IMDb</vt:lpstr>
      <vt:lpstr>PowerPoint Presentation</vt:lpstr>
      <vt:lpstr>PowerPoint Presentation</vt:lpstr>
      <vt:lpstr>Which year(s) had the most highly rated shows? </vt:lpstr>
      <vt:lpstr>Approach – Modifying data</vt:lpstr>
      <vt:lpstr>Approach </vt:lpstr>
      <vt:lpstr>Results</vt:lpstr>
      <vt:lpstr>Equivalence</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WE WATCHING TONIGHT?</dc:title>
  <dc:creator>Richard Roop</dc:creator>
  <cp:lastModifiedBy>Christian Albertini</cp:lastModifiedBy>
  <cp:revision>49</cp:revision>
  <dcterms:created xsi:type="dcterms:W3CDTF">2024-05-06T23:49:10Z</dcterms:created>
  <dcterms:modified xsi:type="dcterms:W3CDTF">2024-05-16T23:10:58Z</dcterms:modified>
</cp:coreProperties>
</file>