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42" r:id="rId5"/>
    <p:sldId id="382" r:id="rId6"/>
    <p:sldId id="375" r:id="rId7"/>
    <p:sldId id="376" r:id="rId8"/>
    <p:sldId id="383" r:id="rId9"/>
    <p:sldId id="385" r:id="rId10"/>
    <p:sldId id="387" r:id="rId11"/>
    <p:sldId id="386" r:id="rId12"/>
    <p:sldId id="377" r:id="rId13"/>
    <p:sldId id="380" r:id="rId14"/>
    <p:sldId id="384" r:id="rId15"/>
    <p:sldId id="373" r:id="rId16"/>
    <p:sldId id="365" r:id="rId17"/>
    <p:sldId id="388" r:id="rId18"/>
    <p:sldId id="378" r:id="rId19"/>
    <p:sldId id="379" r:id="rId20"/>
    <p:sldId id="374" r:id="rId21"/>
    <p:sldId id="381" r:id="rId22"/>
    <p:sldId id="3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105" d="100"/>
          <a:sy n="105" d="100"/>
        </p:scale>
        <p:origin x="83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9/17/2024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9/17/2024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352818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10334177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167528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68966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3626307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234590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1767780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7124872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www.baseball-referenc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0"/>
            <a:ext cx="12191998" cy="3215641"/>
          </a:xfrm>
        </p:spPr>
        <p:txBody>
          <a:bodyPr anchor="b"/>
          <a:lstStyle/>
          <a:p>
            <a:r>
              <a:rPr lang="en-US" dirty="0"/>
              <a:t>Predicting MLB All-Stars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429000"/>
            <a:ext cx="12191997" cy="3215641"/>
          </a:xfrm>
        </p:spPr>
        <p:txBody>
          <a:bodyPr/>
          <a:lstStyle/>
          <a:p>
            <a:r>
              <a:rPr lang="en-US" dirty="0"/>
              <a:t>UNC Group 1</a:t>
            </a:r>
          </a:p>
          <a:p>
            <a:endParaRPr lang="en-US" dirty="0"/>
          </a:p>
          <a:p>
            <a:r>
              <a:rPr lang="en-US" sz="2800" dirty="0"/>
              <a:t>Christian Albertini</a:t>
            </a:r>
          </a:p>
          <a:p>
            <a:r>
              <a:rPr lang="en-US" sz="2800" dirty="0"/>
              <a:t>Hannah Shelton</a:t>
            </a:r>
          </a:p>
          <a:p>
            <a:r>
              <a:rPr lang="en-US" sz="2800" dirty="0"/>
              <a:t>Zach Mason</a:t>
            </a:r>
          </a:p>
          <a:p>
            <a:r>
              <a:rPr lang="en-US" sz="2800" dirty="0"/>
              <a:t>Folly </a:t>
            </a:r>
            <a:r>
              <a:rPr lang="en-US" sz="2800" dirty="0" err="1"/>
              <a:t>Gbegnon</a:t>
            </a:r>
            <a:endParaRPr lang="en-US" sz="2800" dirty="0"/>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Next steps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7303538" cy="3427265"/>
          </a:xfrm>
        </p:spPr>
        <p:txBody>
          <a:bodyPr/>
          <a:lstStyle/>
          <a:p>
            <a:endParaRPr lang="en-US" dirty="0"/>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Tree>
    <p:extLst>
      <p:ext uri="{BB962C8B-B14F-4D97-AF65-F5344CB8AC3E}">
        <p14:creationId xmlns:p14="http://schemas.microsoft.com/office/powerpoint/2010/main" val="79695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EFFECTIVE DELIVERY TECHNIQUES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4015098" cy="3528397"/>
          </a:xfrm>
        </p:spPr>
        <p:txBody>
          <a:bodyPr/>
          <a:lstStyle/>
          <a:p>
            <a:r>
              <a:rPr lang="en-US" dirty="0"/>
              <a:t>This is a powerful tool in public speaking. It involves varying pitch, tone, and volume to convey emotion, emphasize points, and maintain interest.</a:t>
            </a:r>
          </a:p>
          <a:p>
            <a:pPr lvl="1"/>
            <a:r>
              <a:rPr lang="en-US" dirty="0"/>
              <a:t>Pitch variation</a:t>
            </a:r>
          </a:p>
          <a:p>
            <a:pPr lvl="1"/>
            <a:r>
              <a:rPr lang="en-US" dirty="0"/>
              <a:t>Tone inflection</a:t>
            </a:r>
          </a:p>
          <a:p>
            <a:pPr lvl="1"/>
            <a:r>
              <a:rPr lang="en-US" dirty="0"/>
              <a:t>Volume control</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474811"/>
            <a:ext cx="4227332" cy="3528397"/>
          </a:xfrm>
        </p:spPr>
        <p:txBody>
          <a:bodyPr/>
          <a:lstStyle/>
          <a:p>
            <a:r>
              <a:rPr lang="en-US" dirty="0"/>
              <a:t>Effective body language enhances your message, making it more impactful and memorable.</a:t>
            </a:r>
          </a:p>
          <a:p>
            <a:pPr lvl="1"/>
            <a:r>
              <a:rPr lang="en-US" dirty="0"/>
              <a:t>Meaningful eye contact</a:t>
            </a:r>
          </a:p>
          <a:p>
            <a:pPr lvl="1"/>
            <a:r>
              <a:rPr lang="en-US" dirty="0"/>
              <a:t>Purposeful gestures</a:t>
            </a:r>
          </a:p>
          <a:p>
            <a:pPr lvl="1"/>
            <a:r>
              <a:rPr lang="en-US" dirty="0"/>
              <a:t>Maintain good posture</a:t>
            </a:r>
          </a:p>
          <a:p>
            <a:pPr lvl="1"/>
            <a:r>
              <a:rPr lang="en-US" dirty="0"/>
              <a:t>Control your expressions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3387065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The Power of</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Communication</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SELECTING</a:t>
            </a:r>
            <a:br>
              <a:rPr lang="en-US" dirty="0"/>
            </a:br>
            <a:r>
              <a:rPr lang="en-US" dirty="0"/>
              <a:t>VISUAL AIDS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ENHANCING YOUR PRESENTATION</a:t>
            </a:r>
          </a:p>
        </p:txBody>
      </p:sp>
    </p:spTree>
    <p:extLst>
      <p:ext uri="{BB962C8B-B14F-4D97-AF65-F5344CB8AC3E}">
        <p14:creationId xmlns:p14="http://schemas.microsoft.com/office/powerpoint/2010/main" val="133073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NAVIGATING Q&amp;A SESSIONS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3774587" cy="3723753"/>
          </a:xfrm>
        </p:spPr>
        <p:txBody>
          <a:bodyPr/>
          <a:lstStyle/>
          <a:p>
            <a:r>
              <a:rPr lang="en-US" dirty="0"/>
              <a:t>Know your material in advance</a:t>
            </a:r>
          </a:p>
          <a:p>
            <a:r>
              <a:rPr lang="en-US" dirty="0"/>
              <a:t>Anticipate common questions</a:t>
            </a:r>
          </a:p>
          <a:p>
            <a:r>
              <a:rPr lang="en-US" dirty="0"/>
              <a:t>Rehearse your responses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4927600" y="2465539"/>
            <a:ext cx="6315069" cy="3723753"/>
          </a:xfrm>
        </p:spPr>
        <p:txBody>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Tree>
    <p:extLst>
      <p:ext uri="{BB962C8B-B14F-4D97-AF65-F5344CB8AC3E}">
        <p14:creationId xmlns:p14="http://schemas.microsoft.com/office/powerpoint/2010/main" val="4114781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SPEAKING IMPACT</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15</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dirty="0"/>
              <a:t>DYNAMIC DELIVERY</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66282485"/>
              </p:ext>
            </p:extLst>
          </p:nvPr>
        </p:nvGraphicFramePr>
        <p:xfrm>
          <a:off x="5067300" y="404813"/>
          <a:ext cx="6705602" cy="6049480"/>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METRIC</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MEASUREMENT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TARGET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ACTUAL</a:t>
                      </a:r>
                      <a:endParaRPr lang="en-US"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Audience attendance</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attendees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120</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Engagement duration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Minutes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60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75</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Q&amp;A interaction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questions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a:t>
                      </a:r>
                    </a:p>
                  </a:txBody>
                  <a:tcPr anchor="ctr"/>
                </a:tc>
                <a:extLst>
                  <a:ext uri="{0D108BD9-81ED-4DB2-BD59-A6C34878D82A}">
                    <a16:rowId xmlns:a16="http://schemas.microsoft.com/office/drawing/2014/main" val="4061031278"/>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Positive feedback</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95</a:t>
                      </a:r>
                    </a:p>
                  </a:txBody>
                  <a:tcPr anchor="ctr"/>
                </a:tc>
                <a:extLst>
                  <a:ext uri="{0D108BD9-81ED-4DB2-BD59-A6C34878D82A}">
                    <a16:rowId xmlns:a16="http://schemas.microsoft.com/office/drawing/2014/main" val="3591840781"/>
                  </a:ext>
                </a:extLst>
              </a:tr>
              <a:tr h="1064844">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Rate of information retention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17007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Tree>
    <p:extLst>
      <p:ext uri="{BB962C8B-B14F-4D97-AF65-F5344CB8AC3E}">
        <p14:creationId xmlns:p14="http://schemas.microsoft.com/office/powerpoint/2010/main" val="598144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dirty="0"/>
              <a:t>SPEAKING ENGAGEMENT METRICS</a:t>
            </a:r>
          </a:p>
        </p:txBody>
      </p:sp>
      <p:graphicFrame>
        <p:nvGraphicFramePr>
          <p:cNvPr id="5" name="Table Placeholder 2">
            <a:extLst>
              <a:ext uri="{FF2B5EF4-FFF2-40B4-BE49-F238E27FC236}">
                <a16:creationId xmlns:a16="http://schemas.microsoft.com/office/drawing/2014/main" id="{8EEA5630-8504-C8C7-2F0C-EE6D53FDDCC5}"/>
              </a:ext>
            </a:extLst>
          </p:cNvPr>
          <p:cNvGraphicFramePr>
            <a:graphicFrameLocks noGrp="1"/>
          </p:cNvGraphicFramePr>
          <p:nvPr>
            <p:ph type="tbl" sz="quarter" idx="13"/>
            <p:extLst>
              <p:ext uri="{D42A27DB-BD31-4B8C-83A1-F6EECF244321}">
                <p14:modId xmlns:p14="http://schemas.microsoft.com/office/powerpoint/2010/main" val="3050753078"/>
              </p:ext>
            </p:extLst>
          </p:nvPr>
        </p:nvGraphicFramePr>
        <p:xfrm>
          <a:off x="835025" y="2560638"/>
          <a:ext cx="10515601" cy="3477156"/>
        </p:xfrm>
        <a:graphic>
          <a:graphicData uri="http://schemas.openxmlformats.org/drawingml/2006/table">
            <a:tbl>
              <a:tblPr firstRow="1" bandRow="1">
                <a:tableStyleId>{10A1B5D5-9B99-4C35-A422-299274C87663}</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gridCol w="2375942">
                  <a:extLst>
                    <a:ext uri="{9D8B030D-6E8A-4147-A177-3AD203B41FA5}">
                      <a16:colId xmlns:a16="http://schemas.microsoft.com/office/drawing/2014/main" val="3119692462"/>
                    </a:ext>
                  </a:extLst>
                </a:gridCol>
                <a:gridCol w="2254769">
                  <a:extLst>
                    <a:ext uri="{9D8B030D-6E8A-4147-A177-3AD203B41FA5}">
                      <a16:colId xmlns:a16="http://schemas.microsoft.com/office/drawing/2014/main" val="3472639139"/>
                    </a:ext>
                  </a:extLst>
                </a:gridCol>
              </a:tblGrid>
              <a:tr h="579526">
                <a:tc>
                  <a:txBody>
                    <a:bodyPr/>
                    <a:lstStyle/>
                    <a:p>
                      <a:pPr algn="ctr"/>
                      <a:r>
                        <a:rPr lang="en-US" dirty="0"/>
                        <a:t>IMPACT FACTOR</a:t>
                      </a:r>
                      <a:endParaRPr lang="en-US" b="0" dirty="0"/>
                    </a:p>
                  </a:txBody>
                  <a:tcPr anchor="ctr"/>
                </a:tc>
                <a:tc>
                  <a:txBody>
                    <a:bodyPr/>
                    <a:lstStyle/>
                    <a:p>
                      <a:pPr algn="ctr"/>
                      <a:r>
                        <a:rPr lang="en-US" dirty="0"/>
                        <a:t>MEASUREMENT</a:t>
                      </a:r>
                      <a:endParaRPr lang="en-US" b="0" dirty="0"/>
                    </a:p>
                  </a:txBody>
                  <a:tcPr anchor="ctr"/>
                </a:tc>
                <a:tc>
                  <a:txBody>
                    <a:bodyPr/>
                    <a:lstStyle/>
                    <a:p>
                      <a:pPr algn="ctr"/>
                      <a:r>
                        <a:rPr lang="en-US" dirty="0"/>
                        <a:t>TARGET</a:t>
                      </a:r>
                      <a:endParaRPr lang="en-US" b="0" dirty="0"/>
                    </a:p>
                  </a:txBody>
                  <a:tcPr anchor="ctr"/>
                </a:tc>
                <a:tc>
                  <a:txBody>
                    <a:bodyPr/>
                    <a:lstStyle/>
                    <a:p>
                      <a:pPr algn="ctr"/>
                      <a:r>
                        <a:rPr lang="en-US" dirty="0"/>
                        <a:t>ACHIEVED</a:t>
                      </a:r>
                      <a:endParaRPr lang="en-US" b="0" dirty="0"/>
                    </a:p>
                  </a:txBody>
                  <a:tcPr anchor="ctr"/>
                </a:tc>
                <a:extLst>
                  <a:ext uri="{0D108BD9-81ED-4DB2-BD59-A6C34878D82A}">
                    <a16:rowId xmlns:a16="http://schemas.microsoft.com/office/drawing/2014/main" val="3298013591"/>
                  </a:ext>
                </a:extLst>
              </a:tr>
              <a:tr h="579526">
                <a:tc>
                  <a:txBody>
                    <a:bodyPr/>
                    <a:lstStyle/>
                    <a:p>
                      <a:pPr algn="ctr"/>
                      <a:r>
                        <a:rPr lang="en-US" dirty="0"/>
                        <a:t>Audience interaction</a:t>
                      </a:r>
                    </a:p>
                  </a:txBody>
                  <a:tcPr anchor="ctr"/>
                </a:tc>
                <a:tc>
                  <a:txBody>
                    <a:bodyPr/>
                    <a:lstStyle/>
                    <a:p>
                      <a:pPr algn="ctr"/>
                      <a:r>
                        <a:rPr lang="en-US" dirty="0"/>
                        <a:t>Percentage (%)</a:t>
                      </a:r>
                    </a:p>
                  </a:txBody>
                  <a:tcPr anchor="ctr"/>
                </a:tc>
                <a:tc>
                  <a:txBody>
                    <a:bodyPr/>
                    <a:lstStyle/>
                    <a:p>
                      <a:pPr algn="ctr"/>
                      <a:r>
                        <a:rPr lang="en-US" dirty="0"/>
                        <a:t>85</a:t>
                      </a:r>
                    </a:p>
                  </a:txBody>
                  <a:tcPr anchor="ctr"/>
                </a:tc>
                <a:tc>
                  <a:txBody>
                    <a:bodyPr/>
                    <a:lstStyle/>
                    <a:p>
                      <a:pPr algn="ctr"/>
                      <a:r>
                        <a:rPr lang="en-US" dirty="0"/>
                        <a:t>88</a:t>
                      </a:r>
                    </a:p>
                  </a:txBody>
                  <a:tcPr anchor="ctr"/>
                </a:tc>
                <a:extLst>
                  <a:ext uri="{0D108BD9-81ED-4DB2-BD59-A6C34878D82A}">
                    <a16:rowId xmlns:a16="http://schemas.microsoft.com/office/drawing/2014/main" val="3873867931"/>
                  </a:ext>
                </a:extLst>
              </a:tr>
              <a:tr h="579526">
                <a:tc>
                  <a:txBody>
                    <a:bodyPr/>
                    <a:lstStyle/>
                    <a:p>
                      <a:pPr algn="ctr"/>
                      <a:r>
                        <a:rPr lang="en-US" dirty="0"/>
                        <a:t>Knowledge retention</a:t>
                      </a:r>
                    </a:p>
                  </a:txBody>
                  <a:tcPr anchor="ctr"/>
                </a:tc>
                <a:tc>
                  <a:txBody>
                    <a:bodyPr/>
                    <a:lstStyle/>
                    <a:p>
                      <a:pPr algn="ctr"/>
                      <a:r>
                        <a:rPr lang="en-US" dirty="0"/>
                        <a:t>Percentage (%)</a:t>
                      </a:r>
                    </a:p>
                  </a:txBody>
                  <a:tcPr anchor="ctr"/>
                </a:tc>
                <a:tc>
                  <a:txBody>
                    <a:bodyPr/>
                    <a:lstStyle/>
                    <a:p>
                      <a:pPr algn="ctr"/>
                      <a:r>
                        <a:rPr lang="en-US" dirty="0"/>
                        <a:t>75</a:t>
                      </a:r>
                    </a:p>
                  </a:txBody>
                  <a:tcPr anchor="ctr"/>
                </a:tc>
                <a:tc>
                  <a:txBody>
                    <a:bodyPr/>
                    <a:lstStyle/>
                    <a:p>
                      <a:pPr algn="ctr"/>
                      <a:r>
                        <a:rPr lang="en-US" dirty="0"/>
                        <a:t>80</a:t>
                      </a:r>
                    </a:p>
                  </a:txBody>
                  <a:tcPr anchor="ctr"/>
                </a:tc>
                <a:extLst>
                  <a:ext uri="{0D108BD9-81ED-4DB2-BD59-A6C34878D82A}">
                    <a16:rowId xmlns:a16="http://schemas.microsoft.com/office/drawing/2014/main" val="85209771"/>
                  </a:ext>
                </a:extLst>
              </a:tr>
              <a:tr h="579526">
                <a:tc>
                  <a:txBody>
                    <a:bodyPr/>
                    <a:lstStyle/>
                    <a:p>
                      <a:pPr algn="ctr"/>
                      <a:r>
                        <a:rPr lang="en-US" dirty="0"/>
                        <a:t>Post-presentation surveys</a:t>
                      </a:r>
                    </a:p>
                  </a:txBody>
                  <a:tcPr anchor="ctr"/>
                </a:tc>
                <a:tc>
                  <a:txBody>
                    <a:bodyPr/>
                    <a:lstStyle/>
                    <a:p>
                      <a:pPr algn="ctr"/>
                      <a:r>
                        <a:rPr lang="en-US" dirty="0"/>
                        <a:t>Average rating</a:t>
                      </a:r>
                    </a:p>
                  </a:txBody>
                  <a:tcPr anchor="ctr"/>
                </a:tc>
                <a:tc>
                  <a:txBody>
                    <a:bodyPr/>
                    <a:lstStyle/>
                    <a:p>
                      <a:pPr algn="ctr"/>
                      <a:r>
                        <a:rPr lang="en-US" dirty="0"/>
                        <a:t>4.2</a:t>
                      </a:r>
                    </a:p>
                  </a:txBody>
                  <a:tcPr anchor="ctr"/>
                </a:tc>
                <a:tc>
                  <a:txBody>
                    <a:bodyPr/>
                    <a:lstStyle/>
                    <a:p>
                      <a:pPr algn="ctr"/>
                      <a:r>
                        <a:rPr lang="en-US" dirty="0"/>
                        <a:t>4.5</a:t>
                      </a:r>
                    </a:p>
                  </a:txBody>
                  <a:tcPr anchor="ctr"/>
                </a:tc>
                <a:extLst>
                  <a:ext uri="{0D108BD9-81ED-4DB2-BD59-A6C34878D82A}">
                    <a16:rowId xmlns:a16="http://schemas.microsoft.com/office/drawing/2014/main" val="4061031278"/>
                  </a:ext>
                </a:extLst>
              </a:tr>
              <a:tr h="579526">
                <a:tc>
                  <a:txBody>
                    <a:bodyPr/>
                    <a:lstStyle/>
                    <a:p>
                      <a:pPr algn="ctr"/>
                      <a:r>
                        <a:rPr lang="en-US" dirty="0"/>
                        <a:t>Referral rate</a:t>
                      </a:r>
                    </a:p>
                  </a:txBody>
                  <a:tcPr anchor="ctr"/>
                </a:tc>
                <a:tc>
                  <a:txBody>
                    <a:bodyPr/>
                    <a:lstStyle/>
                    <a:p>
                      <a:pPr algn="ctr"/>
                      <a:r>
                        <a:rPr lang="en-US" dirty="0"/>
                        <a:t>Percentage (%)</a:t>
                      </a:r>
                    </a:p>
                  </a:txBody>
                  <a:tcPr anchor="ctr"/>
                </a:tc>
                <a:tc>
                  <a:txBody>
                    <a:bodyPr/>
                    <a:lstStyle/>
                    <a:p>
                      <a:pPr algn="ctr"/>
                      <a:r>
                        <a:rPr lang="en-US" dirty="0"/>
                        <a:t>10</a:t>
                      </a:r>
                    </a:p>
                  </a:txBody>
                  <a:tcPr anchor="ctr"/>
                </a:tc>
                <a:tc>
                  <a:txBody>
                    <a:bodyPr/>
                    <a:lstStyle/>
                    <a:p>
                      <a:pPr algn="ctr"/>
                      <a:r>
                        <a:rPr lang="en-US" dirty="0"/>
                        <a:t>12</a:t>
                      </a:r>
                    </a:p>
                  </a:txBody>
                  <a:tcPr anchor="ctr"/>
                </a:tc>
                <a:extLst>
                  <a:ext uri="{0D108BD9-81ED-4DB2-BD59-A6C34878D82A}">
                    <a16:rowId xmlns:a16="http://schemas.microsoft.com/office/drawing/2014/main" val="3591840781"/>
                  </a:ext>
                </a:extLst>
              </a:tr>
              <a:tr h="579526">
                <a:tc>
                  <a:txBody>
                    <a:bodyPr/>
                    <a:lstStyle/>
                    <a:p>
                      <a:pPr algn="ctr"/>
                      <a:r>
                        <a:rPr lang="en-US" dirty="0"/>
                        <a:t>Collaboration opportunities</a:t>
                      </a:r>
                    </a:p>
                  </a:txBody>
                  <a:tcPr anchor="ctr"/>
                </a:tc>
                <a:tc>
                  <a:txBody>
                    <a:bodyPr/>
                    <a:lstStyle/>
                    <a:p>
                      <a:pPr algn="ctr"/>
                      <a:r>
                        <a:rPr lang="en-US" dirty="0"/>
                        <a:t># of opportunities</a:t>
                      </a:r>
                    </a:p>
                  </a:txBody>
                  <a:tcPr anchor="ctr"/>
                </a:tc>
                <a:tc>
                  <a:txBody>
                    <a:bodyPr/>
                    <a:lstStyle/>
                    <a:p>
                      <a:pPr algn="ctr"/>
                      <a:r>
                        <a:rPr lang="en-US" dirty="0"/>
                        <a:t>8</a:t>
                      </a:r>
                    </a:p>
                  </a:txBody>
                  <a:tcPr anchor="ctr"/>
                </a:tc>
                <a:tc>
                  <a:txBody>
                    <a:bodyPr/>
                    <a:lstStyle/>
                    <a:p>
                      <a:pPr algn="ctr"/>
                      <a:r>
                        <a:rPr lang="en-US" dirty="0"/>
                        <a:t>10</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18</a:t>
            </a:fld>
            <a:endParaRPr lang="en-US" dirty="0"/>
          </a:p>
        </p:txBody>
      </p:sp>
    </p:spTree>
    <p:extLst>
      <p:ext uri="{BB962C8B-B14F-4D97-AF65-F5344CB8AC3E}">
        <p14:creationId xmlns:p14="http://schemas.microsoft.com/office/powerpoint/2010/main" val="330406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Mirjam Nilsson​</a:t>
            </a:r>
          </a:p>
          <a:p>
            <a:r>
              <a:rPr lang="en-US" dirty="0"/>
              <a:t>206-555-0146</a:t>
            </a:r>
          </a:p>
          <a:p>
            <a:r>
              <a:rPr lang="en-US" dirty="0"/>
              <a:t>mirjam@contoso.com</a:t>
            </a:r>
          </a:p>
          <a:p>
            <a:r>
              <a:rPr lang="en-US" dirty="0"/>
              <a:t>www.contoso.com</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
        <p:nvSpPr>
          <p:cNvPr id="2" name="Title 6">
            <a:extLst>
              <a:ext uri="{FF2B5EF4-FFF2-40B4-BE49-F238E27FC236}">
                <a16:creationId xmlns:a16="http://schemas.microsoft.com/office/drawing/2014/main" id="{A40B5186-5D6E-D339-5D3A-DD2C3CBABB6D}"/>
              </a:ext>
            </a:extLst>
          </p:cNvPr>
          <p:cNvSpPr txBox="1">
            <a:spLocks/>
          </p:cNvSpPr>
          <p:nvPr/>
        </p:nvSpPr>
        <p:spPr>
          <a:xfrm>
            <a:off x="838201" y="365125"/>
            <a:ext cx="4466502" cy="82359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400" kern="1200" cap="all" spc="300" baseline="0">
                <a:solidFill>
                  <a:schemeClr val="bg1"/>
                </a:solidFill>
                <a:latin typeface="+mj-lt"/>
                <a:ea typeface="+mj-ea"/>
                <a:cs typeface="Biome" panose="020B0503030204020804" pitchFamily="34" charset="0"/>
              </a:defRPr>
            </a:lvl1pPr>
          </a:lstStyle>
          <a:p>
            <a:r>
              <a:rPr lang="en-US" dirty="0"/>
              <a:t>Executive Summary</a:t>
            </a:r>
          </a:p>
        </p:txBody>
      </p:sp>
      <p:sp>
        <p:nvSpPr>
          <p:cNvPr id="9" name="Content Placeholder 3">
            <a:extLst>
              <a:ext uri="{FF2B5EF4-FFF2-40B4-BE49-F238E27FC236}">
                <a16:creationId xmlns:a16="http://schemas.microsoft.com/office/drawing/2014/main" id="{38712E44-7AC7-EB4F-039D-3C874C7866B9}"/>
              </a:ext>
            </a:extLst>
          </p:cNvPr>
          <p:cNvSpPr txBox="1">
            <a:spLocks/>
          </p:cNvSpPr>
          <p:nvPr/>
        </p:nvSpPr>
        <p:spPr>
          <a:xfrm>
            <a:off x="118872" y="1463040"/>
            <a:ext cx="11622024" cy="6856465"/>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1800" dirty="0">
                <a:solidFill>
                  <a:schemeClr val="bg1"/>
                </a:solidFill>
              </a:rPr>
              <a:t>The scope of our project is predicting MLB All-Stars based on end-of-season statistics</a:t>
            </a:r>
          </a:p>
          <a:p>
            <a:pPr marL="285750" indent="-285750">
              <a:buFont typeface="Arial" panose="020B0604020202020204" pitchFamily="34" charset="0"/>
              <a:buChar char="•"/>
            </a:pPr>
            <a:r>
              <a:rPr lang="en-US" sz="1800" dirty="0">
                <a:solidFill>
                  <a:schemeClr val="bg1"/>
                </a:solidFill>
              </a:rPr>
              <a:t>The source of our data is Baseball-Reference (</a:t>
            </a:r>
            <a:r>
              <a:rPr lang="en-US" sz="1800" dirty="0">
                <a:solidFill>
                  <a:schemeClr val="bg1"/>
                </a:solidFill>
                <a:hlinkClick r:id="rId4">
                  <a:extLst>
                    <a:ext uri="{A12FA001-AC4F-418D-AE19-62706E023703}">
                      <ahyp:hlinkClr xmlns:ahyp="http://schemas.microsoft.com/office/drawing/2018/hyperlinkcolor" val="tx"/>
                    </a:ext>
                  </a:extLst>
                </a:hlinkClick>
              </a:rPr>
              <a:t>link</a:t>
            </a:r>
            <a:r>
              <a:rPr lang="en-US" sz="1800" dirty="0">
                <a:solidFill>
                  <a:schemeClr val="bg1"/>
                </a:solidFill>
              </a:rPr>
              <a:t>)</a:t>
            </a:r>
          </a:p>
          <a:p>
            <a:pPr marL="285750" indent="-285750">
              <a:buFont typeface="Arial" panose="020B0604020202020204" pitchFamily="34" charset="0"/>
              <a:buChar char="•"/>
            </a:pPr>
            <a:r>
              <a:rPr lang="en-US" sz="1800" dirty="0">
                <a:solidFill>
                  <a:schemeClr val="bg1"/>
                </a:solidFill>
              </a:rPr>
              <a:t>The requirements for this project where:</a:t>
            </a:r>
          </a:p>
          <a:p>
            <a:pPr lvl="1">
              <a:buFont typeface="+mj-lt"/>
              <a:buAutoNum type="arabicPeriod"/>
            </a:pPr>
            <a:r>
              <a:rPr lang="en-US" sz="1600" dirty="0">
                <a:latin typeface="Roboto" panose="02000000000000000000" pitchFamily="2" charset="0"/>
              </a:rPr>
              <a:t>Find a problem worth solving, analyzing, or visualizing.</a:t>
            </a:r>
          </a:p>
          <a:p>
            <a:pPr lvl="1">
              <a:buFont typeface="+mj-lt"/>
              <a:buAutoNum type="arabicPeriod"/>
            </a:pPr>
            <a:r>
              <a:rPr lang="en-US" sz="1600" dirty="0">
                <a:latin typeface="Roboto" panose="02000000000000000000" pitchFamily="2" charset="0"/>
              </a:rPr>
              <a:t>Use machine learning (ML) with the technologies we’ve learned.</a:t>
            </a:r>
          </a:p>
          <a:p>
            <a:pPr lvl="1">
              <a:buFont typeface="+mj-lt"/>
              <a:buAutoNum type="arabicPeriod"/>
            </a:pPr>
            <a:r>
              <a:rPr lang="en-US" sz="1600" dirty="0">
                <a:latin typeface="Roboto" panose="02000000000000000000" pitchFamily="2" charset="0"/>
              </a:rPr>
              <a:t>You must use Scikit-learn and/or another machine learning library.</a:t>
            </a:r>
          </a:p>
          <a:p>
            <a:pPr lvl="1">
              <a:buFont typeface="+mj-lt"/>
              <a:buAutoNum type="arabicPeriod"/>
            </a:pPr>
            <a:r>
              <a:rPr lang="en-US" sz="1600" dirty="0">
                <a:latin typeface="Roboto" panose="02000000000000000000" pitchFamily="2" charset="0"/>
              </a:rPr>
              <a:t>Your project must be powered by a dataset with at least 100 records.</a:t>
            </a:r>
          </a:p>
          <a:p>
            <a:pPr lvl="1">
              <a:buFont typeface="+mj-lt"/>
              <a:buAutoNum type="arabicPeriod"/>
            </a:pPr>
            <a:r>
              <a:rPr lang="en-US" sz="1600" dirty="0">
                <a:latin typeface="Roboto" panose="02000000000000000000" pitchFamily="2" charset="0"/>
              </a:rPr>
              <a:t>You must use at least two of the programs used in class</a:t>
            </a:r>
          </a:p>
          <a:p>
            <a:pPr marL="285750" indent="-285750">
              <a:buFont typeface="Arial" panose="020B0604020202020204" pitchFamily="34" charset="0"/>
              <a:buChar char="•"/>
            </a:pPr>
            <a:r>
              <a:rPr lang="en-US" sz="1800" dirty="0">
                <a:solidFill>
                  <a:schemeClr val="bg1"/>
                </a:solidFill>
              </a:rPr>
              <a:t>This project resulted in:</a:t>
            </a:r>
          </a:p>
          <a:p>
            <a:pPr lvl="1">
              <a:buFont typeface="+mj-lt"/>
              <a:buAutoNum type="arabicPeriod"/>
            </a:pPr>
            <a:r>
              <a:rPr lang="en-US" sz="1600" dirty="0">
                <a:latin typeface="Roboto" panose="02000000000000000000" pitchFamily="2" charset="0"/>
              </a:rPr>
              <a:t>Logistical Regression and Random Forest models</a:t>
            </a:r>
          </a:p>
          <a:p>
            <a:pPr lvl="1">
              <a:buFont typeface="+mj-lt"/>
              <a:buAutoNum type="arabicPeriod"/>
            </a:pPr>
            <a:r>
              <a:rPr lang="en-US" sz="1600" dirty="0">
                <a:latin typeface="Roboto" panose="02000000000000000000" pitchFamily="2" charset="0"/>
              </a:rPr>
              <a:t>A SQL database</a:t>
            </a:r>
          </a:p>
          <a:p>
            <a:pPr lvl="1">
              <a:buFont typeface="+mj-lt"/>
              <a:buAutoNum type="arabicPeriod"/>
            </a:pPr>
            <a:r>
              <a:rPr lang="en-US" sz="1600" dirty="0">
                <a:latin typeface="Roboto" panose="02000000000000000000" pitchFamily="2" charset="0"/>
              </a:rPr>
              <a:t>2100+ records retrieved</a:t>
            </a:r>
          </a:p>
          <a:p>
            <a:pPr lvl="1">
              <a:buFont typeface="+mj-lt"/>
              <a:buAutoNum type="arabicPeriod"/>
            </a:pPr>
            <a:r>
              <a:rPr lang="en-US" sz="1600" dirty="0">
                <a:latin typeface="Roboto" panose="02000000000000000000" pitchFamily="2" charset="0"/>
              </a:rPr>
              <a:t>Visualizations</a:t>
            </a:r>
          </a:p>
          <a:p>
            <a:pPr lvl="1">
              <a:buFont typeface="+mj-lt"/>
              <a:buAutoNum type="arabicPeriod"/>
            </a:pPr>
            <a:r>
              <a:rPr lang="en-US" sz="1600" dirty="0">
                <a:latin typeface="Roboto" panose="02000000000000000000" pitchFamily="2" charset="0"/>
              </a:rPr>
              <a:t>Ability to enhance model in the future</a:t>
            </a:r>
          </a:p>
          <a:p>
            <a:pPr marL="285750" indent="-285750">
              <a:buFont typeface="Arial" panose="020B0604020202020204" pitchFamily="34" charset="0"/>
              <a:buChar char="•"/>
            </a:pPr>
            <a:endParaRPr lang="en-US" sz="1400" dirty="0">
              <a:solidFill>
                <a:schemeClr val="bg1"/>
              </a:solidFill>
            </a:endParaRPr>
          </a:p>
        </p:txBody>
      </p:sp>
    </p:spTree>
    <p:extLst>
      <p:ext uri="{BB962C8B-B14F-4D97-AF65-F5344CB8AC3E}">
        <p14:creationId xmlns:p14="http://schemas.microsoft.com/office/powerpoint/2010/main" val="3246030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Goals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solidFill>
                  <a:schemeClr val="accent3"/>
                </a:solidFill>
              </a:rPr>
              <a:t>Retrieve data on baseball players end-of-season statistics from 2013 to 2023</a:t>
            </a:r>
          </a:p>
          <a:p>
            <a:r>
              <a:rPr lang="en-US" dirty="0">
                <a:solidFill>
                  <a:schemeClr val="accent3"/>
                </a:solidFill>
              </a:rPr>
              <a:t>Clean data and store in SQL database</a:t>
            </a:r>
          </a:p>
          <a:p>
            <a:r>
              <a:rPr lang="en-US" dirty="0">
                <a:solidFill>
                  <a:schemeClr val="accent3"/>
                </a:solidFill>
              </a:rPr>
              <a:t>Create model to predict which players were All-Stars each season</a:t>
            </a:r>
          </a:p>
          <a:p>
            <a:r>
              <a:rPr lang="en-US" dirty="0">
                <a:solidFill>
                  <a:schemeClr val="accent3"/>
                </a:solidFill>
              </a:rPr>
              <a:t>Create visualizations to display our efforts</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Steps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8843050" cy="3528397"/>
          </a:xfrm>
        </p:spPr>
        <p:txBody>
          <a:bodyPr/>
          <a:lstStyle/>
          <a:p>
            <a:pPr marL="342900" lvl="1" indent="-342900">
              <a:buFont typeface="+mj-lt"/>
              <a:buAutoNum type="arabicPeriod"/>
            </a:pPr>
            <a:r>
              <a:rPr lang="en-US" dirty="0">
                <a:solidFill>
                  <a:schemeClr val="accent3"/>
                </a:solidFill>
              </a:rPr>
              <a:t>Find datasets and decide what stats we need</a:t>
            </a:r>
          </a:p>
          <a:p>
            <a:pPr marL="342900" lvl="1" indent="-342900">
              <a:buFont typeface="+mj-lt"/>
              <a:buAutoNum type="arabicPeriod"/>
            </a:pPr>
            <a:r>
              <a:rPr lang="en-US" dirty="0">
                <a:solidFill>
                  <a:schemeClr val="accent3"/>
                </a:solidFill>
              </a:rPr>
              <a:t>Clean and merge datasets</a:t>
            </a:r>
          </a:p>
          <a:p>
            <a:pPr marL="342900" lvl="1" indent="-342900">
              <a:buFont typeface="+mj-lt"/>
              <a:buAutoNum type="arabicPeriod"/>
            </a:pPr>
            <a:r>
              <a:rPr lang="en-US" dirty="0">
                <a:solidFill>
                  <a:schemeClr val="accent3"/>
                </a:solidFill>
              </a:rPr>
              <a:t>Create SQL database to house cleaned dataset</a:t>
            </a:r>
          </a:p>
          <a:p>
            <a:pPr marL="342900" lvl="1" indent="-342900">
              <a:buFont typeface="+mj-lt"/>
              <a:buAutoNum type="arabicPeriod"/>
            </a:pPr>
            <a:r>
              <a:rPr lang="en-US" dirty="0">
                <a:solidFill>
                  <a:schemeClr val="accent3"/>
                </a:solidFill>
              </a:rPr>
              <a:t>Create and run machine learning models</a:t>
            </a:r>
          </a:p>
          <a:p>
            <a:pPr marL="342900" lvl="1" indent="-342900">
              <a:buFont typeface="+mj-lt"/>
              <a:buAutoNum type="arabicPeriod"/>
            </a:pPr>
            <a:r>
              <a:rPr lang="en-US" dirty="0">
                <a:solidFill>
                  <a:schemeClr val="accent3"/>
                </a:solidFill>
              </a:rPr>
              <a:t>Analyze results and change parameters of models to boost performance</a:t>
            </a:r>
          </a:p>
          <a:p>
            <a:pPr marL="342900" lvl="1" indent="-342900">
              <a:buFont typeface="+mj-lt"/>
              <a:buAutoNum type="arabicPeriod"/>
            </a:pPr>
            <a:r>
              <a:rPr lang="en-US" dirty="0">
                <a:solidFill>
                  <a:schemeClr val="accent3"/>
                </a:solidFill>
              </a:rPr>
              <a:t>Create visualizations to show results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Finding, cleaning and merging datasets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8691238" cy="3528397"/>
          </a:xfrm>
        </p:spPr>
        <p:txBody>
          <a:bodyPr/>
          <a:lstStyle/>
          <a:p>
            <a:pPr marL="285750" indent="-285750">
              <a:buFont typeface="Arial" panose="020B0604020202020204" pitchFamily="34" charset="0"/>
              <a:buChar char="•"/>
            </a:pPr>
            <a:r>
              <a:rPr lang="en-US" dirty="0"/>
              <a:t>This step took us a significant portion of time because as we went along, we found new stats that could be helpful in making our model more accurate and would need to find the data needed and merge these datasets together</a:t>
            </a:r>
          </a:p>
          <a:p>
            <a:pPr marL="285750" indent="-285750">
              <a:buFont typeface="Arial" panose="020B0604020202020204" pitchFamily="34" charset="0"/>
              <a:buChar char="•"/>
            </a:pPr>
            <a:r>
              <a:rPr lang="en-US" dirty="0"/>
              <a:t>We used Baseball-Reference to acquire many end-of-season statistics for MLB players who played more than 80 games, such as hits, batting average, wins-above-replacement (WAR), and the final standings for their team at the end of the season</a:t>
            </a:r>
          </a:p>
          <a:p>
            <a:pPr marL="285750" indent="-285750">
              <a:buFont typeface="Arial" panose="020B0604020202020204" pitchFamily="34" charset="0"/>
              <a:buChar char="•"/>
            </a:pPr>
            <a:r>
              <a:rPr lang="en-US" dirty="0"/>
              <a:t>We used Pandas to clean and merge our datasets</a:t>
            </a:r>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302332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Creating a </a:t>
            </a:r>
            <a:r>
              <a:rPr lang="en-US" dirty="0" err="1"/>
              <a:t>sql</a:t>
            </a:r>
            <a:r>
              <a:rPr lang="en-US" dirty="0"/>
              <a:t> database</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8691238" cy="3528397"/>
          </a:xfrm>
        </p:spPr>
        <p:txBody>
          <a:bodyPr/>
          <a:lstStyle/>
          <a:p>
            <a:pPr marL="285750" indent="-285750">
              <a:buFont typeface="Arial" panose="020B0604020202020204" pitchFamily="34" charset="0"/>
              <a:buChar char="•"/>
            </a:pPr>
            <a:r>
              <a:rPr lang="en-US" dirty="0"/>
              <a:t>We used </a:t>
            </a:r>
            <a:r>
              <a:rPr lang="en-US" dirty="0" err="1"/>
              <a:t>pgAdmin</a:t>
            </a:r>
            <a:r>
              <a:rPr lang="en-US" dirty="0"/>
              <a:t> and created a database to hold our cleaned dataset</a:t>
            </a:r>
          </a:p>
          <a:p>
            <a:pPr marL="285750" indent="-285750">
              <a:buFont typeface="Arial" panose="020B0604020202020204" pitchFamily="34" charset="0"/>
              <a:buChar char="•"/>
            </a:pPr>
            <a:r>
              <a:rPr lang="en-US" dirty="0"/>
              <a:t>We wrote a schema to create the table to house the data</a:t>
            </a:r>
          </a:p>
          <a:p>
            <a:pPr marL="285750" indent="-285750">
              <a:buFont typeface="Arial" panose="020B0604020202020204" pitchFamily="34" charset="0"/>
              <a:buChar char="•"/>
            </a:pPr>
            <a:r>
              <a:rPr lang="en-US" dirty="0"/>
              <a:t>We then imported the data into SQL</a:t>
            </a:r>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82368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Creating, running and upgrading </a:t>
            </a:r>
            <a:br>
              <a:rPr lang="en-US" dirty="0"/>
            </a:br>
            <a:r>
              <a:rPr lang="en-US" dirty="0" err="1"/>
              <a:t>Ml</a:t>
            </a:r>
            <a:r>
              <a:rPr lang="en-US" dirty="0"/>
              <a:t> models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8691238" cy="3528397"/>
          </a:xfrm>
        </p:spPr>
        <p:txBody>
          <a:bodyPr/>
          <a:lstStyle/>
          <a:p>
            <a:pPr marL="285750" indent="-285750">
              <a:buFont typeface="Arial" panose="020B0604020202020204" pitchFamily="34" charset="0"/>
              <a:buChar char="•"/>
            </a:pPr>
            <a:r>
              <a:rPr lang="en-US" dirty="0"/>
              <a:t>We used Google </a:t>
            </a:r>
            <a:r>
              <a:rPr lang="en-US" dirty="0" err="1"/>
              <a:t>Colab</a:t>
            </a:r>
            <a:r>
              <a:rPr lang="en-US" dirty="0"/>
              <a:t> and wrote </a:t>
            </a:r>
            <a:r>
              <a:rPr lang="en-US" dirty="0" err="1"/>
              <a:t>Jupyter</a:t>
            </a:r>
            <a:r>
              <a:rPr lang="en-US" dirty="0"/>
              <a:t> Notebook files to run our models</a:t>
            </a:r>
          </a:p>
          <a:p>
            <a:pPr marL="285750" indent="-285750">
              <a:buFont typeface="Arial" panose="020B0604020202020204" pitchFamily="34" charset="0"/>
              <a:buChar char="•"/>
            </a:pPr>
            <a:r>
              <a:rPr lang="en-US" dirty="0"/>
              <a:t>We tested both logistic regression models and Random Forest models</a:t>
            </a:r>
          </a:p>
          <a:p>
            <a:pPr marL="285750" indent="-285750">
              <a:buFont typeface="Arial" panose="020B0604020202020204" pitchFamily="34" charset="0"/>
              <a:buChar char="•"/>
            </a:pPr>
            <a:r>
              <a:rPr lang="en-US" dirty="0"/>
              <a:t>As we ran more tests, we were able to improve our model’s performance by changing parameters, such as activation functions and number of estimators</a:t>
            </a:r>
          </a:p>
          <a:p>
            <a:pPr marL="285750" indent="-285750">
              <a:buFont typeface="Arial" panose="020B0604020202020204" pitchFamily="34" charset="0"/>
              <a:buChar char="•"/>
            </a:pPr>
            <a:r>
              <a:rPr lang="en-US" dirty="0"/>
              <a:t>This led to greater accuracy and recall, which was the primary statistic we were looking at</a:t>
            </a:r>
          </a:p>
          <a:p>
            <a:pPr marL="569214" lvl="1"/>
            <a:r>
              <a:rPr lang="en-US" dirty="0"/>
              <a:t>This is because we wanted our model to correctly predict All-Stars more than just getting who wasn’t an All-Star correct</a:t>
            </a:r>
          </a:p>
          <a:p>
            <a:endParaRPr lang="en-US" dirty="0"/>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55012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Creating visualizations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8691238" cy="3528397"/>
          </a:xfrm>
        </p:spPr>
        <p:txBody>
          <a:bodyPr/>
          <a:lstStyle/>
          <a:p>
            <a:pPr marL="285750" indent="-285750">
              <a:buFont typeface="Arial" panose="020B0604020202020204" pitchFamily="34" charset="0"/>
              <a:buChar char="•"/>
            </a:pPr>
            <a:r>
              <a:rPr lang="en-US" dirty="0"/>
              <a:t>We then created visualizations to show how the model was looking at the datasets when it was learning</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6244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Our findings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9671986" cy="3723753"/>
          </a:xfrm>
        </p:spPr>
        <p:txBody>
          <a:bodyPr/>
          <a:lstStyle/>
          <a:p>
            <a:r>
              <a:rPr lang="en-US" dirty="0"/>
              <a:t>We were able to create a model that achieved classification accuracy of over 75% consistently with weighted recall of around 80%</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2728059627"/>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{4C9A916F-9273-43AD-8F8F-2627C3D2795A}tf11936837_win32</Template>
  <TotalTime>48</TotalTime>
  <Words>800</Words>
  <Application>Microsoft Office PowerPoint</Application>
  <PresentationFormat>Widescreen</PresentationFormat>
  <Paragraphs>170</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Nova</vt:lpstr>
      <vt:lpstr>Biome</vt:lpstr>
      <vt:lpstr>Calibri</vt:lpstr>
      <vt:lpstr>Roboto</vt:lpstr>
      <vt:lpstr>Custom</vt:lpstr>
      <vt:lpstr>Predicting MLB All-Stars</vt:lpstr>
      <vt:lpstr>PowerPoint Presentation</vt:lpstr>
      <vt:lpstr>Project Goals</vt:lpstr>
      <vt:lpstr>Steps</vt:lpstr>
      <vt:lpstr>Finding, cleaning and merging datasets</vt:lpstr>
      <vt:lpstr>Creating a sql database</vt:lpstr>
      <vt:lpstr>Creating, running and upgrading  Ml models</vt:lpstr>
      <vt:lpstr>Creating visualizations</vt:lpstr>
      <vt:lpstr>Our findings</vt:lpstr>
      <vt:lpstr>Next steps</vt:lpstr>
      <vt:lpstr>EFFECTIVE DELIVERY TECHNIQUES</vt:lpstr>
      <vt:lpstr>The Power of</vt:lpstr>
      <vt:lpstr>SELECTING VISUAL AIDS</vt:lpstr>
      <vt:lpstr>NAVIGATING Q&amp;A SESSIONS</vt:lpstr>
      <vt:lpstr>SPEAKING IMPACT</vt:lpstr>
      <vt:lpstr>DYNAMIC DELIVERY</vt:lpstr>
      <vt:lpstr>PowerPoint Presentation</vt:lpstr>
      <vt:lpstr>SPEAKING ENGAGEMENT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Albertini</dc:creator>
  <cp:lastModifiedBy>Christian Albertini</cp:lastModifiedBy>
  <cp:revision>3</cp:revision>
  <dcterms:created xsi:type="dcterms:W3CDTF">2024-09-17T22:07:55Z</dcterms:created>
  <dcterms:modified xsi:type="dcterms:W3CDTF">2024-09-17T22:56:10Z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