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62"/>
  </p:normalViewPr>
  <p:slideViewPr>
    <p:cSldViewPr snapToGrid="0">
      <p:cViewPr varScale="1">
        <p:scale>
          <a:sx n="109" d="100"/>
          <a:sy n="109" d="100"/>
        </p:scale>
        <p:origin x="4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02291-2741-4183-FFF8-82F71D07338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ED2253CB-6085-5DFB-CA32-2D8DC1370C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0260B12F-9905-DF79-7860-AE26D58A0D85}"/>
              </a:ext>
            </a:extLst>
          </p:cNvPr>
          <p:cNvSpPr>
            <a:spLocks noGrp="1"/>
          </p:cNvSpPr>
          <p:nvPr>
            <p:ph type="dt" sz="half" idx="10"/>
          </p:nvPr>
        </p:nvSpPr>
        <p:spPr/>
        <p:txBody>
          <a:bodyPr/>
          <a:lstStyle/>
          <a:p>
            <a:fld id="{EC2A887D-FB64-F24D-9E91-1F3870457BB7}" type="datetimeFigureOut">
              <a:rPr lang="en-GB" smtClean="0"/>
              <a:t>27/03/2024</a:t>
            </a:fld>
            <a:endParaRPr lang="en-GB"/>
          </a:p>
        </p:txBody>
      </p:sp>
      <p:sp>
        <p:nvSpPr>
          <p:cNvPr id="5" name="Footer Placeholder 4">
            <a:extLst>
              <a:ext uri="{FF2B5EF4-FFF2-40B4-BE49-F238E27FC236}">
                <a16:creationId xmlns:a16="http://schemas.microsoft.com/office/drawing/2014/main" id="{28491A1C-857D-FE50-15E0-A9F7F362DE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2413FC-8EF6-26B4-E3CA-58F22101D3D7}"/>
              </a:ext>
            </a:extLst>
          </p:cNvPr>
          <p:cNvSpPr>
            <a:spLocks noGrp="1"/>
          </p:cNvSpPr>
          <p:nvPr>
            <p:ph type="sldNum" sz="quarter" idx="12"/>
          </p:nvPr>
        </p:nvSpPr>
        <p:spPr/>
        <p:txBody>
          <a:bodyPr/>
          <a:lstStyle/>
          <a:p>
            <a:fld id="{E8DCF1E9-690C-A443-ABBC-2ADAADE0DDD9}" type="slidenum">
              <a:rPr lang="en-GB" smtClean="0"/>
              <a:t>‹#›</a:t>
            </a:fld>
            <a:endParaRPr lang="en-GB"/>
          </a:p>
        </p:txBody>
      </p:sp>
    </p:spTree>
    <p:extLst>
      <p:ext uri="{BB962C8B-B14F-4D97-AF65-F5344CB8AC3E}">
        <p14:creationId xmlns:p14="http://schemas.microsoft.com/office/powerpoint/2010/main" val="179807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A5327-1DC5-BCC1-16F1-970A170120B6}"/>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43531A4-361F-AF17-AE58-B904CB254DB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F73CD0C-032E-ACA9-87D2-38E2F07F5B2F}"/>
              </a:ext>
            </a:extLst>
          </p:cNvPr>
          <p:cNvSpPr>
            <a:spLocks noGrp="1"/>
          </p:cNvSpPr>
          <p:nvPr>
            <p:ph type="dt" sz="half" idx="10"/>
          </p:nvPr>
        </p:nvSpPr>
        <p:spPr/>
        <p:txBody>
          <a:bodyPr/>
          <a:lstStyle/>
          <a:p>
            <a:fld id="{EC2A887D-FB64-F24D-9E91-1F3870457BB7}" type="datetimeFigureOut">
              <a:rPr lang="en-GB" smtClean="0"/>
              <a:t>27/03/2024</a:t>
            </a:fld>
            <a:endParaRPr lang="en-GB"/>
          </a:p>
        </p:txBody>
      </p:sp>
      <p:sp>
        <p:nvSpPr>
          <p:cNvPr id="5" name="Footer Placeholder 4">
            <a:extLst>
              <a:ext uri="{FF2B5EF4-FFF2-40B4-BE49-F238E27FC236}">
                <a16:creationId xmlns:a16="http://schemas.microsoft.com/office/drawing/2014/main" id="{F70DF651-E419-17D2-2779-0927445557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A00DEE-D9C6-0941-7D98-A51C44DCED5A}"/>
              </a:ext>
            </a:extLst>
          </p:cNvPr>
          <p:cNvSpPr>
            <a:spLocks noGrp="1"/>
          </p:cNvSpPr>
          <p:nvPr>
            <p:ph type="sldNum" sz="quarter" idx="12"/>
          </p:nvPr>
        </p:nvSpPr>
        <p:spPr/>
        <p:txBody>
          <a:bodyPr/>
          <a:lstStyle/>
          <a:p>
            <a:fld id="{E8DCF1E9-690C-A443-ABBC-2ADAADE0DDD9}" type="slidenum">
              <a:rPr lang="en-GB" smtClean="0"/>
              <a:t>‹#›</a:t>
            </a:fld>
            <a:endParaRPr lang="en-GB"/>
          </a:p>
        </p:txBody>
      </p:sp>
    </p:spTree>
    <p:extLst>
      <p:ext uri="{BB962C8B-B14F-4D97-AF65-F5344CB8AC3E}">
        <p14:creationId xmlns:p14="http://schemas.microsoft.com/office/powerpoint/2010/main" val="3617018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E25094-8EFA-1DB7-374E-CCD75925BC8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314A51C-281C-8E2C-C9BD-36E0DC49F4E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013B6E5-A620-623B-E797-8890B87B2F14}"/>
              </a:ext>
            </a:extLst>
          </p:cNvPr>
          <p:cNvSpPr>
            <a:spLocks noGrp="1"/>
          </p:cNvSpPr>
          <p:nvPr>
            <p:ph type="dt" sz="half" idx="10"/>
          </p:nvPr>
        </p:nvSpPr>
        <p:spPr/>
        <p:txBody>
          <a:bodyPr/>
          <a:lstStyle/>
          <a:p>
            <a:fld id="{EC2A887D-FB64-F24D-9E91-1F3870457BB7}" type="datetimeFigureOut">
              <a:rPr lang="en-GB" smtClean="0"/>
              <a:t>27/03/2024</a:t>
            </a:fld>
            <a:endParaRPr lang="en-GB"/>
          </a:p>
        </p:txBody>
      </p:sp>
      <p:sp>
        <p:nvSpPr>
          <p:cNvPr id="5" name="Footer Placeholder 4">
            <a:extLst>
              <a:ext uri="{FF2B5EF4-FFF2-40B4-BE49-F238E27FC236}">
                <a16:creationId xmlns:a16="http://schemas.microsoft.com/office/drawing/2014/main" id="{9C573C99-71C3-B964-04CC-4EF6EAEE6D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14E7D4-F91C-3A78-4034-F01B13AA9AFA}"/>
              </a:ext>
            </a:extLst>
          </p:cNvPr>
          <p:cNvSpPr>
            <a:spLocks noGrp="1"/>
          </p:cNvSpPr>
          <p:nvPr>
            <p:ph type="sldNum" sz="quarter" idx="12"/>
          </p:nvPr>
        </p:nvSpPr>
        <p:spPr/>
        <p:txBody>
          <a:bodyPr/>
          <a:lstStyle/>
          <a:p>
            <a:fld id="{E8DCF1E9-690C-A443-ABBC-2ADAADE0DDD9}" type="slidenum">
              <a:rPr lang="en-GB" smtClean="0"/>
              <a:t>‹#›</a:t>
            </a:fld>
            <a:endParaRPr lang="en-GB"/>
          </a:p>
        </p:txBody>
      </p:sp>
    </p:spTree>
    <p:extLst>
      <p:ext uri="{BB962C8B-B14F-4D97-AF65-F5344CB8AC3E}">
        <p14:creationId xmlns:p14="http://schemas.microsoft.com/office/powerpoint/2010/main" val="1857813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70400-D408-B8EB-DC1F-CA055C3A6FD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5F1850C-50F7-4D8E-C0D2-0627AA19A55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C91E49B-C846-C216-BE84-01E22C4C9E7E}"/>
              </a:ext>
            </a:extLst>
          </p:cNvPr>
          <p:cNvSpPr>
            <a:spLocks noGrp="1"/>
          </p:cNvSpPr>
          <p:nvPr>
            <p:ph type="dt" sz="half" idx="10"/>
          </p:nvPr>
        </p:nvSpPr>
        <p:spPr/>
        <p:txBody>
          <a:bodyPr/>
          <a:lstStyle/>
          <a:p>
            <a:fld id="{EC2A887D-FB64-F24D-9E91-1F3870457BB7}" type="datetimeFigureOut">
              <a:rPr lang="en-GB" smtClean="0"/>
              <a:t>27/03/2024</a:t>
            </a:fld>
            <a:endParaRPr lang="en-GB"/>
          </a:p>
        </p:txBody>
      </p:sp>
      <p:sp>
        <p:nvSpPr>
          <p:cNvPr id="5" name="Footer Placeholder 4">
            <a:extLst>
              <a:ext uri="{FF2B5EF4-FFF2-40B4-BE49-F238E27FC236}">
                <a16:creationId xmlns:a16="http://schemas.microsoft.com/office/drawing/2014/main" id="{53DA0FB2-872A-B29D-F135-F7F11260B7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E6C62E-B4C2-0E2B-18F3-B945D91B052D}"/>
              </a:ext>
            </a:extLst>
          </p:cNvPr>
          <p:cNvSpPr>
            <a:spLocks noGrp="1"/>
          </p:cNvSpPr>
          <p:nvPr>
            <p:ph type="sldNum" sz="quarter" idx="12"/>
          </p:nvPr>
        </p:nvSpPr>
        <p:spPr/>
        <p:txBody>
          <a:bodyPr/>
          <a:lstStyle/>
          <a:p>
            <a:fld id="{E8DCF1E9-690C-A443-ABBC-2ADAADE0DDD9}" type="slidenum">
              <a:rPr lang="en-GB" smtClean="0"/>
              <a:t>‹#›</a:t>
            </a:fld>
            <a:endParaRPr lang="en-GB"/>
          </a:p>
        </p:txBody>
      </p:sp>
    </p:spTree>
    <p:extLst>
      <p:ext uri="{BB962C8B-B14F-4D97-AF65-F5344CB8AC3E}">
        <p14:creationId xmlns:p14="http://schemas.microsoft.com/office/powerpoint/2010/main" val="228021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3E165-A2A1-44D8-72D9-F4AB4554931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9835C036-0AA1-EFE2-B0CA-BA8BEA9371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D8CE440-C69B-59A4-80BA-CAAF272AC764}"/>
              </a:ext>
            </a:extLst>
          </p:cNvPr>
          <p:cNvSpPr>
            <a:spLocks noGrp="1"/>
          </p:cNvSpPr>
          <p:nvPr>
            <p:ph type="dt" sz="half" idx="10"/>
          </p:nvPr>
        </p:nvSpPr>
        <p:spPr/>
        <p:txBody>
          <a:bodyPr/>
          <a:lstStyle/>
          <a:p>
            <a:fld id="{EC2A887D-FB64-F24D-9E91-1F3870457BB7}" type="datetimeFigureOut">
              <a:rPr lang="en-GB" smtClean="0"/>
              <a:t>27/03/2024</a:t>
            </a:fld>
            <a:endParaRPr lang="en-GB"/>
          </a:p>
        </p:txBody>
      </p:sp>
      <p:sp>
        <p:nvSpPr>
          <p:cNvPr id="5" name="Footer Placeholder 4">
            <a:extLst>
              <a:ext uri="{FF2B5EF4-FFF2-40B4-BE49-F238E27FC236}">
                <a16:creationId xmlns:a16="http://schemas.microsoft.com/office/drawing/2014/main" id="{070B397E-71F2-3A81-7761-CCD7B83B53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0D29AB-020C-F2DB-2668-19CDF3399503}"/>
              </a:ext>
            </a:extLst>
          </p:cNvPr>
          <p:cNvSpPr>
            <a:spLocks noGrp="1"/>
          </p:cNvSpPr>
          <p:nvPr>
            <p:ph type="sldNum" sz="quarter" idx="12"/>
          </p:nvPr>
        </p:nvSpPr>
        <p:spPr/>
        <p:txBody>
          <a:bodyPr/>
          <a:lstStyle/>
          <a:p>
            <a:fld id="{E8DCF1E9-690C-A443-ABBC-2ADAADE0DDD9}" type="slidenum">
              <a:rPr lang="en-GB" smtClean="0"/>
              <a:t>‹#›</a:t>
            </a:fld>
            <a:endParaRPr lang="en-GB"/>
          </a:p>
        </p:txBody>
      </p:sp>
    </p:spTree>
    <p:extLst>
      <p:ext uri="{BB962C8B-B14F-4D97-AF65-F5344CB8AC3E}">
        <p14:creationId xmlns:p14="http://schemas.microsoft.com/office/powerpoint/2010/main" val="3991727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C9B37-D1A6-E738-EF44-DE9C678EE18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C3DF8C5-F36C-BB65-8E9B-74A779CF5D4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F52082CA-8DF5-48B4-C402-106F14C3828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F74C1E9E-F7B0-4915-72BB-B18879AC39E5}"/>
              </a:ext>
            </a:extLst>
          </p:cNvPr>
          <p:cNvSpPr>
            <a:spLocks noGrp="1"/>
          </p:cNvSpPr>
          <p:nvPr>
            <p:ph type="dt" sz="half" idx="10"/>
          </p:nvPr>
        </p:nvSpPr>
        <p:spPr/>
        <p:txBody>
          <a:bodyPr/>
          <a:lstStyle/>
          <a:p>
            <a:fld id="{EC2A887D-FB64-F24D-9E91-1F3870457BB7}" type="datetimeFigureOut">
              <a:rPr lang="en-GB" smtClean="0"/>
              <a:t>27/03/2024</a:t>
            </a:fld>
            <a:endParaRPr lang="en-GB"/>
          </a:p>
        </p:txBody>
      </p:sp>
      <p:sp>
        <p:nvSpPr>
          <p:cNvPr id="6" name="Footer Placeholder 5">
            <a:extLst>
              <a:ext uri="{FF2B5EF4-FFF2-40B4-BE49-F238E27FC236}">
                <a16:creationId xmlns:a16="http://schemas.microsoft.com/office/drawing/2014/main" id="{5A6AE013-7C45-0851-873A-746D4573F3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31E043-72D7-EEA4-7FD2-37DA4A9F1E45}"/>
              </a:ext>
            </a:extLst>
          </p:cNvPr>
          <p:cNvSpPr>
            <a:spLocks noGrp="1"/>
          </p:cNvSpPr>
          <p:nvPr>
            <p:ph type="sldNum" sz="quarter" idx="12"/>
          </p:nvPr>
        </p:nvSpPr>
        <p:spPr/>
        <p:txBody>
          <a:bodyPr/>
          <a:lstStyle/>
          <a:p>
            <a:fld id="{E8DCF1E9-690C-A443-ABBC-2ADAADE0DDD9}" type="slidenum">
              <a:rPr lang="en-GB" smtClean="0"/>
              <a:t>‹#›</a:t>
            </a:fld>
            <a:endParaRPr lang="en-GB"/>
          </a:p>
        </p:txBody>
      </p:sp>
    </p:spTree>
    <p:extLst>
      <p:ext uri="{BB962C8B-B14F-4D97-AF65-F5344CB8AC3E}">
        <p14:creationId xmlns:p14="http://schemas.microsoft.com/office/powerpoint/2010/main" val="4127082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22A3-FCED-7C0F-0DDB-64D6AE99022D}"/>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2059115-4DBF-B868-BFDE-906EEA7A9C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7AC3257-87F6-EEA5-7CE9-FDF7137DF5A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E7354215-E987-16BC-8DA6-505390A79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774DEA8-00AD-26F9-26CC-C2A6D2E915E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8ED6581-DAE8-E527-741A-F13E595F2678}"/>
              </a:ext>
            </a:extLst>
          </p:cNvPr>
          <p:cNvSpPr>
            <a:spLocks noGrp="1"/>
          </p:cNvSpPr>
          <p:nvPr>
            <p:ph type="dt" sz="half" idx="10"/>
          </p:nvPr>
        </p:nvSpPr>
        <p:spPr/>
        <p:txBody>
          <a:bodyPr/>
          <a:lstStyle/>
          <a:p>
            <a:fld id="{EC2A887D-FB64-F24D-9E91-1F3870457BB7}" type="datetimeFigureOut">
              <a:rPr lang="en-GB" smtClean="0"/>
              <a:t>27/03/2024</a:t>
            </a:fld>
            <a:endParaRPr lang="en-GB"/>
          </a:p>
        </p:txBody>
      </p:sp>
      <p:sp>
        <p:nvSpPr>
          <p:cNvPr id="8" name="Footer Placeholder 7">
            <a:extLst>
              <a:ext uri="{FF2B5EF4-FFF2-40B4-BE49-F238E27FC236}">
                <a16:creationId xmlns:a16="http://schemas.microsoft.com/office/drawing/2014/main" id="{ADB069AB-1C7B-0D1C-5810-C5689758DEA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1C11D90-0954-F664-DE84-27E06C5BBC31}"/>
              </a:ext>
            </a:extLst>
          </p:cNvPr>
          <p:cNvSpPr>
            <a:spLocks noGrp="1"/>
          </p:cNvSpPr>
          <p:nvPr>
            <p:ph type="sldNum" sz="quarter" idx="12"/>
          </p:nvPr>
        </p:nvSpPr>
        <p:spPr/>
        <p:txBody>
          <a:bodyPr/>
          <a:lstStyle/>
          <a:p>
            <a:fld id="{E8DCF1E9-690C-A443-ABBC-2ADAADE0DDD9}" type="slidenum">
              <a:rPr lang="en-GB" smtClean="0"/>
              <a:t>‹#›</a:t>
            </a:fld>
            <a:endParaRPr lang="en-GB"/>
          </a:p>
        </p:txBody>
      </p:sp>
    </p:spTree>
    <p:extLst>
      <p:ext uri="{BB962C8B-B14F-4D97-AF65-F5344CB8AC3E}">
        <p14:creationId xmlns:p14="http://schemas.microsoft.com/office/powerpoint/2010/main" val="126743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A5CA0-3E00-6304-F920-0C040F87F6DF}"/>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1481898C-DC45-C109-4042-E9EB11C5F105}"/>
              </a:ext>
            </a:extLst>
          </p:cNvPr>
          <p:cNvSpPr>
            <a:spLocks noGrp="1"/>
          </p:cNvSpPr>
          <p:nvPr>
            <p:ph type="dt" sz="half" idx="10"/>
          </p:nvPr>
        </p:nvSpPr>
        <p:spPr/>
        <p:txBody>
          <a:bodyPr/>
          <a:lstStyle/>
          <a:p>
            <a:fld id="{EC2A887D-FB64-F24D-9E91-1F3870457BB7}" type="datetimeFigureOut">
              <a:rPr lang="en-GB" smtClean="0"/>
              <a:t>27/03/2024</a:t>
            </a:fld>
            <a:endParaRPr lang="en-GB"/>
          </a:p>
        </p:txBody>
      </p:sp>
      <p:sp>
        <p:nvSpPr>
          <p:cNvPr id="4" name="Footer Placeholder 3">
            <a:extLst>
              <a:ext uri="{FF2B5EF4-FFF2-40B4-BE49-F238E27FC236}">
                <a16:creationId xmlns:a16="http://schemas.microsoft.com/office/drawing/2014/main" id="{D89A2DD4-E820-05E1-F1D3-518FF3FF644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90197CB-6FF9-D04B-24A5-3FAEDB7910BF}"/>
              </a:ext>
            </a:extLst>
          </p:cNvPr>
          <p:cNvSpPr>
            <a:spLocks noGrp="1"/>
          </p:cNvSpPr>
          <p:nvPr>
            <p:ph type="sldNum" sz="quarter" idx="12"/>
          </p:nvPr>
        </p:nvSpPr>
        <p:spPr/>
        <p:txBody>
          <a:bodyPr/>
          <a:lstStyle/>
          <a:p>
            <a:fld id="{E8DCF1E9-690C-A443-ABBC-2ADAADE0DDD9}" type="slidenum">
              <a:rPr lang="en-GB" smtClean="0"/>
              <a:t>‹#›</a:t>
            </a:fld>
            <a:endParaRPr lang="en-GB"/>
          </a:p>
        </p:txBody>
      </p:sp>
    </p:spTree>
    <p:extLst>
      <p:ext uri="{BB962C8B-B14F-4D97-AF65-F5344CB8AC3E}">
        <p14:creationId xmlns:p14="http://schemas.microsoft.com/office/powerpoint/2010/main" val="3657736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0BDA7-22FA-735B-9A71-4122DED618A5}"/>
              </a:ext>
            </a:extLst>
          </p:cNvPr>
          <p:cNvSpPr>
            <a:spLocks noGrp="1"/>
          </p:cNvSpPr>
          <p:nvPr>
            <p:ph type="dt" sz="half" idx="10"/>
          </p:nvPr>
        </p:nvSpPr>
        <p:spPr/>
        <p:txBody>
          <a:bodyPr/>
          <a:lstStyle/>
          <a:p>
            <a:fld id="{EC2A887D-FB64-F24D-9E91-1F3870457BB7}" type="datetimeFigureOut">
              <a:rPr lang="en-GB" smtClean="0"/>
              <a:t>27/03/2024</a:t>
            </a:fld>
            <a:endParaRPr lang="en-GB"/>
          </a:p>
        </p:txBody>
      </p:sp>
      <p:sp>
        <p:nvSpPr>
          <p:cNvPr id="3" name="Footer Placeholder 2">
            <a:extLst>
              <a:ext uri="{FF2B5EF4-FFF2-40B4-BE49-F238E27FC236}">
                <a16:creationId xmlns:a16="http://schemas.microsoft.com/office/drawing/2014/main" id="{9C223354-FA09-6F7D-6ABD-31113870757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9B27576-D118-1EA2-C840-7621AD6A4A3F}"/>
              </a:ext>
            </a:extLst>
          </p:cNvPr>
          <p:cNvSpPr>
            <a:spLocks noGrp="1"/>
          </p:cNvSpPr>
          <p:nvPr>
            <p:ph type="sldNum" sz="quarter" idx="12"/>
          </p:nvPr>
        </p:nvSpPr>
        <p:spPr/>
        <p:txBody>
          <a:bodyPr/>
          <a:lstStyle/>
          <a:p>
            <a:fld id="{E8DCF1E9-690C-A443-ABBC-2ADAADE0DDD9}" type="slidenum">
              <a:rPr lang="en-GB" smtClean="0"/>
              <a:t>‹#›</a:t>
            </a:fld>
            <a:endParaRPr lang="en-GB"/>
          </a:p>
        </p:txBody>
      </p:sp>
    </p:spTree>
    <p:extLst>
      <p:ext uri="{BB962C8B-B14F-4D97-AF65-F5344CB8AC3E}">
        <p14:creationId xmlns:p14="http://schemas.microsoft.com/office/powerpoint/2010/main" val="225421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981C1-A1A5-D811-651F-186F6E9CE1C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31A1978D-D042-52E1-FFFB-2DBE23C2D2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399DF3BC-97E2-BC05-460A-29C6864F0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92967D4-8DAE-8973-C90D-04E81845CAE7}"/>
              </a:ext>
            </a:extLst>
          </p:cNvPr>
          <p:cNvSpPr>
            <a:spLocks noGrp="1"/>
          </p:cNvSpPr>
          <p:nvPr>
            <p:ph type="dt" sz="half" idx="10"/>
          </p:nvPr>
        </p:nvSpPr>
        <p:spPr/>
        <p:txBody>
          <a:bodyPr/>
          <a:lstStyle/>
          <a:p>
            <a:fld id="{EC2A887D-FB64-F24D-9E91-1F3870457BB7}" type="datetimeFigureOut">
              <a:rPr lang="en-GB" smtClean="0"/>
              <a:t>27/03/2024</a:t>
            </a:fld>
            <a:endParaRPr lang="en-GB"/>
          </a:p>
        </p:txBody>
      </p:sp>
      <p:sp>
        <p:nvSpPr>
          <p:cNvPr id="6" name="Footer Placeholder 5">
            <a:extLst>
              <a:ext uri="{FF2B5EF4-FFF2-40B4-BE49-F238E27FC236}">
                <a16:creationId xmlns:a16="http://schemas.microsoft.com/office/drawing/2014/main" id="{6C35FE3E-D2E2-425A-2A18-B56988982D8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90BA361-7EA9-AF52-3093-C14BAC2866F9}"/>
              </a:ext>
            </a:extLst>
          </p:cNvPr>
          <p:cNvSpPr>
            <a:spLocks noGrp="1"/>
          </p:cNvSpPr>
          <p:nvPr>
            <p:ph type="sldNum" sz="quarter" idx="12"/>
          </p:nvPr>
        </p:nvSpPr>
        <p:spPr/>
        <p:txBody>
          <a:bodyPr/>
          <a:lstStyle/>
          <a:p>
            <a:fld id="{E8DCF1E9-690C-A443-ABBC-2ADAADE0DDD9}" type="slidenum">
              <a:rPr lang="en-GB" smtClean="0"/>
              <a:t>‹#›</a:t>
            </a:fld>
            <a:endParaRPr lang="en-GB"/>
          </a:p>
        </p:txBody>
      </p:sp>
    </p:spTree>
    <p:extLst>
      <p:ext uri="{BB962C8B-B14F-4D97-AF65-F5344CB8AC3E}">
        <p14:creationId xmlns:p14="http://schemas.microsoft.com/office/powerpoint/2010/main" val="464967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15610-FB6A-1031-8C73-372C4E7D867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028724CE-F8A6-9808-FC76-A4E92E297F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7F6B99A-5F7C-A806-17A6-1ED38D183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BD7BA3-359F-A36C-D609-CB84F8607490}"/>
              </a:ext>
            </a:extLst>
          </p:cNvPr>
          <p:cNvSpPr>
            <a:spLocks noGrp="1"/>
          </p:cNvSpPr>
          <p:nvPr>
            <p:ph type="dt" sz="half" idx="10"/>
          </p:nvPr>
        </p:nvSpPr>
        <p:spPr/>
        <p:txBody>
          <a:bodyPr/>
          <a:lstStyle/>
          <a:p>
            <a:fld id="{EC2A887D-FB64-F24D-9E91-1F3870457BB7}" type="datetimeFigureOut">
              <a:rPr lang="en-GB" smtClean="0"/>
              <a:t>27/03/2024</a:t>
            </a:fld>
            <a:endParaRPr lang="en-GB"/>
          </a:p>
        </p:txBody>
      </p:sp>
      <p:sp>
        <p:nvSpPr>
          <p:cNvPr id="6" name="Footer Placeholder 5">
            <a:extLst>
              <a:ext uri="{FF2B5EF4-FFF2-40B4-BE49-F238E27FC236}">
                <a16:creationId xmlns:a16="http://schemas.microsoft.com/office/drawing/2014/main" id="{80AE8464-8028-E9EC-41F4-695B0962C2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3935D0-BCA3-6952-ABA4-D06BF62045FE}"/>
              </a:ext>
            </a:extLst>
          </p:cNvPr>
          <p:cNvSpPr>
            <a:spLocks noGrp="1"/>
          </p:cNvSpPr>
          <p:nvPr>
            <p:ph type="sldNum" sz="quarter" idx="12"/>
          </p:nvPr>
        </p:nvSpPr>
        <p:spPr/>
        <p:txBody>
          <a:bodyPr/>
          <a:lstStyle/>
          <a:p>
            <a:fld id="{E8DCF1E9-690C-A443-ABBC-2ADAADE0DDD9}" type="slidenum">
              <a:rPr lang="en-GB" smtClean="0"/>
              <a:t>‹#›</a:t>
            </a:fld>
            <a:endParaRPr lang="en-GB"/>
          </a:p>
        </p:txBody>
      </p:sp>
    </p:spTree>
    <p:extLst>
      <p:ext uri="{BB962C8B-B14F-4D97-AF65-F5344CB8AC3E}">
        <p14:creationId xmlns:p14="http://schemas.microsoft.com/office/powerpoint/2010/main" val="2554366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02B0DE-DC14-0017-95E1-FF9B4C74A1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F0B63851-A98F-CC02-5C24-B0F330F2E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DD4D142-5424-E358-B061-70CDF72D46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2A887D-FB64-F24D-9E91-1F3870457BB7}" type="datetimeFigureOut">
              <a:rPr lang="en-GB" smtClean="0"/>
              <a:t>27/03/2024</a:t>
            </a:fld>
            <a:endParaRPr lang="en-GB"/>
          </a:p>
        </p:txBody>
      </p:sp>
      <p:sp>
        <p:nvSpPr>
          <p:cNvPr id="5" name="Footer Placeholder 4">
            <a:extLst>
              <a:ext uri="{FF2B5EF4-FFF2-40B4-BE49-F238E27FC236}">
                <a16:creationId xmlns:a16="http://schemas.microsoft.com/office/drawing/2014/main" id="{3D937CCB-51E9-1158-39DA-556249009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0200321-5CE2-56DE-5D37-BBEEA530BC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CF1E9-690C-A443-ABBC-2ADAADE0DDD9}" type="slidenum">
              <a:rPr lang="en-GB" smtClean="0"/>
              <a:t>‹#›</a:t>
            </a:fld>
            <a:endParaRPr lang="en-GB"/>
          </a:p>
        </p:txBody>
      </p:sp>
    </p:spTree>
    <p:extLst>
      <p:ext uri="{BB962C8B-B14F-4D97-AF65-F5344CB8AC3E}">
        <p14:creationId xmlns:p14="http://schemas.microsoft.com/office/powerpoint/2010/main" val="747046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2DF013F-DB79-8C7A-A4D7-29A3299E24F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025" name="Picture 1" descr="A collage of graphs&#10;&#10;Description automatically generated">
            <a:extLst>
              <a:ext uri="{FF2B5EF4-FFF2-40B4-BE49-F238E27FC236}">
                <a16:creationId xmlns:a16="http://schemas.microsoft.com/office/drawing/2014/main" id="{7EFCBCC5-FE08-6DC1-5D66-8989B0046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25" y="0"/>
            <a:ext cx="8921540" cy="53292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01FBDBF-7B5C-30CE-B1ED-06A8E17324D5}"/>
              </a:ext>
            </a:extLst>
          </p:cNvPr>
          <p:cNvSpPr txBox="1"/>
          <p:nvPr/>
        </p:nvSpPr>
        <p:spPr>
          <a:xfrm>
            <a:off x="1800225" y="5329239"/>
            <a:ext cx="9358313" cy="1477328"/>
          </a:xfrm>
          <a:prstGeom prst="rect">
            <a:avLst/>
          </a:prstGeom>
          <a:noFill/>
        </p:spPr>
        <p:txBody>
          <a:bodyPr wrap="square" rtlCol="0">
            <a:spAutoFit/>
          </a:bodyPr>
          <a:lstStyle/>
          <a:p>
            <a:r>
              <a:rPr lang="en-GB" sz="1200" b="1" i="0" dirty="0">
                <a:solidFill>
                  <a:srgbClr val="44546A"/>
                </a:solidFill>
                <a:effectLst/>
                <a:latin typeface="Times New Roman" panose="02020603050405020304" pitchFamily="18" charset="0"/>
                <a:ea typeface="Calibri" panose="020F0502020204030204" pitchFamily="34" charset="0"/>
              </a:rPr>
              <a:t>S.F.1 A-F.</a:t>
            </a:r>
            <a:r>
              <a:rPr lang="en-GB" sz="1200" i="0" dirty="0">
                <a:solidFill>
                  <a:srgbClr val="44546A"/>
                </a:solidFill>
                <a:effectLst/>
                <a:latin typeface="Times New Roman" panose="02020603050405020304" pitchFamily="18" charset="0"/>
                <a:ea typeface="Calibri" panose="020F0502020204030204" pitchFamily="34" charset="0"/>
              </a:rPr>
              <a:t>  Boxplots of </a:t>
            </a:r>
            <a:r>
              <a:rPr lang="en-GB" sz="1200" i="0" dirty="0" err="1">
                <a:solidFill>
                  <a:srgbClr val="44546A"/>
                </a:solidFill>
                <a:effectLst/>
                <a:latin typeface="Times New Roman" panose="02020603050405020304" pitchFamily="18" charset="0"/>
                <a:ea typeface="Calibri" panose="020F0502020204030204" pitchFamily="34" charset="0"/>
              </a:rPr>
              <a:t>biostimulation</a:t>
            </a:r>
            <a:r>
              <a:rPr lang="en-GB" sz="1200" i="0" dirty="0">
                <a:solidFill>
                  <a:srgbClr val="44546A"/>
                </a:solidFill>
                <a:effectLst/>
                <a:latin typeface="Times New Roman" panose="02020603050405020304" pitchFamily="18" charset="0"/>
                <a:ea typeface="Calibri" panose="020F0502020204030204" pitchFamily="34" charset="0"/>
              </a:rPr>
              <a:t> of potato plants treated with P. </a:t>
            </a:r>
            <a:r>
              <a:rPr lang="en-GB" sz="1200" i="0" dirty="0" err="1">
                <a:solidFill>
                  <a:srgbClr val="44546A"/>
                </a:solidFill>
                <a:effectLst/>
                <a:latin typeface="Times New Roman" panose="02020603050405020304" pitchFamily="18" charset="0"/>
                <a:ea typeface="Calibri" panose="020F0502020204030204" pitchFamily="34" charset="0"/>
              </a:rPr>
              <a:t>oligandrum</a:t>
            </a:r>
            <a:r>
              <a:rPr lang="en-GB" sz="1200" i="0" dirty="0">
                <a:solidFill>
                  <a:srgbClr val="44546A"/>
                </a:solidFill>
                <a:effectLst/>
                <a:latin typeface="Times New Roman" panose="02020603050405020304" pitchFamily="18" charset="0"/>
                <a:ea typeface="Calibri" panose="020F0502020204030204" pitchFamily="34" charset="0"/>
              </a:rPr>
              <a:t> (blue boxplots) or untreated controls (red boxplots), in the three different genotypes </a:t>
            </a:r>
            <a:r>
              <a:rPr lang="en-GB" sz="1200" i="0" dirty="0" err="1">
                <a:solidFill>
                  <a:srgbClr val="44546A"/>
                </a:solidFill>
                <a:effectLst/>
                <a:latin typeface="Times New Roman" panose="02020603050405020304" pitchFamily="18" charset="0"/>
                <a:ea typeface="Calibri" panose="020F0502020204030204" pitchFamily="34" charset="0"/>
              </a:rPr>
              <a:t>Kuras</a:t>
            </a:r>
            <a:r>
              <a:rPr lang="en-GB" sz="1200" i="0" dirty="0">
                <a:solidFill>
                  <a:srgbClr val="44546A"/>
                </a:solidFill>
                <a:effectLst/>
                <a:latin typeface="Times New Roman" panose="02020603050405020304" pitchFamily="18" charset="0"/>
                <a:ea typeface="Calibri" panose="020F0502020204030204" pitchFamily="34" charset="0"/>
              </a:rPr>
              <a:t>, Desirée, King Edward, in greenhouse bioassays.</a:t>
            </a:r>
            <a:r>
              <a:rPr lang="en-GB" sz="1200" i="1" dirty="0">
                <a:solidFill>
                  <a:srgbClr val="44546A"/>
                </a:solidFill>
                <a:effectLst/>
                <a:latin typeface="Times New Roman" panose="02020603050405020304" pitchFamily="18" charset="0"/>
                <a:ea typeface="Calibri" panose="020F0502020204030204" pitchFamily="34" charset="0"/>
              </a:rPr>
              <a:t> </a:t>
            </a:r>
            <a:r>
              <a:rPr lang="en-GB" sz="1200" i="0" dirty="0">
                <a:solidFill>
                  <a:srgbClr val="44546A"/>
                </a:solidFill>
                <a:effectLst/>
                <a:latin typeface="Times New Roman" panose="02020603050405020304" pitchFamily="18" charset="0"/>
                <a:ea typeface="Calibri" panose="020F0502020204030204" pitchFamily="34" charset="0"/>
              </a:rPr>
              <a:t>(</a:t>
            </a:r>
            <a:r>
              <a:rPr lang="en-GB" sz="1200" b="1" i="0" dirty="0">
                <a:solidFill>
                  <a:srgbClr val="44546A"/>
                </a:solidFill>
                <a:effectLst/>
                <a:latin typeface="Times New Roman" panose="02020603050405020304" pitchFamily="18" charset="0"/>
                <a:ea typeface="Calibri" panose="020F0502020204030204" pitchFamily="34" charset="0"/>
              </a:rPr>
              <a:t>A-C</a:t>
            </a:r>
            <a:r>
              <a:rPr lang="en-GB" sz="1200" i="0" dirty="0">
                <a:solidFill>
                  <a:srgbClr val="44546A"/>
                </a:solidFill>
                <a:effectLst/>
                <a:latin typeface="Times New Roman" panose="02020603050405020304" pitchFamily="18" charset="0"/>
                <a:ea typeface="Calibri" panose="020F0502020204030204" pitchFamily="34" charset="0"/>
              </a:rPr>
              <a:t>),</a:t>
            </a:r>
            <a:r>
              <a:rPr lang="en-GB" sz="1200" i="1" dirty="0">
                <a:solidFill>
                  <a:srgbClr val="44546A"/>
                </a:solidFill>
                <a:effectLst/>
                <a:latin typeface="Times New Roman" panose="02020603050405020304" pitchFamily="18" charset="0"/>
                <a:ea typeface="Calibri" panose="020F0502020204030204" pitchFamily="34" charset="0"/>
              </a:rPr>
              <a:t> </a:t>
            </a:r>
            <a:r>
              <a:rPr lang="en-GB" sz="1200" i="0" dirty="0">
                <a:solidFill>
                  <a:srgbClr val="44546A"/>
                </a:solidFill>
                <a:effectLst/>
                <a:latin typeface="Times New Roman" panose="02020603050405020304" pitchFamily="18" charset="0"/>
                <a:ea typeface="Calibri" panose="020F0502020204030204" pitchFamily="34" charset="0"/>
              </a:rPr>
              <a:t>logarithmic transformation of dry weight of the potato shoots in grams at the end of the experiment. A, cv. </a:t>
            </a:r>
            <a:r>
              <a:rPr lang="en-GB" sz="1200" i="0" dirty="0" err="1">
                <a:solidFill>
                  <a:srgbClr val="44546A"/>
                </a:solidFill>
                <a:effectLst/>
                <a:latin typeface="Times New Roman" panose="02020603050405020304" pitchFamily="18" charset="0"/>
                <a:ea typeface="Calibri" panose="020F0502020204030204" pitchFamily="34" charset="0"/>
              </a:rPr>
              <a:t>Kuras</a:t>
            </a:r>
            <a:r>
              <a:rPr lang="en-GB" sz="1200" i="0" dirty="0">
                <a:solidFill>
                  <a:srgbClr val="44546A"/>
                </a:solidFill>
                <a:effectLst/>
                <a:latin typeface="Times New Roman" panose="02020603050405020304" pitchFamily="18" charset="0"/>
                <a:ea typeface="Calibri" panose="020F0502020204030204" pitchFamily="34" charset="0"/>
              </a:rPr>
              <a:t> and B, cv. Desiree and C, King Edward</a:t>
            </a:r>
            <a:r>
              <a:rPr lang="en-GB" sz="1200" i="1" dirty="0">
                <a:solidFill>
                  <a:srgbClr val="44546A"/>
                </a:solidFill>
                <a:effectLst/>
                <a:latin typeface="Times New Roman" panose="02020603050405020304" pitchFamily="18" charset="0"/>
                <a:ea typeface="Calibri" panose="020F0502020204030204" pitchFamily="34" charset="0"/>
              </a:rPr>
              <a:t>.</a:t>
            </a:r>
            <a:r>
              <a:rPr lang="en-GB" sz="1200" i="0" dirty="0">
                <a:solidFill>
                  <a:srgbClr val="44546A"/>
                </a:solidFill>
                <a:effectLst/>
                <a:latin typeface="Times New Roman" panose="02020603050405020304" pitchFamily="18" charset="0"/>
                <a:ea typeface="Calibri" panose="020F0502020204030204" pitchFamily="34" charset="0"/>
              </a:rPr>
              <a:t> (D-F), square root transformed dry weight of roots of the potato roots. In D, cv. </a:t>
            </a:r>
            <a:r>
              <a:rPr lang="en-GB" sz="1200" i="0" dirty="0" err="1">
                <a:solidFill>
                  <a:srgbClr val="44546A"/>
                </a:solidFill>
                <a:effectLst/>
                <a:latin typeface="Times New Roman" panose="02020603050405020304" pitchFamily="18" charset="0"/>
                <a:ea typeface="Calibri" panose="020F0502020204030204" pitchFamily="34" charset="0"/>
              </a:rPr>
              <a:t>Kuras</a:t>
            </a:r>
            <a:r>
              <a:rPr lang="en-GB" sz="1200" i="0" dirty="0">
                <a:solidFill>
                  <a:srgbClr val="44546A"/>
                </a:solidFill>
                <a:effectLst/>
                <a:latin typeface="Times New Roman" panose="02020603050405020304" pitchFamily="18" charset="0"/>
                <a:ea typeface="Calibri" panose="020F0502020204030204" pitchFamily="34" charset="0"/>
              </a:rPr>
              <a:t> and E, cv. Desiree and F, King Edward. The potato plants were either untreated control plants or treated with </a:t>
            </a:r>
            <a:r>
              <a:rPr lang="en-GB" sz="1200" i="1" dirty="0">
                <a:solidFill>
                  <a:srgbClr val="44546A"/>
                </a:solidFill>
                <a:effectLst/>
                <a:latin typeface="Times New Roman" panose="02020603050405020304" pitchFamily="18" charset="0"/>
                <a:ea typeface="Calibri" panose="020F0502020204030204" pitchFamily="34" charset="0"/>
              </a:rPr>
              <a:t>P. </a:t>
            </a:r>
            <a:r>
              <a:rPr lang="en-GB" sz="1200" i="1" dirty="0" err="1">
                <a:solidFill>
                  <a:srgbClr val="44546A"/>
                </a:solidFill>
                <a:effectLst/>
                <a:latin typeface="Times New Roman" panose="02020603050405020304" pitchFamily="18" charset="0"/>
                <a:ea typeface="Calibri" panose="020F0502020204030204" pitchFamily="34" charset="0"/>
              </a:rPr>
              <a:t>oligandrum</a:t>
            </a:r>
            <a:r>
              <a:rPr lang="en-GB" sz="1200" i="0" dirty="0">
                <a:solidFill>
                  <a:srgbClr val="44546A"/>
                </a:solidFill>
                <a:effectLst/>
                <a:latin typeface="Times New Roman" panose="02020603050405020304" pitchFamily="18" charset="0"/>
                <a:ea typeface="Calibri" panose="020F0502020204030204" pitchFamily="34" charset="0"/>
              </a:rPr>
              <a:t>. </a:t>
            </a:r>
            <a:r>
              <a:rPr lang="en-US" sz="1200" i="0" dirty="0">
                <a:solidFill>
                  <a:srgbClr val="44546A"/>
                </a:solidFill>
                <a:effectLst/>
                <a:latin typeface="Times New Roman" panose="02020603050405020304" pitchFamily="18" charset="0"/>
                <a:ea typeface="Calibri" panose="020F0502020204030204" pitchFamily="34" charset="0"/>
              </a:rPr>
              <a:t>Significant difference (p &lt; 0.05) is indicated with an asterisk. The total number of plants used per treatment was n=6. The experiment was repeated three individual times.</a:t>
            </a:r>
            <a:endParaRPr lang="en-SE" sz="1200" i="1" dirty="0">
              <a:solidFill>
                <a:srgbClr val="44546A"/>
              </a:solidFill>
              <a:effectLst/>
              <a:latin typeface="Times New Roman" panose="02020603050405020304" pitchFamily="18" charset="0"/>
              <a:ea typeface="Calibri" panose="020F0502020204030204" pitchFamily="34" charset="0"/>
            </a:endParaRPr>
          </a:p>
          <a:p>
            <a:endParaRPr lang="en-GB" dirty="0"/>
          </a:p>
        </p:txBody>
      </p:sp>
    </p:spTree>
    <p:extLst>
      <p:ext uri="{BB962C8B-B14F-4D97-AF65-F5344CB8AC3E}">
        <p14:creationId xmlns:p14="http://schemas.microsoft.com/office/powerpoint/2010/main" val="3487818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442C99-4749-744F-80C8-D6F7A4D339E4}"/>
              </a:ext>
            </a:extLst>
          </p:cNvPr>
          <p:cNvPicPr>
            <a:picLocks noChangeAspect="1"/>
          </p:cNvPicPr>
          <p:nvPr/>
        </p:nvPicPr>
        <p:blipFill>
          <a:blip r:embed="rId2"/>
          <a:stretch>
            <a:fillRect/>
          </a:stretch>
        </p:blipFill>
        <p:spPr>
          <a:xfrm>
            <a:off x="1070887" y="1215234"/>
            <a:ext cx="2860122" cy="1260000"/>
          </a:xfrm>
          <a:prstGeom prst="rect">
            <a:avLst/>
          </a:prstGeom>
        </p:spPr>
      </p:pic>
      <p:sp>
        <p:nvSpPr>
          <p:cNvPr id="5" name="TextBox 4">
            <a:extLst>
              <a:ext uri="{FF2B5EF4-FFF2-40B4-BE49-F238E27FC236}">
                <a16:creationId xmlns:a16="http://schemas.microsoft.com/office/drawing/2014/main" id="{CB05006E-2AD7-D529-3156-0B9FEBB874C2}"/>
              </a:ext>
            </a:extLst>
          </p:cNvPr>
          <p:cNvSpPr txBox="1"/>
          <p:nvPr/>
        </p:nvSpPr>
        <p:spPr>
          <a:xfrm>
            <a:off x="4692179" y="171140"/>
            <a:ext cx="1403821" cy="461665"/>
          </a:xfrm>
          <a:prstGeom prst="rect">
            <a:avLst/>
          </a:prstGeom>
          <a:noFill/>
        </p:spPr>
        <p:txBody>
          <a:bodyPr wrap="square" rtlCol="0">
            <a:spAutoFit/>
          </a:bodyPr>
          <a:lstStyle/>
          <a:p>
            <a:r>
              <a:rPr lang="da-DK" sz="2400" b="1" u="sng" dirty="0" err="1"/>
              <a:t>Bacteria</a:t>
            </a:r>
            <a:endParaRPr lang="en-GB" sz="2400" b="1" u="sng" dirty="0"/>
          </a:p>
        </p:txBody>
      </p:sp>
      <p:pic>
        <p:nvPicPr>
          <p:cNvPr id="6" name="Picture 5">
            <a:extLst>
              <a:ext uri="{FF2B5EF4-FFF2-40B4-BE49-F238E27FC236}">
                <a16:creationId xmlns:a16="http://schemas.microsoft.com/office/drawing/2014/main" id="{AC677918-89D2-13FD-00F4-82EE8964269A}"/>
              </a:ext>
            </a:extLst>
          </p:cNvPr>
          <p:cNvPicPr>
            <a:picLocks noChangeAspect="1"/>
          </p:cNvPicPr>
          <p:nvPr/>
        </p:nvPicPr>
        <p:blipFill>
          <a:blip r:embed="rId3"/>
          <a:stretch>
            <a:fillRect/>
          </a:stretch>
        </p:blipFill>
        <p:spPr>
          <a:xfrm>
            <a:off x="4502622" y="1215234"/>
            <a:ext cx="2860123" cy="1260000"/>
          </a:xfrm>
          <a:prstGeom prst="rect">
            <a:avLst/>
          </a:prstGeom>
        </p:spPr>
      </p:pic>
      <p:pic>
        <p:nvPicPr>
          <p:cNvPr id="7" name="Picture 6">
            <a:extLst>
              <a:ext uri="{FF2B5EF4-FFF2-40B4-BE49-F238E27FC236}">
                <a16:creationId xmlns:a16="http://schemas.microsoft.com/office/drawing/2014/main" id="{D70DA8ED-DE1C-D47A-BC06-A9F356DFDA58}"/>
              </a:ext>
            </a:extLst>
          </p:cNvPr>
          <p:cNvPicPr>
            <a:picLocks noChangeAspect="1"/>
          </p:cNvPicPr>
          <p:nvPr/>
        </p:nvPicPr>
        <p:blipFill>
          <a:blip r:embed="rId4"/>
          <a:stretch>
            <a:fillRect/>
          </a:stretch>
        </p:blipFill>
        <p:spPr>
          <a:xfrm>
            <a:off x="7934358" y="1244865"/>
            <a:ext cx="2860122" cy="1260000"/>
          </a:xfrm>
          <a:prstGeom prst="rect">
            <a:avLst/>
          </a:prstGeom>
        </p:spPr>
      </p:pic>
      <p:sp>
        <p:nvSpPr>
          <p:cNvPr id="2" name="Rectangle 1">
            <a:extLst>
              <a:ext uri="{FF2B5EF4-FFF2-40B4-BE49-F238E27FC236}">
                <a16:creationId xmlns:a16="http://schemas.microsoft.com/office/drawing/2014/main" id="{3D9A2A2C-736F-43FD-8129-CC03EB05C727}"/>
              </a:ext>
            </a:extLst>
          </p:cNvPr>
          <p:cNvSpPr/>
          <p:nvPr/>
        </p:nvSpPr>
        <p:spPr>
          <a:xfrm>
            <a:off x="10262937" y="2003258"/>
            <a:ext cx="354931" cy="902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9D9034A2-66B2-6BED-922D-EFF653E775BA}"/>
              </a:ext>
            </a:extLst>
          </p:cNvPr>
          <p:cNvSpPr txBox="1"/>
          <p:nvPr/>
        </p:nvSpPr>
        <p:spPr>
          <a:xfrm>
            <a:off x="10262937" y="1948348"/>
            <a:ext cx="1564106" cy="200055"/>
          </a:xfrm>
          <a:prstGeom prst="rect">
            <a:avLst/>
          </a:prstGeom>
          <a:noFill/>
        </p:spPr>
        <p:txBody>
          <a:bodyPr wrap="square" rtlCol="0">
            <a:spAutoFit/>
          </a:bodyPr>
          <a:lstStyle/>
          <a:p>
            <a:r>
              <a:rPr lang="en-GB" sz="700" dirty="0"/>
              <a:t>08-07-19</a:t>
            </a:r>
            <a:endParaRPr lang="en-GB" dirty="0"/>
          </a:p>
        </p:txBody>
      </p:sp>
      <p:sp>
        <p:nvSpPr>
          <p:cNvPr id="8" name="TextBox 7">
            <a:extLst>
              <a:ext uri="{FF2B5EF4-FFF2-40B4-BE49-F238E27FC236}">
                <a16:creationId xmlns:a16="http://schemas.microsoft.com/office/drawing/2014/main" id="{120FE64C-7E65-7810-7092-1FFC5CD65562}"/>
              </a:ext>
            </a:extLst>
          </p:cNvPr>
          <p:cNvSpPr txBox="1"/>
          <p:nvPr/>
        </p:nvSpPr>
        <p:spPr>
          <a:xfrm>
            <a:off x="1219289" y="910121"/>
            <a:ext cx="356461" cy="369332"/>
          </a:xfrm>
          <a:prstGeom prst="rect">
            <a:avLst/>
          </a:prstGeom>
          <a:noFill/>
        </p:spPr>
        <p:txBody>
          <a:bodyPr wrap="square" rtlCol="0">
            <a:spAutoFit/>
          </a:bodyPr>
          <a:lstStyle/>
          <a:p>
            <a:r>
              <a:rPr lang="en-GB" dirty="0"/>
              <a:t>A</a:t>
            </a:r>
          </a:p>
        </p:txBody>
      </p:sp>
      <p:sp>
        <p:nvSpPr>
          <p:cNvPr id="10" name="TextBox 9">
            <a:extLst>
              <a:ext uri="{FF2B5EF4-FFF2-40B4-BE49-F238E27FC236}">
                <a16:creationId xmlns:a16="http://schemas.microsoft.com/office/drawing/2014/main" id="{6C99F3DB-DDFA-9342-4869-42B71CCC47CB}"/>
              </a:ext>
            </a:extLst>
          </p:cNvPr>
          <p:cNvSpPr txBox="1"/>
          <p:nvPr/>
        </p:nvSpPr>
        <p:spPr>
          <a:xfrm>
            <a:off x="4646908" y="906183"/>
            <a:ext cx="356461" cy="369332"/>
          </a:xfrm>
          <a:prstGeom prst="rect">
            <a:avLst/>
          </a:prstGeom>
          <a:noFill/>
        </p:spPr>
        <p:txBody>
          <a:bodyPr wrap="square" rtlCol="0">
            <a:spAutoFit/>
          </a:bodyPr>
          <a:lstStyle/>
          <a:p>
            <a:r>
              <a:rPr lang="en-GB" dirty="0"/>
              <a:t>B</a:t>
            </a:r>
          </a:p>
        </p:txBody>
      </p:sp>
      <p:sp>
        <p:nvSpPr>
          <p:cNvPr id="11" name="TextBox 10">
            <a:extLst>
              <a:ext uri="{FF2B5EF4-FFF2-40B4-BE49-F238E27FC236}">
                <a16:creationId xmlns:a16="http://schemas.microsoft.com/office/drawing/2014/main" id="{69CD252E-96EA-224A-0FD6-EE4BE60C9214}"/>
              </a:ext>
            </a:extLst>
          </p:cNvPr>
          <p:cNvSpPr txBox="1"/>
          <p:nvPr/>
        </p:nvSpPr>
        <p:spPr>
          <a:xfrm>
            <a:off x="8045748" y="910121"/>
            <a:ext cx="356461" cy="369332"/>
          </a:xfrm>
          <a:prstGeom prst="rect">
            <a:avLst/>
          </a:prstGeom>
          <a:noFill/>
        </p:spPr>
        <p:txBody>
          <a:bodyPr wrap="square" rtlCol="0">
            <a:spAutoFit/>
          </a:bodyPr>
          <a:lstStyle/>
          <a:p>
            <a:r>
              <a:rPr lang="en-GB" dirty="0"/>
              <a:t>C</a:t>
            </a:r>
          </a:p>
        </p:txBody>
      </p:sp>
      <p:pic>
        <p:nvPicPr>
          <p:cNvPr id="12" name="Picture 11">
            <a:extLst>
              <a:ext uri="{FF2B5EF4-FFF2-40B4-BE49-F238E27FC236}">
                <a16:creationId xmlns:a16="http://schemas.microsoft.com/office/drawing/2014/main" id="{24917321-E1FB-535D-E131-348A96206BB9}"/>
              </a:ext>
            </a:extLst>
          </p:cNvPr>
          <p:cNvPicPr preferRelativeResize="0">
            <a:picLocks/>
          </p:cNvPicPr>
          <p:nvPr/>
        </p:nvPicPr>
        <p:blipFill>
          <a:blip r:embed="rId5"/>
          <a:stretch>
            <a:fillRect/>
          </a:stretch>
        </p:blipFill>
        <p:spPr>
          <a:xfrm>
            <a:off x="1069200" y="3752767"/>
            <a:ext cx="2858400" cy="1260000"/>
          </a:xfrm>
          <a:prstGeom prst="rect">
            <a:avLst/>
          </a:prstGeom>
        </p:spPr>
      </p:pic>
      <p:sp>
        <p:nvSpPr>
          <p:cNvPr id="13" name="TextBox 12">
            <a:extLst>
              <a:ext uri="{FF2B5EF4-FFF2-40B4-BE49-F238E27FC236}">
                <a16:creationId xmlns:a16="http://schemas.microsoft.com/office/drawing/2014/main" id="{CDAA43A7-4F4D-A49C-9972-B283422B9121}"/>
              </a:ext>
            </a:extLst>
          </p:cNvPr>
          <p:cNvSpPr txBox="1"/>
          <p:nvPr/>
        </p:nvSpPr>
        <p:spPr>
          <a:xfrm>
            <a:off x="1397519" y="3387310"/>
            <a:ext cx="356461" cy="369332"/>
          </a:xfrm>
          <a:prstGeom prst="rect">
            <a:avLst/>
          </a:prstGeom>
          <a:noFill/>
        </p:spPr>
        <p:txBody>
          <a:bodyPr wrap="square" rtlCol="0">
            <a:spAutoFit/>
          </a:bodyPr>
          <a:lstStyle/>
          <a:p>
            <a:r>
              <a:rPr lang="en-GB" dirty="0"/>
              <a:t>D</a:t>
            </a:r>
          </a:p>
        </p:txBody>
      </p:sp>
      <p:pic>
        <p:nvPicPr>
          <p:cNvPr id="14" name="Picture 13">
            <a:extLst>
              <a:ext uri="{FF2B5EF4-FFF2-40B4-BE49-F238E27FC236}">
                <a16:creationId xmlns:a16="http://schemas.microsoft.com/office/drawing/2014/main" id="{A6ED49FD-BD39-C63E-3C10-6B1891B7ACFD}"/>
              </a:ext>
            </a:extLst>
          </p:cNvPr>
          <p:cNvPicPr preferRelativeResize="0">
            <a:picLocks/>
          </p:cNvPicPr>
          <p:nvPr/>
        </p:nvPicPr>
        <p:blipFill>
          <a:blip r:embed="rId6"/>
          <a:stretch>
            <a:fillRect/>
          </a:stretch>
        </p:blipFill>
        <p:spPr>
          <a:xfrm>
            <a:off x="4503600" y="3729136"/>
            <a:ext cx="2858400" cy="1260000"/>
          </a:xfrm>
          <a:prstGeom prst="rect">
            <a:avLst/>
          </a:prstGeom>
        </p:spPr>
      </p:pic>
      <p:sp>
        <p:nvSpPr>
          <p:cNvPr id="15" name="TextBox 14">
            <a:extLst>
              <a:ext uri="{FF2B5EF4-FFF2-40B4-BE49-F238E27FC236}">
                <a16:creationId xmlns:a16="http://schemas.microsoft.com/office/drawing/2014/main" id="{A32BEA40-E2A0-2E72-5D7A-378A98294D56}"/>
              </a:ext>
            </a:extLst>
          </p:cNvPr>
          <p:cNvSpPr txBox="1"/>
          <p:nvPr/>
        </p:nvSpPr>
        <p:spPr>
          <a:xfrm>
            <a:off x="4769936" y="3387310"/>
            <a:ext cx="356461" cy="369332"/>
          </a:xfrm>
          <a:prstGeom prst="rect">
            <a:avLst/>
          </a:prstGeom>
          <a:noFill/>
        </p:spPr>
        <p:txBody>
          <a:bodyPr wrap="square" rtlCol="0">
            <a:spAutoFit/>
          </a:bodyPr>
          <a:lstStyle/>
          <a:p>
            <a:r>
              <a:rPr lang="en-GB" dirty="0"/>
              <a:t>E</a:t>
            </a:r>
          </a:p>
        </p:txBody>
      </p:sp>
      <p:pic>
        <p:nvPicPr>
          <p:cNvPr id="16" name="Picture 15">
            <a:extLst>
              <a:ext uri="{FF2B5EF4-FFF2-40B4-BE49-F238E27FC236}">
                <a16:creationId xmlns:a16="http://schemas.microsoft.com/office/drawing/2014/main" id="{E7D8CBBB-9693-DA54-0095-7436E6E51761}"/>
              </a:ext>
            </a:extLst>
          </p:cNvPr>
          <p:cNvPicPr preferRelativeResize="0">
            <a:picLocks/>
          </p:cNvPicPr>
          <p:nvPr/>
        </p:nvPicPr>
        <p:blipFill>
          <a:blip r:embed="rId7"/>
          <a:stretch>
            <a:fillRect/>
          </a:stretch>
        </p:blipFill>
        <p:spPr>
          <a:xfrm>
            <a:off x="8045748" y="3729136"/>
            <a:ext cx="2858400" cy="1260000"/>
          </a:xfrm>
          <a:prstGeom prst="rect">
            <a:avLst/>
          </a:prstGeom>
        </p:spPr>
      </p:pic>
      <p:sp>
        <p:nvSpPr>
          <p:cNvPr id="17" name="TextBox 16">
            <a:extLst>
              <a:ext uri="{FF2B5EF4-FFF2-40B4-BE49-F238E27FC236}">
                <a16:creationId xmlns:a16="http://schemas.microsoft.com/office/drawing/2014/main" id="{D3F3ABAC-68A7-5375-0973-940AA68B1D1D}"/>
              </a:ext>
            </a:extLst>
          </p:cNvPr>
          <p:cNvSpPr txBox="1"/>
          <p:nvPr/>
        </p:nvSpPr>
        <p:spPr>
          <a:xfrm>
            <a:off x="8223978" y="3359804"/>
            <a:ext cx="356461" cy="369332"/>
          </a:xfrm>
          <a:prstGeom prst="rect">
            <a:avLst/>
          </a:prstGeom>
          <a:noFill/>
        </p:spPr>
        <p:txBody>
          <a:bodyPr wrap="square" rtlCol="0">
            <a:spAutoFit/>
          </a:bodyPr>
          <a:lstStyle/>
          <a:p>
            <a:r>
              <a:rPr lang="en-GB" dirty="0"/>
              <a:t>F</a:t>
            </a:r>
          </a:p>
        </p:txBody>
      </p:sp>
      <p:sp>
        <p:nvSpPr>
          <p:cNvPr id="18" name="TextBox 17">
            <a:extLst>
              <a:ext uri="{FF2B5EF4-FFF2-40B4-BE49-F238E27FC236}">
                <a16:creationId xmlns:a16="http://schemas.microsoft.com/office/drawing/2014/main" id="{E95493F0-1EC2-F578-EB73-1655223D8352}"/>
              </a:ext>
            </a:extLst>
          </p:cNvPr>
          <p:cNvSpPr txBox="1"/>
          <p:nvPr/>
        </p:nvSpPr>
        <p:spPr>
          <a:xfrm>
            <a:off x="4692179" y="2871352"/>
            <a:ext cx="1403821" cy="461665"/>
          </a:xfrm>
          <a:prstGeom prst="rect">
            <a:avLst/>
          </a:prstGeom>
          <a:noFill/>
        </p:spPr>
        <p:txBody>
          <a:bodyPr wrap="square" rtlCol="0">
            <a:spAutoFit/>
          </a:bodyPr>
          <a:lstStyle/>
          <a:p>
            <a:r>
              <a:rPr lang="en-GB" sz="2400" b="1" u="sng" dirty="0"/>
              <a:t>Fungi</a:t>
            </a:r>
          </a:p>
        </p:txBody>
      </p:sp>
      <p:sp>
        <p:nvSpPr>
          <p:cNvPr id="19" name="TextBox 18">
            <a:extLst>
              <a:ext uri="{FF2B5EF4-FFF2-40B4-BE49-F238E27FC236}">
                <a16:creationId xmlns:a16="http://schemas.microsoft.com/office/drawing/2014/main" id="{9C957015-FD1F-E413-07F2-F5A50BA6D9B8}"/>
              </a:ext>
            </a:extLst>
          </p:cNvPr>
          <p:cNvSpPr txBox="1"/>
          <p:nvPr/>
        </p:nvSpPr>
        <p:spPr>
          <a:xfrm>
            <a:off x="1219288" y="5199681"/>
            <a:ext cx="9684859" cy="646331"/>
          </a:xfrm>
          <a:prstGeom prst="rect">
            <a:avLst/>
          </a:prstGeom>
          <a:noFill/>
        </p:spPr>
        <p:txBody>
          <a:bodyPr wrap="square" rtlCol="0">
            <a:spAutoFit/>
          </a:bodyPr>
          <a:lstStyle/>
          <a:p>
            <a:pPr algn="just"/>
            <a:r>
              <a:rPr lang="en-GB" sz="1200" b="1" dirty="0"/>
              <a:t>S.F.2. </a:t>
            </a:r>
            <a:r>
              <a:rPr lang="en-GB" sz="1200" dirty="0"/>
              <a:t>Comparison of the two to be treated groups in microbiome composition. A &amp; D, </a:t>
            </a:r>
            <a:r>
              <a:rPr lang="en-GB" sz="1200" dirty="0" err="1"/>
              <a:t>Anova</a:t>
            </a:r>
            <a:r>
              <a:rPr lang="en-GB" sz="1200" dirty="0"/>
              <a:t> comparison of the Observed ASV between the “control” group and ”</a:t>
            </a:r>
            <a:r>
              <a:rPr lang="en-GB" sz="1200" dirty="0" err="1"/>
              <a:t>P.oligandrum</a:t>
            </a:r>
            <a:r>
              <a:rPr lang="en-GB" sz="1200" dirty="0"/>
              <a:t>” treated group in Bacteria and fungal microbiome respectively. B &amp; E alpha-diversity computed as Shannon index between the two groups. C &amp; F beta-diversity comparison between the two groups. Asterix would indicate significant differences with (p &lt;0.05)</a:t>
            </a:r>
          </a:p>
        </p:txBody>
      </p:sp>
    </p:spTree>
    <p:extLst>
      <p:ext uri="{BB962C8B-B14F-4D97-AF65-F5344CB8AC3E}">
        <p14:creationId xmlns:p14="http://schemas.microsoft.com/office/powerpoint/2010/main" val="3902215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of different colored bars&#10;&#10;Description automatically generated with medium confidence">
            <a:extLst>
              <a:ext uri="{FF2B5EF4-FFF2-40B4-BE49-F238E27FC236}">
                <a16:creationId xmlns:a16="http://schemas.microsoft.com/office/drawing/2014/main" id="{5E32770D-BB8E-A768-C67F-2473A11ACF2F}"/>
              </a:ext>
            </a:extLst>
          </p:cNvPr>
          <p:cNvPicPr>
            <a:picLocks noChangeAspect="1"/>
          </p:cNvPicPr>
          <p:nvPr/>
        </p:nvPicPr>
        <p:blipFill>
          <a:blip r:embed="rId2"/>
          <a:stretch>
            <a:fillRect/>
          </a:stretch>
        </p:blipFill>
        <p:spPr>
          <a:xfrm>
            <a:off x="1057275" y="348342"/>
            <a:ext cx="10372328" cy="5466528"/>
          </a:xfrm>
          <a:prstGeom prst="rect">
            <a:avLst/>
          </a:prstGeom>
        </p:spPr>
      </p:pic>
      <p:sp>
        <p:nvSpPr>
          <p:cNvPr id="7" name="TextBox 6">
            <a:extLst>
              <a:ext uri="{FF2B5EF4-FFF2-40B4-BE49-F238E27FC236}">
                <a16:creationId xmlns:a16="http://schemas.microsoft.com/office/drawing/2014/main" id="{EB967A6E-F78F-C2FC-6F31-9BBB3D24CD00}"/>
              </a:ext>
            </a:extLst>
          </p:cNvPr>
          <p:cNvSpPr txBox="1"/>
          <p:nvPr/>
        </p:nvSpPr>
        <p:spPr>
          <a:xfrm>
            <a:off x="1431131" y="5657671"/>
            <a:ext cx="9329737" cy="1200329"/>
          </a:xfrm>
          <a:prstGeom prst="rect">
            <a:avLst/>
          </a:prstGeom>
          <a:noFill/>
        </p:spPr>
        <p:txBody>
          <a:bodyPr wrap="square" rtlCol="0">
            <a:spAutoFit/>
          </a:bodyPr>
          <a:lstStyle/>
          <a:p>
            <a:r>
              <a:rPr lang="en-GB" sz="1800" b="1" i="0" dirty="0">
                <a:solidFill>
                  <a:srgbClr val="44546A"/>
                </a:solidFill>
                <a:effectLst/>
                <a:latin typeface="Times New Roman" panose="02020603050405020304" pitchFamily="18" charset="0"/>
                <a:ea typeface="Calibri" panose="020F0502020204030204" pitchFamily="34" charset="0"/>
              </a:rPr>
              <a:t>S.F. 3, A-D</a:t>
            </a:r>
            <a:r>
              <a:rPr lang="en-GB" sz="1800" i="1" dirty="0">
                <a:solidFill>
                  <a:srgbClr val="44546A"/>
                </a:solidFill>
                <a:effectLst/>
                <a:latin typeface="Times New Roman" panose="02020603050405020304" pitchFamily="18" charset="0"/>
                <a:ea typeface="Calibri" panose="020F0502020204030204" pitchFamily="34" charset="0"/>
              </a:rPr>
              <a:t>. </a:t>
            </a:r>
            <a:r>
              <a:rPr lang="en-GB" sz="1800" i="0" dirty="0">
                <a:solidFill>
                  <a:srgbClr val="44546A"/>
                </a:solidFill>
                <a:effectLst/>
                <a:latin typeface="Times New Roman" panose="02020603050405020304" pitchFamily="18" charset="0"/>
                <a:ea typeface="Calibri" panose="020F0502020204030204" pitchFamily="34" charset="0"/>
              </a:rPr>
              <a:t>Temporal change in mean relative abundance of top 10 Bacteria (A &amp; B) and 8 fungal phyla (C &amp; D). Different letters indicate significant difference detected with one way ANOVA with significance accepted if (p &lt; 0.05).   </a:t>
            </a:r>
            <a:endParaRPr lang="en-SE" sz="1800" i="1" dirty="0">
              <a:solidFill>
                <a:srgbClr val="44546A"/>
              </a:solidFill>
              <a:effectLst/>
              <a:latin typeface="Times New Roman" panose="02020603050405020304" pitchFamily="18" charset="0"/>
              <a:ea typeface="Calibri" panose="020F0502020204030204" pitchFamily="34" charset="0"/>
            </a:endParaRPr>
          </a:p>
          <a:p>
            <a:endParaRPr lang="en-GB" dirty="0"/>
          </a:p>
        </p:txBody>
      </p:sp>
      <p:sp>
        <p:nvSpPr>
          <p:cNvPr id="8" name="Rectangle 7">
            <a:extLst>
              <a:ext uri="{FF2B5EF4-FFF2-40B4-BE49-F238E27FC236}">
                <a16:creationId xmlns:a16="http://schemas.microsoft.com/office/drawing/2014/main" id="{C014239F-A582-6FC5-9016-B3692DBA2ABA}"/>
              </a:ext>
            </a:extLst>
          </p:cNvPr>
          <p:cNvSpPr/>
          <p:nvPr/>
        </p:nvSpPr>
        <p:spPr>
          <a:xfrm>
            <a:off x="1057275" y="868959"/>
            <a:ext cx="1087211" cy="3483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B6A94B56-5A7E-A9AC-8F47-98BF1232123F}"/>
              </a:ext>
            </a:extLst>
          </p:cNvPr>
          <p:cNvSpPr txBox="1"/>
          <p:nvPr/>
        </p:nvSpPr>
        <p:spPr>
          <a:xfrm>
            <a:off x="1307646" y="868959"/>
            <a:ext cx="1315811" cy="369332"/>
          </a:xfrm>
          <a:prstGeom prst="rect">
            <a:avLst/>
          </a:prstGeom>
          <a:noFill/>
        </p:spPr>
        <p:txBody>
          <a:bodyPr wrap="square" rtlCol="0">
            <a:spAutoFit/>
          </a:bodyPr>
          <a:lstStyle/>
          <a:p>
            <a:r>
              <a:rPr lang="en-GB" dirty="0"/>
              <a:t>A, Control</a:t>
            </a:r>
          </a:p>
        </p:txBody>
      </p:sp>
      <p:sp>
        <p:nvSpPr>
          <p:cNvPr id="11" name="Rectangle 10">
            <a:extLst>
              <a:ext uri="{FF2B5EF4-FFF2-40B4-BE49-F238E27FC236}">
                <a16:creationId xmlns:a16="http://schemas.microsoft.com/office/drawing/2014/main" id="{14123FC1-BBB5-58F1-0ED8-E479B29B4517}"/>
              </a:ext>
            </a:extLst>
          </p:cNvPr>
          <p:cNvSpPr/>
          <p:nvPr/>
        </p:nvSpPr>
        <p:spPr>
          <a:xfrm>
            <a:off x="7784646" y="858464"/>
            <a:ext cx="1087211" cy="3483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342D6B9A-9D9E-281A-8875-B90D70F8170B}"/>
              </a:ext>
            </a:extLst>
          </p:cNvPr>
          <p:cNvSpPr txBox="1"/>
          <p:nvPr/>
        </p:nvSpPr>
        <p:spPr>
          <a:xfrm>
            <a:off x="6947806" y="914009"/>
            <a:ext cx="1315811" cy="369332"/>
          </a:xfrm>
          <a:prstGeom prst="rect">
            <a:avLst/>
          </a:prstGeom>
          <a:noFill/>
        </p:spPr>
        <p:txBody>
          <a:bodyPr wrap="square" rtlCol="0">
            <a:spAutoFit/>
          </a:bodyPr>
          <a:lstStyle/>
          <a:p>
            <a:r>
              <a:rPr lang="en-GB" dirty="0"/>
              <a:t>C, Control</a:t>
            </a:r>
          </a:p>
        </p:txBody>
      </p:sp>
    </p:spTree>
    <p:extLst>
      <p:ext uri="{BB962C8B-B14F-4D97-AF65-F5344CB8AC3E}">
        <p14:creationId xmlns:p14="http://schemas.microsoft.com/office/powerpoint/2010/main" val="207099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7362AB75-D793-9AB4-D550-7B1B3C4BFF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75347" y="214311"/>
            <a:ext cx="10431332" cy="5175836"/>
          </a:xfrm>
          <a:prstGeom prst="rect">
            <a:avLst/>
          </a:prstGeom>
        </p:spPr>
      </p:pic>
      <p:sp>
        <p:nvSpPr>
          <p:cNvPr id="5" name="TextBox 4">
            <a:extLst>
              <a:ext uri="{FF2B5EF4-FFF2-40B4-BE49-F238E27FC236}">
                <a16:creationId xmlns:a16="http://schemas.microsoft.com/office/drawing/2014/main" id="{EE403B23-663D-FD52-90BD-FCF6FD958033}"/>
              </a:ext>
            </a:extLst>
          </p:cNvPr>
          <p:cNvSpPr txBox="1"/>
          <p:nvPr/>
        </p:nvSpPr>
        <p:spPr>
          <a:xfrm>
            <a:off x="2105526" y="5113421"/>
            <a:ext cx="8662737" cy="1754326"/>
          </a:xfrm>
          <a:prstGeom prst="rect">
            <a:avLst/>
          </a:prstGeom>
          <a:noFill/>
        </p:spPr>
        <p:txBody>
          <a:bodyPr wrap="square" rtlCol="0">
            <a:spAutoFit/>
          </a:bodyPr>
          <a:lstStyle/>
          <a:p>
            <a:pPr algn="just"/>
            <a:r>
              <a:rPr lang="en-GB" sz="1800" b="1" i="0" dirty="0">
                <a:solidFill>
                  <a:srgbClr val="44546A"/>
                </a:solidFill>
                <a:effectLst/>
                <a:latin typeface="Times New Roman" panose="02020603050405020304" pitchFamily="18" charset="0"/>
                <a:ea typeface="Calibri" panose="020F0502020204030204" pitchFamily="34" charset="0"/>
              </a:rPr>
              <a:t>S. F. 4, A-D</a:t>
            </a:r>
            <a:r>
              <a:rPr lang="en-GB" sz="1800" i="1" dirty="0">
                <a:solidFill>
                  <a:srgbClr val="44546A"/>
                </a:solidFill>
                <a:effectLst/>
                <a:latin typeface="Times New Roman" panose="02020603050405020304" pitchFamily="18" charset="0"/>
                <a:ea typeface="Calibri" panose="020F0502020204030204" pitchFamily="34" charset="0"/>
              </a:rPr>
              <a:t>. </a:t>
            </a:r>
            <a:r>
              <a:rPr lang="en-GB" sz="1800" i="0" dirty="0">
                <a:solidFill>
                  <a:srgbClr val="44546A"/>
                </a:solidFill>
                <a:effectLst/>
                <a:latin typeface="Times New Roman" panose="02020603050405020304" pitchFamily="18" charset="0"/>
                <a:ea typeface="Calibri" panose="020F0502020204030204" pitchFamily="34" charset="0"/>
              </a:rPr>
              <a:t>Comparison of the relative abundance of top 10 bacteria and 8 fungal phyla between untreated control plants and P. </a:t>
            </a:r>
            <a:r>
              <a:rPr lang="en-GB" sz="1800" i="0" dirty="0" err="1">
                <a:solidFill>
                  <a:srgbClr val="44546A"/>
                </a:solidFill>
                <a:effectLst/>
                <a:latin typeface="Times New Roman" panose="02020603050405020304" pitchFamily="18" charset="0"/>
                <a:ea typeface="Calibri" panose="020F0502020204030204" pitchFamily="34" charset="0"/>
              </a:rPr>
              <a:t>oligandrum</a:t>
            </a:r>
            <a:r>
              <a:rPr lang="en-GB" sz="1800" i="0" dirty="0">
                <a:solidFill>
                  <a:srgbClr val="44546A"/>
                </a:solidFill>
                <a:effectLst/>
                <a:latin typeface="Times New Roman" panose="02020603050405020304" pitchFamily="18" charset="0"/>
                <a:ea typeface="Calibri" panose="020F0502020204030204" pitchFamily="34" charset="0"/>
              </a:rPr>
              <a:t> treated plants in the rhizosphere microbiome of cv. </a:t>
            </a:r>
            <a:r>
              <a:rPr lang="en-GB" sz="1800" i="0" dirty="0" err="1">
                <a:solidFill>
                  <a:srgbClr val="44546A"/>
                </a:solidFill>
                <a:effectLst/>
                <a:latin typeface="Times New Roman" panose="02020603050405020304" pitchFamily="18" charset="0"/>
                <a:ea typeface="Calibri" panose="020F0502020204030204" pitchFamily="34" charset="0"/>
              </a:rPr>
              <a:t>Kuras</a:t>
            </a:r>
            <a:r>
              <a:rPr lang="en-GB" sz="1800" i="0" dirty="0">
                <a:solidFill>
                  <a:srgbClr val="44546A"/>
                </a:solidFill>
                <a:effectLst/>
                <a:latin typeface="Times New Roman" panose="02020603050405020304" pitchFamily="18" charset="0"/>
                <a:ea typeface="Calibri" panose="020F0502020204030204" pitchFamily="34" charset="0"/>
              </a:rPr>
              <a:t> potato plants in a small-scale field trial</a:t>
            </a:r>
            <a:r>
              <a:rPr lang="en-GB" sz="1800" b="1" i="0" dirty="0">
                <a:solidFill>
                  <a:srgbClr val="44546A"/>
                </a:solidFill>
                <a:effectLst/>
                <a:latin typeface="Times New Roman" panose="02020603050405020304" pitchFamily="18" charset="0"/>
                <a:ea typeface="Calibri" panose="020F0502020204030204" pitchFamily="34" charset="0"/>
              </a:rPr>
              <a:t>.</a:t>
            </a:r>
            <a:r>
              <a:rPr lang="en-GB" sz="1800" i="0" dirty="0">
                <a:solidFill>
                  <a:srgbClr val="44546A"/>
                </a:solidFill>
                <a:effectLst/>
                <a:latin typeface="Times New Roman" panose="02020603050405020304" pitchFamily="18" charset="0"/>
                <a:ea typeface="Calibri" panose="020F0502020204030204" pitchFamily="34" charset="0"/>
              </a:rPr>
              <a:t> (</a:t>
            </a:r>
            <a:r>
              <a:rPr lang="en-GB" sz="1800" b="1" i="0" dirty="0">
                <a:solidFill>
                  <a:srgbClr val="44546A"/>
                </a:solidFill>
                <a:effectLst/>
                <a:latin typeface="Times New Roman" panose="02020603050405020304" pitchFamily="18" charset="0"/>
                <a:ea typeface="Calibri" panose="020F0502020204030204" pitchFamily="34" charset="0"/>
              </a:rPr>
              <a:t>A</a:t>
            </a:r>
            <a:r>
              <a:rPr lang="en-GB" sz="1800" i="0" dirty="0">
                <a:solidFill>
                  <a:srgbClr val="44546A"/>
                </a:solidFill>
                <a:effectLst/>
                <a:latin typeface="Times New Roman" panose="02020603050405020304" pitchFamily="18" charset="0"/>
                <a:ea typeface="Calibri" panose="020F0502020204030204" pitchFamily="34" charset="0"/>
              </a:rPr>
              <a:t>) and (</a:t>
            </a:r>
            <a:r>
              <a:rPr lang="en-GB" sz="1800" b="1" i="0" dirty="0">
                <a:solidFill>
                  <a:srgbClr val="44546A"/>
                </a:solidFill>
                <a:effectLst/>
                <a:latin typeface="Times New Roman" panose="02020603050405020304" pitchFamily="18" charset="0"/>
                <a:ea typeface="Calibri" panose="020F0502020204030204" pitchFamily="34" charset="0"/>
              </a:rPr>
              <a:t>C</a:t>
            </a:r>
            <a:r>
              <a:rPr lang="en-GB" sz="1800" i="0" dirty="0">
                <a:solidFill>
                  <a:srgbClr val="44546A"/>
                </a:solidFill>
                <a:effectLst/>
                <a:latin typeface="Times New Roman" panose="02020603050405020304" pitchFamily="18" charset="0"/>
                <a:ea typeface="Calibri" panose="020F0502020204030204" pitchFamily="34" charset="0"/>
              </a:rPr>
              <a:t>) at the August timepoint and (</a:t>
            </a:r>
            <a:r>
              <a:rPr lang="en-GB" sz="1800" b="1" i="0" dirty="0">
                <a:solidFill>
                  <a:srgbClr val="44546A"/>
                </a:solidFill>
                <a:effectLst/>
                <a:latin typeface="Times New Roman" panose="02020603050405020304" pitchFamily="18" charset="0"/>
                <a:ea typeface="Calibri" panose="020F0502020204030204" pitchFamily="34" charset="0"/>
              </a:rPr>
              <a:t>B</a:t>
            </a:r>
            <a:r>
              <a:rPr lang="en-GB" sz="1800" i="0" dirty="0">
                <a:solidFill>
                  <a:srgbClr val="44546A"/>
                </a:solidFill>
                <a:effectLst/>
                <a:latin typeface="Times New Roman" panose="02020603050405020304" pitchFamily="18" charset="0"/>
                <a:ea typeface="Calibri" panose="020F0502020204030204" pitchFamily="34" charset="0"/>
              </a:rPr>
              <a:t>) and (</a:t>
            </a:r>
            <a:r>
              <a:rPr lang="en-GB" sz="1800" b="1" i="0" dirty="0">
                <a:solidFill>
                  <a:srgbClr val="44546A"/>
                </a:solidFill>
                <a:effectLst/>
                <a:latin typeface="Times New Roman" panose="02020603050405020304" pitchFamily="18" charset="0"/>
                <a:ea typeface="Calibri" panose="020F0502020204030204" pitchFamily="34" charset="0"/>
              </a:rPr>
              <a:t>D</a:t>
            </a:r>
            <a:r>
              <a:rPr lang="en-GB" sz="1800" i="0" dirty="0">
                <a:solidFill>
                  <a:srgbClr val="44546A"/>
                </a:solidFill>
                <a:effectLst/>
                <a:latin typeface="Times New Roman" panose="02020603050405020304" pitchFamily="18" charset="0"/>
                <a:ea typeface="Calibri" panose="020F0502020204030204" pitchFamily="34" charset="0"/>
              </a:rPr>
              <a:t>) in September. letters indicate significant difference detected with one way ANOVA with significance accepted if (p &lt; 0.05).   </a:t>
            </a:r>
            <a:endParaRPr lang="en-SE" sz="1800" i="1" dirty="0">
              <a:solidFill>
                <a:srgbClr val="44546A"/>
              </a:solidFill>
              <a:effectLst/>
              <a:latin typeface="Times New Roman" panose="02020603050405020304" pitchFamily="18" charset="0"/>
              <a:ea typeface="Calibri" panose="020F0502020204030204" pitchFamily="34" charset="0"/>
            </a:endParaRPr>
          </a:p>
          <a:p>
            <a:endParaRPr lang="en-GB" dirty="0"/>
          </a:p>
        </p:txBody>
      </p:sp>
    </p:spTree>
    <p:extLst>
      <p:ext uri="{BB962C8B-B14F-4D97-AF65-F5344CB8AC3E}">
        <p14:creationId xmlns:p14="http://schemas.microsoft.com/office/powerpoint/2010/main" val="3104539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8101B4-7010-B51E-A3DC-8AC779043E62}"/>
              </a:ext>
            </a:extLst>
          </p:cNvPr>
          <p:cNvSpPr txBox="1"/>
          <p:nvPr/>
        </p:nvSpPr>
        <p:spPr>
          <a:xfrm>
            <a:off x="5334000" y="402772"/>
            <a:ext cx="2939143" cy="523220"/>
          </a:xfrm>
          <a:prstGeom prst="rect">
            <a:avLst/>
          </a:prstGeom>
          <a:noFill/>
        </p:spPr>
        <p:txBody>
          <a:bodyPr wrap="square" rtlCol="0">
            <a:spAutoFit/>
          </a:bodyPr>
          <a:lstStyle/>
          <a:p>
            <a:r>
              <a:rPr lang="en-GB" sz="2800" dirty="0"/>
              <a:t>Bacteria</a:t>
            </a:r>
            <a:endParaRPr lang="en-GB" dirty="0"/>
          </a:p>
        </p:txBody>
      </p:sp>
      <p:pic>
        <p:nvPicPr>
          <p:cNvPr id="7" name="Picture 6">
            <a:extLst>
              <a:ext uri="{FF2B5EF4-FFF2-40B4-BE49-F238E27FC236}">
                <a16:creationId xmlns:a16="http://schemas.microsoft.com/office/drawing/2014/main" id="{EDD665CD-4B36-5CDC-DDC1-DE12091B854C}"/>
              </a:ext>
            </a:extLst>
          </p:cNvPr>
          <p:cNvPicPr>
            <a:picLocks noChangeAspect="1"/>
          </p:cNvPicPr>
          <p:nvPr/>
        </p:nvPicPr>
        <p:blipFill>
          <a:blip r:embed="rId2"/>
          <a:stretch>
            <a:fillRect/>
          </a:stretch>
        </p:blipFill>
        <p:spPr>
          <a:xfrm>
            <a:off x="120429" y="1239476"/>
            <a:ext cx="5760000" cy="3600000"/>
          </a:xfrm>
          <a:prstGeom prst="rect">
            <a:avLst/>
          </a:prstGeom>
        </p:spPr>
      </p:pic>
      <p:pic>
        <p:nvPicPr>
          <p:cNvPr id="8" name="Picture 7">
            <a:extLst>
              <a:ext uri="{FF2B5EF4-FFF2-40B4-BE49-F238E27FC236}">
                <a16:creationId xmlns:a16="http://schemas.microsoft.com/office/drawing/2014/main" id="{CE31BD5F-30CC-27CF-62F6-11002D12E69C}"/>
              </a:ext>
            </a:extLst>
          </p:cNvPr>
          <p:cNvPicPr>
            <a:picLocks noChangeAspect="1"/>
          </p:cNvPicPr>
          <p:nvPr/>
        </p:nvPicPr>
        <p:blipFill>
          <a:blip r:embed="rId3"/>
          <a:stretch>
            <a:fillRect/>
          </a:stretch>
        </p:blipFill>
        <p:spPr>
          <a:xfrm>
            <a:off x="6096000" y="1239476"/>
            <a:ext cx="5760000" cy="3600000"/>
          </a:xfrm>
          <a:prstGeom prst="rect">
            <a:avLst/>
          </a:prstGeom>
        </p:spPr>
      </p:pic>
      <p:pic>
        <p:nvPicPr>
          <p:cNvPr id="9" name="Picture 8">
            <a:extLst>
              <a:ext uri="{FF2B5EF4-FFF2-40B4-BE49-F238E27FC236}">
                <a16:creationId xmlns:a16="http://schemas.microsoft.com/office/drawing/2014/main" id="{32167E0E-ABD4-010D-1623-8BE75B60D14D}"/>
              </a:ext>
            </a:extLst>
          </p:cNvPr>
          <p:cNvPicPr>
            <a:picLocks noChangeAspect="1"/>
          </p:cNvPicPr>
          <p:nvPr/>
        </p:nvPicPr>
        <p:blipFill>
          <a:blip r:embed="rId4"/>
          <a:stretch>
            <a:fillRect/>
          </a:stretch>
        </p:blipFill>
        <p:spPr>
          <a:xfrm>
            <a:off x="5306796" y="2633062"/>
            <a:ext cx="819115" cy="722231"/>
          </a:xfrm>
          <a:prstGeom prst="rect">
            <a:avLst/>
          </a:prstGeom>
        </p:spPr>
      </p:pic>
      <p:pic>
        <p:nvPicPr>
          <p:cNvPr id="10" name="Picture 9">
            <a:extLst>
              <a:ext uri="{FF2B5EF4-FFF2-40B4-BE49-F238E27FC236}">
                <a16:creationId xmlns:a16="http://schemas.microsoft.com/office/drawing/2014/main" id="{15A80366-F2A2-5AA3-DBB0-4C687134064E}"/>
              </a:ext>
            </a:extLst>
          </p:cNvPr>
          <p:cNvPicPr>
            <a:picLocks noChangeAspect="1"/>
          </p:cNvPicPr>
          <p:nvPr/>
        </p:nvPicPr>
        <p:blipFill>
          <a:blip r:embed="rId4"/>
          <a:stretch>
            <a:fillRect/>
          </a:stretch>
        </p:blipFill>
        <p:spPr>
          <a:xfrm>
            <a:off x="11189199" y="2633062"/>
            <a:ext cx="819115" cy="722231"/>
          </a:xfrm>
          <a:prstGeom prst="rect">
            <a:avLst/>
          </a:prstGeom>
        </p:spPr>
      </p:pic>
      <p:sp>
        <p:nvSpPr>
          <p:cNvPr id="12" name="TextBox 11">
            <a:extLst>
              <a:ext uri="{FF2B5EF4-FFF2-40B4-BE49-F238E27FC236}">
                <a16:creationId xmlns:a16="http://schemas.microsoft.com/office/drawing/2014/main" id="{0A0D2D01-F57E-EEC4-ECB7-B0B470518E58}"/>
              </a:ext>
            </a:extLst>
          </p:cNvPr>
          <p:cNvSpPr txBox="1"/>
          <p:nvPr/>
        </p:nvSpPr>
        <p:spPr>
          <a:xfrm>
            <a:off x="609600" y="5038165"/>
            <a:ext cx="10990729" cy="1200329"/>
          </a:xfrm>
          <a:prstGeom prst="rect">
            <a:avLst/>
          </a:prstGeom>
          <a:noFill/>
        </p:spPr>
        <p:txBody>
          <a:bodyPr wrap="square" rtlCol="0">
            <a:spAutoFit/>
          </a:bodyPr>
          <a:lstStyle/>
          <a:p>
            <a:r>
              <a:rPr lang="en-GB" dirty="0"/>
              <a:t>S.F.5, A-B. Relative abundance of the fungal differential abundant genera over time. A, relative abundance of bacteria differential abundant genera in the control plants. B, relative abundance of bacteria differential abundant genera in the </a:t>
            </a:r>
            <a:r>
              <a:rPr lang="en-GB" i="1" dirty="0" err="1"/>
              <a:t>P.oligandrum</a:t>
            </a:r>
            <a:r>
              <a:rPr lang="en-GB" dirty="0"/>
              <a:t> treated plants. Asterix indicates significant difference with (p&lt;0.05), using ANCOMBC global test</a:t>
            </a:r>
          </a:p>
        </p:txBody>
      </p:sp>
    </p:spTree>
    <p:extLst>
      <p:ext uri="{BB962C8B-B14F-4D97-AF65-F5344CB8AC3E}">
        <p14:creationId xmlns:p14="http://schemas.microsoft.com/office/powerpoint/2010/main" val="5312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B4447F-521F-A961-EB73-C66289CC36DE}"/>
              </a:ext>
            </a:extLst>
          </p:cNvPr>
          <p:cNvSpPr txBox="1"/>
          <p:nvPr/>
        </p:nvSpPr>
        <p:spPr>
          <a:xfrm>
            <a:off x="5078185" y="129430"/>
            <a:ext cx="2035629" cy="646331"/>
          </a:xfrm>
          <a:prstGeom prst="rect">
            <a:avLst/>
          </a:prstGeom>
          <a:noFill/>
        </p:spPr>
        <p:txBody>
          <a:bodyPr wrap="square" rtlCol="0">
            <a:spAutoFit/>
          </a:bodyPr>
          <a:lstStyle/>
          <a:p>
            <a:r>
              <a:rPr lang="en-GB" sz="3600" dirty="0"/>
              <a:t>Fungi </a:t>
            </a:r>
          </a:p>
        </p:txBody>
      </p:sp>
      <p:pic>
        <p:nvPicPr>
          <p:cNvPr id="8" name="Picture 7">
            <a:extLst>
              <a:ext uri="{FF2B5EF4-FFF2-40B4-BE49-F238E27FC236}">
                <a16:creationId xmlns:a16="http://schemas.microsoft.com/office/drawing/2014/main" id="{5ED93C88-F580-F7DF-3591-7604ADC50622}"/>
              </a:ext>
            </a:extLst>
          </p:cNvPr>
          <p:cNvPicPr>
            <a:picLocks noChangeAspect="1"/>
          </p:cNvPicPr>
          <p:nvPr/>
        </p:nvPicPr>
        <p:blipFill>
          <a:blip r:embed="rId2"/>
          <a:stretch>
            <a:fillRect/>
          </a:stretch>
        </p:blipFill>
        <p:spPr>
          <a:xfrm>
            <a:off x="0" y="1352290"/>
            <a:ext cx="5299645" cy="4089051"/>
          </a:xfrm>
          <a:prstGeom prst="rect">
            <a:avLst/>
          </a:prstGeom>
        </p:spPr>
      </p:pic>
      <p:pic>
        <p:nvPicPr>
          <p:cNvPr id="9" name="Picture 8">
            <a:extLst>
              <a:ext uri="{FF2B5EF4-FFF2-40B4-BE49-F238E27FC236}">
                <a16:creationId xmlns:a16="http://schemas.microsoft.com/office/drawing/2014/main" id="{437CCAB1-DC8F-BE17-FFAD-E9C481BC8798}"/>
              </a:ext>
            </a:extLst>
          </p:cNvPr>
          <p:cNvPicPr>
            <a:picLocks noChangeAspect="1"/>
          </p:cNvPicPr>
          <p:nvPr/>
        </p:nvPicPr>
        <p:blipFill>
          <a:blip r:embed="rId3"/>
          <a:stretch>
            <a:fillRect/>
          </a:stretch>
        </p:blipFill>
        <p:spPr>
          <a:xfrm>
            <a:off x="5190787" y="1234060"/>
            <a:ext cx="6542481" cy="4089051"/>
          </a:xfrm>
          <a:prstGeom prst="rect">
            <a:avLst/>
          </a:prstGeom>
        </p:spPr>
      </p:pic>
      <p:sp>
        <p:nvSpPr>
          <p:cNvPr id="10" name="TextBox 9">
            <a:extLst>
              <a:ext uri="{FF2B5EF4-FFF2-40B4-BE49-F238E27FC236}">
                <a16:creationId xmlns:a16="http://schemas.microsoft.com/office/drawing/2014/main" id="{F9DA0CEC-552D-98EF-A91E-20D53F447DEE}"/>
              </a:ext>
            </a:extLst>
          </p:cNvPr>
          <p:cNvSpPr txBox="1"/>
          <p:nvPr/>
        </p:nvSpPr>
        <p:spPr>
          <a:xfrm>
            <a:off x="1164771" y="864728"/>
            <a:ext cx="2188029" cy="369332"/>
          </a:xfrm>
          <a:prstGeom prst="rect">
            <a:avLst/>
          </a:prstGeom>
          <a:noFill/>
        </p:spPr>
        <p:txBody>
          <a:bodyPr wrap="square" rtlCol="0">
            <a:spAutoFit/>
          </a:bodyPr>
          <a:lstStyle/>
          <a:p>
            <a:r>
              <a:rPr lang="en-GB" dirty="0"/>
              <a:t>A. Control plants </a:t>
            </a:r>
          </a:p>
        </p:txBody>
      </p:sp>
      <p:sp>
        <p:nvSpPr>
          <p:cNvPr id="11" name="TextBox 10">
            <a:extLst>
              <a:ext uri="{FF2B5EF4-FFF2-40B4-BE49-F238E27FC236}">
                <a16:creationId xmlns:a16="http://schemas.microsoft.com/office/drawing/2014/main" id="{7A770F61-3133-3340-C17C-0B241218B935}"/>
              </a:ext>
            </a:extLst>
          </p:cNvPr>
          <p:cNvSpPr txBox="1"/>
          <p:nvPr/>
        </p:nvSpPr>
        <p:spPr>
          <a:xfrm>
            <a:off x="6052456" y="800929"/>
            <a:ext cx="2035629" cy="369332"/>
          </a:xfrm>
          <a:prstGeom prst="rect">
            <a:avLst/>
          </a:prstGeom>
          <a:noFill/>
        </p:spPr>
        <p:txBody>
          <a:bodyPr wrap="square" rtlCol="0">
            <a:spAutoFit/>
          </a:bodyPr>
          <a:lstStyle/>
          <a:p>
            <a:r>
              <a:rPr lang="en-GB" dirty="0"/>
              <a:t>B. P. </a:t>
            </a:r>
            <a:r>
              <a:rPr lang="en-GB" dirty="0" err="1"/>
              <a:t>oligandrum</a:t>
            </a:r>
            <a:r>
              <a:rPr lang="en-GB" dirty="0"/>
              <a:t> </a:t>
            </a:r>
          </a:p>
        </p:txBody>
      </p:sp>
      <p:pic>
        <p:nvPicPr>
          <p:cNvPr id="12" name="Picture 11">
            <a:extLst>
              <a:ext uri="{FF2B5EF4-FFF2-40B4-BE49-F238E27FC236}">
                <a16:creationId xmlns:a16="http://schemas.microsoft.com/office/drawing/2014/main" id="{06CD3B6E-DAE3-533B-D7B2-4874F6169AA7}"/>
              </a:ext>
            </a:extLst>
          </p:cNvPr>
          <p:cNvPicPr>
            <a:picLocks noChangeAspect="1"/>
          </p:cNvPicPr>
          <p:nvPr/>
        </p:nvPicPr>
        <p:blipFill>
          <a:blip r:embed="rId4"/>
          <a:stretch>
            <a:fillRect/>
          </a:stretch>
        </p:blipFill>
        <p:spPr>
          <a:xfrm>
            <a:off x="7664009" y="5174641"/>
            <a:ext cx="2146300" cy="266700"/>
          </a:xfrm>
          <a:prstGeom prst="rect">
            <a:avLst/>
          </a:prstGeom>
        </p:spPr>
      </p:pic>
      <p:pic>
        <p:nvPicPr>
          <p:cNvPr id="13" name="Picture 12">
            <a:extLst>
              <a:ext uri="{FF2B5EF4-FFF2-40B4-BE49-F238E27FC236}">
                <a16:creationId xmlns:a16="http://schemas.microsoft.com/office/drawing/2014/main" id="{3050BF50-CCAD-0C30-061A-AAEB31CA8DE0}"/>
              </a:ext>
            </a:extLst>
          </p:cNvPr>
          <p:cNvPicPr>
            <a:picLocks noChangeAspect="1"/>
          </p:cNvPicPr>
          <p:nvPr/>
        </p:nvPicPr>
        <p:blipFill>
          <a:blip r:embed="rId5"/>
          <a:stretch>
            <a:fillRect/>
          </a:stretch>
        </p:blipFill>
        <p:spPr>
          <a:xfrm>
            <a:off x="11092544" y="2752296"/>
            <a:ext cx="971549" cy="856635"/>
          </a:xfrm>
          <a:prstGeom prst="rect">
            <a:avLst/>
          </a:prstGeom>
        </p:spPr>
      </p:pic>
      <p:sp>
        <p:nvSpPr>
          <p:cNvPr id="14" name="TextBox 13">
            <a:extLst>
              <a:ext uri="{FF2B5EF4-FFF2-40B4-BE49-F238E27FC236}">
                <a16:creationId xmlns:a16="http://schemas.microsoft.com/office/drawing/2014/main" id="{CE484501-4C80-32AA-9EBF-EEED998753F5}"/>
              </a:ext>
            </a:extLst>
          </p:cNvPr>
          <p:cNvSpPr txBox="1"/>
          <p:nvPr/>
        </p:nvSpPr>
        <p:spPr>
          <a:xfrm>
            <a:off x="413658" y="5682343"/>
            <a:ext cx="10678886" cy="1200329"/>
          </a:xfrm>
          <a:prstGeom prst="rect">
            <a:avLst/>
          </a:prstGeom>
          <a:noFill/>
        </p:spPr>
        <p:txBody>
          <a:bodyPr wrap="square" rtlCol="0">
            <a:spAutoFit/>
          </a:bodyPr>
          <a:lstStyle/>
          <a:p>
            <a:r>
              <a:rPr lang="en-GB" dirty="0"/>
              <a:t>S.F.6, A-B. Relative abundance of the fungal differential abundant genera over time. A, relative abundance of fungal differential abundant genera in the control plants. B, relative abundance of fungal differential abundant genera in the </a:t>
            </a:r>
            <a:r>
              <a:rPr lang="en-GB" i="1" dirty="0" err="1"/>
              <a:t>P.oligandrum</a:t>
            </a:r>
            <a:r>
              <a:rPr lang="en-GB" dirty="0"/>
              <a:t> treated plants. Asterix indicates significant difference with (p&lt;0.05), using ANCOMBC global test.    </a:t>
            </a:r>
          </a:p>
        </p:txBody>
      </p:sp>
    </p:spTree>
    <p:extLst>
      <p:ext uri="{BB962C8B-B14F-4D97-AF65-F5344CB8AC3E}">
        <p14:creationId xmlns:p14="http://schemas.microsoft.com/office/powerpoint/2010/main" val="4077396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1506</TotalTime>
  <Words>541</Words>
  <Application>Microsoft Macintosh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 Benjamin Andersen</dc:creator>
  <cp:lastModifiedBy>Christian Benjamin Andersen</cp:lastModifiedBy>
  <cp:revision>6</cp:revision>
  <dcterms:created xsi:type="dcterms:W3CDTF">2024-03-26T16:29:56Z</dcterms:created>
  <dcterms:modified xsi:type="dcterms:W3CDTF">2024-03-27T19:23:34Z</dcterms:modified>
</cp:coreProperties>
</file>