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38" r:id="rId1"/>
  </p:sldMasterIdLst>
  <p:notesMasterIdLst>
    <p:notesMasterId r:id="rId18"/>
  </p:notesMasterIdLst>
  <p:handoutMasterIdLst>
    <p:handoutMasterId r:id="rId19"/>
  </p:handoutMasterIdLst>
  <p:sldIdLst>
    <p:sldId id="384" r:id="rId2"/>
    <p:sldId id="396" r:id="rId3"/>
    <p:sldId id="385" r:id="rId4"/>
    <p:sldId id="388" r:id="rId5"/>
    <p:sldId id="395" r:id="rId6"/>
    <p:sldId id="386" r:id="rId7"/>
    <p:sldId id="390" r:id="rId8"/>
    <p:sldId id="391" r:id="rId9"/>
    <p:sldId id="392" r:id="rId10"/>
    <p:sldId id="393" r:id="rId11"/>
    <p:sldId id="394" r:id="rId12"/>
    <p:sldId id="387" r:id="rId13"/>
    <p:sldId id="389" r:id="rId14"/>
    <p:sldId id="397" r:id="rId15"/>
    <p:sldId id="398" r:id="rId16"/>
    <p:sldId id="317" r:id="rId17"/>
  </p:sldIdLst>
  <p:sldSz cx="12192000" cy="6858000"/>
  <p:notesSz cx="6881813" cy="9296400"/>
  <p:custDataLst>
    <p:tags r:id="rId20"/>
  </p:custDataLst>
  <p:defaultTextStyle>
    <a:defPPr>
      <a:defRPr lang="de-D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0951B3B-2C71-414A-805C-85FB96AE1CD2}">
          <p14:sldIdLst>
            <p14:sldId id="384"/>
            <p14:sldId id="396"/>
            <p14:sldId id="385"/>
            <p14:sldId id="388"/>
            <p14:sldId id="395"/>
            <p14:sldId id="386"/>
            <p14:sldId id="390"/>
            <p14:sldId id="391"/>
            <p14:sldId id="392"/>
            <p14:sldId id="393"/>
            <p14:sldId id="394"/>
            <p14:sldId id="387"/>
            <p14:sldId id="389"/>
            <p14:sldId id="397"/>
            <p14:sldId id="398"/>
          </p14:sldIdLst>
        </p14:section>
        <p14:section name="End" id="{34009A6A-F087-4D6D-9D84-17D4378E2E2F}">
          <p14:sldIdLst>
            <p14:sldId id="317"/>
          </p14:sldIdLst>
        </p14:section>
        <p14:section name="Backup" id="{A4BBE014-4CC1-4719-8F50-4B2923A766BB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8" userDrawn="1">
          <p15:clr>
            <a:srgbClr val="A4A3A4"/>
          </p15:clr>
        </p15:guide>
        <p15:guide id="2" pos="216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93" autoAdjust="0"/>
    <p:restoredTop sz="93820" autoAdjust="0"/>
  </p:normalViewPr>
  <p:slideViewPr>
    <p:cSldViewPr snapToGrid="0" showGuides="1">
      <p:cViewPr varScale="1">
        <p:scale>
          <a:sx n="79" d="100"/>
          <a:sy n="79" d="100"/>
        </p:scale>
        <p:origin x="182" y="5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7744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howGuides="1">
      <p:cViewPr varScale="1">
        <p:scale>
          <a:sx n="80" d="100"/>
          <a:sy n="80" d="100"/>
        </p:scale>
        <p:origin x="3240" y="90"/>
      </p:cViewPr>
      <p:guideLst>
        <p:guide orient="horz" pos="2928"/>
        <p:guide pos="216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97951" y="0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A989147A-E99F-426E-8428-4F7A2B762C1A}" type="datetimeFigureOut">
              <a:rPr lang="de-DE" sz="900">
                <a:latin typeface="Arial" pitchFamily="34" charset="0"/>
                <a:cs typeface="Arial" pitchFamily="34" charset="0"/>
              </a:rPr>
              <a:pPr>
                <a:defRPr/>
              </a:pPr>
              <a:t>06.01.2025</a:t>
            </a:fld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1" y="8830643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100">
                <a:latin typeface="+mn-lt"/>
              </a:defRPr>
            </a:lvl1pPr>
          </a:lstStyle>
          <a:p>
            <a:pPr>
              <a:defRPr/>
            </a:pPr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97951" y="8830643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100" smtClean="0">
                <a:latin typeface="+mn-lt"/>
              </a:defRPr>
            </a:lvl1pPr>
          </a:lstStyle>
          <a:p>
            <a:pPr>
              <a:defRPr/>
            </a:pPr>
            <a:fld id="{1FEB8BDD-D483-4F2A-8149-5CAA22251911}" type="slidenum">
              <a:rPr lang="de-DE" sz="900"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de-DE" sz="9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2785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97951" y="0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latin typeface="+mn-lt"/>
              </a:defRPr>
            </a:lvl1pPr>
          </a:lstStyle>
          <a:p>
            <a:pPr>
              <a:defRPr/>
            </a:pPr>
            <a:fld id="{E619EF57-6584-4C28-9DE9-68C51C925951}" type="datetimeFigureOut">
              <a:rPr lang="de-DE" smtClean="0"/>
              <a:pPr>
                <a:defRPr/>
              </a:pPr>
              <a:t>06.01.2025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52463" y="1162050"/>
            <a:ext cx="5576887" cy="31384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5341" tIns="42670" rIns="85341" bIns="42670" rtlCol="0" anchor="ctr"/>
          <a:lstStyle/>
          <a:p>
            <a:pPr lvl="0"/>
            <a:endParaRPr lang="de-DE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7874" y="4474443"/>
            <a:ext cx="5506066" cy="3659727"/>
          </a:xfrm>
          <a:prstGeom prst="rect">
            <a:avLst/>
          </a:prstGeom>
        </p:spPr>
        <p:txBody>
          <a:bodyPr vert="horz" lIns="85341" tIns="42670" rIns="85341" bIns="42670" rtlCol="0"/>
          <a:lstStyle/>
          <a:p>
            <a:pPr lvl="0"/>
            <a:r>
              <a:rPr lang="de-DE" noProof="0" dirty="0"/>
              <a:t>Textmasterformat bearbeiten</a:t>
            </a:r>
          </a:p>
          <a:p>
            <a:pPr lvl="1"/>
            <a:r>
              <a:rPr lang="de-DE" noProof="0" dirty="0"/>
              <a:t>Zweite Ebene</a:t>
            </a:r>
          </a:p>
          <a:p>
            <a:pPr lvl="2"/>
            <a:r>
              <a:rPr lang="de-DE" noProof="0" dirty="0"/>
              <a:t>Dritte Ebene</a:t>
            </a:r>
          </a:p>
          <a:p>
            <a:pPr lvl="3"/>
            <a:r>
              <a:rPr lang="de-DE" noProof="0" dirty="0"/>
              <a:t>Vierte Ebene</a:t>
            </a:r>
          </a:p>
          <a:p>
            <a:pPr lvl="4"/>
            <a:r>
              <a:rPr lang="de-DE" noProof="0" dirty="0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8830643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90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97951" y="8830643"/>
            <a:ext cx="2982324" cy="465758"/>
          </a:xfrm>
          <a:prstGeom prst="rect">
            <a:avLst/>
          </a:prstGeom>
        </p:spPr>
        <p:txBody>
          <a:bodyPr vert="horz" lIns="85341" tIns="42670" rIns="85341" bIns="4267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900" smtClean="0"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fld id="{6DB79B9A-35EE-4156-AEAA-A71D25E1C590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0410523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l" rtl="0" fontAlgn="base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Obukhov-</a:t>
            </a:r>
            <a:r>
              <a:rPr lang="en-GB" dirty="0" err="1"/>
              <a:t>Corrsin</a:t>
            </a:r>
            <a:r>
              <a:rPr lang="en-GB" dirty="0"/>
              <a:t> length: </a:t>
            </a:r>
            <a:r>
              <a:rPr lang="en-GB" dirty="0" err="1"/>
              <a:t>Kolmogarov</a:t>
            </a:r>
            <a:r>
              <a:rPr lang="en-GB" dirty="0"/>
              <a:t> velocity </a:t>
            </a:r>
            <a:r>
              <a:rPr lang="en-GB" dirty="0" err="1"/>
              <a:t>v_k</a:t>
            </a:r>
            <a:r>
              <a:rPr lang="en-GB" dirty="0"/>
              <a:t>=(eps*r)^(1/3) equals diffusion velocity </a:t>
            </a:r>
            <a:r>
              <a:rPr lang="en-GB" dirty="0" err="1"/>
              <a:t>v_c</a:t>
            </a:r>
            <a:r>
              <a:rPr lang="en-GB" dirty="0"/>
              <a:t>=D/r</a:t>
            </a:r>
          </a:p>
        </p:txBody>
      </p:sp>
    </p:spTree>
    <p:extLst>
      <p:ext uri="{BB962C8B-B14F-4D97-AF65-F5344CB8AC3E}">
        <p14:creationId xmlns:p14="http://schemas.microsoft.com/office/powerpoint/2010/main" val="11676410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D0CF6-66A1-E07C-7E22-A11C2CFA9C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72D446-6CF8-017E-354C-8E8643BC1F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AB9049-AC98-5BE3-1BBC-6A7CFFDD71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6245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Threshold in Z-space: Equation (2) </a:t>
            </a:r>
            <a:r>
              <a:rPr lang="en-GB" dirty="0" err="1"/>
              <a:t>Niemietz</a:t>
            </a:r>
            <a:r>
              <a:rPr lang="en-GB" dirty="0"/>
              <a:t> et al.</a:t>
            </a:r>
          </a:p>
        </p:txBody>
      </p:sp>
    </p:spTree>
    <p:extLst>
      <p:ext uri="{BB962C8B-B14F-4D97-AF65-F5344CB8AC3E}">
        <p14:creationId xmlns:p14="http://schemas.microsoft.com/office/powerpoint/2010/main" val="65520005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Used “in-house trajectory search code” (DESC) =&gt; access this code/ITV-code?</a:t>
            </a:r>
          </a:p>
        </p:txBody>
      </p:sp>
    </p:spTree>
    <p:extLst>
      <p:ext uri="{BB962C8B-B14F-4D97-AF65-F5344CB8AC3E}">
        <p14:creationId xmlns:p14="http://schemas.microsoft.com/office/powerpoint/2010/main" val="32600503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ctrTitle"/>
          </p:nvPr>
        </p:nvSpPr>
        <p:spPr>
          <a:xfrm>
            <a:off x="384000" y="2487600"/>
            <a:ext cx="11424000" cy="540000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defRPr lang="en-US" sz="3600" dirty="0">
                <a:cs typeface="Gill Sans MT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/>
          <p:cNvSpPr>
            <a:spLocks noGrp="1"/>
          </p:cNvSpPr>
          <p:nvPr>
            <p:ph type="subTitle" idx="1"/>
          </p:nvPr>
        </p:nvSpPr>
        <p:spPr>
          <a:xfrm>
            <a:off x="384000" y="3196800"/>
            <a:ext cx="11424000" cy="1655762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None/>
              <a:defRPr sz="2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F5254-AAE1-1A4A-815A-27A6206937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26" y="6050756"/>
            <a:ext cx="2576858" cy="8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2431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 userDrawn="1">
          <p15:clr>
            <a:srgbClr val="F26B43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_Subtitle_TextImage_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5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6281" y="1597176"/>
            <a:ext cx="7550472" cy="438795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6281" y="1057039"/>
            <a:ext cx="7550472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 dirty="0"/>
              <a:t>Second Header</a:t>
            </a:r>
          </a:p>
        </p:txBody>
      </p:sp>
      <p:sp>
        <p:nvSpPr>
          <p:cNvPr id="7" name="Title Placeholder 3">
            <a:extLst>
              <a:ext uri="{FF2B5EF4-FFF2-40B4-BE49-F238E27FC236}">
                <a16:creationId xmlns:a16="http://schemas.microsoft.com/office/drawing/2014/main" id="{48A49E11-EEBA-2F48-8975-8109EE6D5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84" y="73891"/>
            <a:ext cx="11424000" cy="6713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848505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_NoSubtitle_TextImage_2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20"/>
          </p:nvPr>
        </p:nvSpPr>
        <p:spPr>
          <a:xfrm>
            <a:off x="386281" y="1052514"/>
            <a:ext cx="7550472" cy="49326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itle Placeholder 3">
            <a:extLst>
              <a:ext uri="{FF2B5EF4-FFF2-40B4-BE49-F238E27FC236}">
                <a16:creationId xmlns:a16="http://schemas.microsoft.com/office/drawing/2014/main" id="{91CA8514-0196-4445-A2DE-ED706F086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884" y="73891"/>
            <a:ext cx="11424000" cy="6713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405494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ntent_Subtitle_Text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Textplatzhalter 11"/>
          <p:cNvSpPr>
            <a:spLocks noGrp="1"/>
          </p:cNvSpPr>
          <p:nvPr>
            <p:ph type="body" sz="quarter" idx="14"/>
          </p:nvPr>
        </p:nvSpPr>
        <p:spPr>
          <a:xfrm>
            <a:off x="386281" y="1597176"/>
            <a:ext cx="11422603" cy="438795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6281" y="1057039"/>
            <a:ext cx="11422603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 dirty="0"/>
              <a:t>Second Header</a:t>
            </a:r>
          </a:p>
        </p:txBody>
      </p:sp>
    </p:spTree>
    <p:extLst>
      <p:ext uri="{BB962C8B-B14F-4D97-AF65-F5344CB8AC3E}">
        <p14:creationId xmlns:p14="http://schemas.microsoft.com/office/powerpoint/2010/main" val="3047901016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ontent_NoSubtitle_Text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6" name="Textplatzhalter 11"/>
          <p:cNvSpPr>
            <a:spLocks noGrp="1"/>
          </p:cNvSpPr>
          <p:nvPr>
            <p:ph type="body" sz="quarter" idx="20"/>
          </p:nvPr>
        </p:nvSpPr>
        <p:spPr>
          <a:xfrm>
            <a:off x="386281" y="1052514"/>
            <a:ext cx="11422603" cy="4932616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</p:spTree>
    <p:extLst>
      <p:ext uri="{BB962C8B-B14F-4D97-AF65-F5344CB8AC3E}">
        <p14:creationId xmlns:p14="http://schemas.microsoft.com/office/powerpoint/2010/main" val="1874637551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_Subtitle_Text-Text_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Textplatzhalter 11"/>
          <p:cNvSpPr>
            <a:spLocks noGrp="1"/>
          </p:cNvSpPr>
          <p:nvPr>
            <p:ph type="body" sz="quarter" idx="20"/>
          </p:nvPr>
        </p:nvSpPr>
        <p:spPr>
          <a:xfrm>
            <a:off x="386282" y="1597176"/>
            <a:ext cx="5661036" cy="438795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platzhalter 11"/>
          <p:cNvSpPr>
            <a:spLocks noGrp="1"/>
          </p:cNvSpPr>
          <p:nvPr>
            <p:ph type="body" sz="quarter" idx="25"/>
          </p:nvPr>
        </p:nvSpPr>
        <p:spPr>
          <a:xfrm>
            <a:off x="6144684" y="1597176"/>
            <a:ext cx="5664200" cy="4387953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buClrTx/>
              <a:buSzPct val="100000"/>
              <a:defRPr sz="2000">
                <a:latin typeface="+mn-lt"/>
              </a:defRPr>
            </a:lvl1pPr>
            <a:lvl2pPr marL="449263" indent="-233363">
              <a:spcBef>
                <a:spcPts val="600"/>
              </a:spcBef>
              <a:buClrTx/>
              <a:buFont typeface="Courier New" charset="0"/>
              <a:buChar char="o"/>
              <a:tabLst/>
              <a:defRPr sz="1800">
                <a:latin typeface="+mn-lt"/>
              </a:defRPr>
            </a:lvl2pPr>
            <a:lvl3pPr marL="668338" indent="-219075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3pPr>
            <a:lvl4pPr marL="900113" indent="-273050">
              <a:spcBef>
                <a:spcPts val="600"/>
              </a:spcBef>
              <a:buClrTx/>
              <a:tabLst/>
              <a:defRPr sz="1600">
                <a:latin typeface="Gill Sans MT" panose="020B0502020104020203" pitchFamily="34" charset="0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6282" y="1057039"/>
            <a:ext cx="5661036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 dirty="0"/>
              <a:t>Second Header</a:t>
            </a:r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26" hasCustomPrompt="1"/>
          </p:nvPr>
        </p:nvSpPr>
        <p:spPr>
          <a:xfrm>
            <a:off x="6144684" y="1057039"/>
            <a:ext cx="5664200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 dirty="0"/>
              <a:t>Second Header</a:t>
            </a:r>
          </a:p>
        </p:txBody>
      </p:sp>
    </p:spTree>
    <p:extLst>
      <p:ext uri="{BB962C8B-B14F-4D97-AF65-F5344CB8AC3E}">
        <p14:creationId xmlns:p14="http://schemas.microsoft.com/office/powerpoint/2010/main" val="3960715459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_Subtitle_Text-Text_1: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88995" y="6423660"/>
            <a:ext cx="6490365" cy="307777"/>
          </a:xfrm>
          <a:prstGeom prst="rect">
            <a:avLst/>
          </a:prstGeom>
        </p:spPr>
        <p:txBody>
          <a:bodyPr lIns="0" tIns="0" rIns="0" bIns="0"/>
          <a:lstStyle>
            <a:lvl1pPr marL="0" indent="0" algn="l">
              <a:buNone/>
              <a:defRPr sz="1000">
                <a:latin typeface="+mn-lt"/>
              </a:defRPr>
            </a:lvl1pPr>
            <a:lvl2pPr marL="216100" indent="0">
              <a:buNone/>
              <a:defRPr>
                <a:latin typeface="+mn-lt"/>
              </a:defRPr>
            </a:lvl2pPr>
            <a:lvl3pPr marL="432100" indent="0">
              <a:buNone/>
              <a:defRPr>
                <a:latin typeface="+mn-lt"/>
              </a:defRPr>
            </a:lvl3pPr>
            <a:lvl4pPr marL="648000" indent="0">
              <a:buNone/>
              <a:defRPr>
                <a:latin typeface="+mn-lt"/>
              </a:defRPr>
            </a:lvl4pPr>
            <a:lvl5pPr marL="6480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" name="Picture Placeholder 3"/>
          <p:cNvSpPr>
            <a:spLocks noGrp="1"/>
          </p:cNvSpPr>
          <p:nvPr>
            <p:ph type="pic" sz="quarter" idx="20"/>
          </p:nvPr>
        </p:nvSpPr>
        <p:spPr>
          <a:xfrm>
            <a:off x="383118" y="1597176"/>
            <a:ext cx="11425767" cy="4387953"/>
          </a:xfrm>
          <a:prstGeom prst="rect">
            <a:avLst/>
          </a:prstGeom>
        </p:spPr>
        <p:txBody>
          <a:bodyPr/>
          <a:lstStyle>
            <a:lvl1pPr>
              <a:buClrTx/>
              <a:defRPr>
                <a:latin typeface="+mn-lt"/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7" hasCustomPrompt="1"/>
          </p:nvPr>
        </p:nvSpPr>
        <p:spPr>
          <a:xfrm>
            <a:off x="383118" y="1057039"/>
            <a:ext cx="11425767" cy="4206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 b="1">
                <a:latin typeface="+mj-lt"/>
              </a:defRPr>
            </a:lvl1pPr>
          </a:lstStyle>
          <a:p>
            <a:pPr lvl="0"/>
            <a:r>
              <a:rPr lang="en-US" dirty="0"/>
              <a:t>Second Header</a:t>
            </a:r>
          </a:p>
        </p:txBody>
      </p:sp>
    </p:spTree>
    <p:extLst>
      <p:ext uri="{BB962C8B-B14F-4D97-AF65-F5344CB8AC3E}">
        <p14:creationId xmlns:p14="http://schemas.microsoft.com/office/powerpoint/2010/main" val="2890066527"/>
      </p:ext>
    </p:extLst>
  </p:cSld>
  <p:clrMapOvr>
    <a:masterClrMapping/>
  </p:clrMapOvr>
  <p:hf hdr="0" ftr="0" dt="0"/>
  <p:extLst>
    <p:ext uri="{DCECCB84-F9BA-43D5-87BE-67443E8EF086}">
      <p15:sldGuideLst xmlns:p15="http://schemas.microsoft.com/office/powerpoint/2012/main">
        <p15:guide id="1" orient="horz" pos="663" userDrawn="1">
          <p15:clr>
            <a:srgbClr val="F26B43"/>
          </p15:clr>
        </p15:guide>
        <p15:guide id="2" orient="horz" pos="1003" userDrawn="1">
          <p15:clr>
            <a:srgbClr val="F26B43"/>
          </p15:clr>
        </p15:guide>
        <p15:guide id="3" orient="horz" pos="3770" userDrawn="1">
          <p15:clr>
            <a:srgbClr val="F26B43"/>
          </p15:clr>
        </p15:guide>
        <p15:guide id="4" pos="241" userDrawn="1">
          <p15:clr>
            <a:srgbClr val="F26B43"/>
          </p15:clr>
        </p15:guide>
        <p15:guide id="5" pos="7439" userDrawn="1">
          <p15:clr>
            <a:srgbClr val="F26B43"/>
          </p15:clr>
        </p15:guide>
        <p15:guide id="6" pos="3840" userDrawn="1">
          <p15:clr>
            <a:srgbClr val="F26B43"/>
          </p15:clr>
        </p15:guide>
        <p15:guide id="7" pos="3809" userDrawn="1">
          <p15:clr>
            <a:srgbClr val="F26B43"/>
          </p15:clr>
        </p15:guide>
        <p15:guide id="8" pos="3871" userDrawn="1">
          <p15:clr>
            <a:srgbClr val="F26B43"/>
          </p15:clr>
        </p15:guide>
        <p15:guide id="9" pos="967" userDrawn="1">
          <p15:clr>
            <a:srgbClr val="F26B43"/>
          </p15:clr>
        </p15:guide>
        <p15:guide id="10" pos="785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83118" y="2487600"/>
            <a:ext cx="11425767" cy="1079500"/>
          </a:xfrm>
          <a:prstGeom prst="rect">
            <a:avLst/>
          </a:prstGeom>
        </p:spPr>
        <p:txBody>
          <a:bodyPr lIns="0" tIns="0" rIns="0" bIns="0" anchor="ctr" anchorCtr="0"/>
          <a:lstStyle>
            <a:lvl1pPr lvl="0" eaLnBrk="1" hangingPunct="1">
              <a:lnSpc>
                <a:spcPct val="90000"/>
              </a:lnSpc>
              <a:defRPr sz="2400" b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Gill Sans MT"/>
              </a:defRPr>
            </a:lvl1pPr>
            <a:lvl2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2pPr>
            <a:lvl3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3pPr>
            <a:lvl4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4pPr>
            <a:lvl5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9pPr>
          </a:lstStyle>
          <a:p>
            <a:pPr lvl="0"/>
            <a:r>
              <a:rPr lang="de-DE" sz="3600" dirty="0" err="1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Thank</a:t>
            </a:r>
            <a:r>
              <a:rPr lang="de-DE" sz="3600" dirty="0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you</a:t>
            </a:r>
            <a:r>
              <a:rPr lang="de-DE" sz="3600" dirty="0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for</a:t>
            </a:r>
            <a:r>
              <a:rPr lang="de-DE" sz="3600" dirty="0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your</a:t>
            </a:r>
            <a:r>
              <a:rPr lang="de-DE" sz="3600" dirty="0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 </a:t>
            </a:r>
            <a:r>
              <a:rPr lang="de-DE" sz="3600" dirty="0" err="1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attention</a:t>
            </a:r>
            <a:endParaRPr lang="en-US" sz="3600" dirty="0">
              <a:effectLst>
                <a:outerShdw blurRad="190500" dist="38100" dir="2700000" algn="tl" rotWithShape="0">
                  <a:prstClr val="black">
                    <a:alpha val="75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050E93F-3146-9A4C-8154-EAB9F060D82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26" y="6050756"/>
            <a:ext cx="2576858" cy="8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063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ck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 txBox="1">
            <a:spLocks/>
          </p:cNvSpPr>
          <p:nvPr userDrawn="1"/>
        </p:nvSpPr>
        <p:spPr>
          <a:xfrm>
            <a:off x="383118" y="2487600"/>
            <a:ext cx="11425767" cy="1079500"/>
          </a:xfrm>
          <a:prstGeom prst="rect">
            <a:avLst/>
          </a:prstGeom>
        </p:spPr>
        <p:txBody>
          <a:bodyPr lIns="0" tIns="0" rIns="0" bIns="0" anchor="ctr" anchorCtr="0"/>
          <a:lstStyle>
            <a:lvl1pPr lvl="0" eaLnBrk="1" hangingPunct="1">
              <a:lnSpc>
                <a:spcPct val="90000"/>
              </a:lnSpc>
              <a:defRPr sz="2400" b="0">
                <a:solidFill>
                  <a:schemeClr val="accent6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+mj-lt"/>
                <a:cs typeface="Gill Sans MT"/>
              </a:defRPr>
            </a:lvl1pPr>
            <a:lvl2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2pPr>
            <a:lvl3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3pPr>
            <a:lvl4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4pPr>
            <a:lvl5pPr eaLnBrk="1" hangingPunct="1">
              <a:lnSpc>
                <a:spcPct val="90000"/>
              </a:lnSpc>
              <a:defRPr sz="4400">
                <a:cs typeface="Arial" panose="020B0604020202020204" pitchFamily="34" charset="0"/>
              </a:defRPr>
            </a:lvl5pPr>
            <a:lvl6pPr marL="4572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6pPr>
            <a:lvl7pPr marL="9144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7pPr>
            <a:lvl8pPr marL="13716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8pPr>
            <a:lvl9pPr marL="1828800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cs typeface="Arial" panose="020B0604020202020204" pitchFamily="34" charset="0"/>
              </a:defRPr>
            </a:lvl9pPr>
          </a:lstStyle>
          <a:p>
            <a:pPr lvl="0"/>
            <a:r>
              <a:rPr lang="de-DE" sz="3600" dirty="0"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</a:rPr>
              <a:t>Backup</a:t>
            </a:r>
            <a:endParaRPr lang="en-US" sz="3600" dirty="0">
              <a:effectLst>
                <a:outerShdw blurRad="190500" dist="38100" dir="2700000" algn="tl" rotWithShape="0">
                  <a:prstClr val="black">
                    <a:alpha val="75000"/>
                  </a:prstClr>
                </a:outerShdw>
              </a:effectLst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947564-D446-0C43-964E-02D2F0F52E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26" y="6050756"/>
            <a:ext cx="2576858" cy="80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336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457" userDrawn="1">
          <p15:clr>
            <a:srgbClr val="F26B43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/>
          <p:cNvSpPr txBox="1">
            <a:spLocks/>
          </p:cNvSpPr>
          <p:nvPr/>
        </p:nvSpPr>
        <p:spPr>
          <a:xfrm>
            <a:off x="1088995" y="6227762"/>
            <a:ext cx="3342328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noProof="0" dirty="0"/>
              <a:t>Institute for Combustion Technology |</a:t>
            </a:r>
          </a:p>
        </p:txBody>
      </p:sp>
      <p:cxnSp>
        <p:nvCxnSpPr>
          <p:cNvPr id="11" name="Gerader Verbinder 10"/>
          <p:cNvCxnSpPr/>
          <p:nvPr/>
        </p:nvCxnSpPr>
        <p:spPr>
          <a:xfrm>
            <a:off x="383118" y="814388"/>
            <a:ext cx="1142576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Gerader Verbinder 11"/>
          <p:cNvCxnSpPr/>
          <p:nvPr/>
        </p:nvCxnSpPr>
        <p:spPr>
          <a:xfrm>
            <a:off x="383118" y="6040438"/>
            <a:ext cx="11425767" cy="0"/>
          </a:xfrm>
          <a:prstGeom prst="line">
            <a:avLst/>
          </a:prstGeom>
          <a:ln w="1270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 rot="60000">
            <a:off x="383117" y="6227764"/>
            <a:ext cx="575671" cy="461665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algn="l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lang="en-US" sz="1100" kern="120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C2600A6E-4EF8-4D1B-99FC-3C28B3BCF4D7}" type="slidenum">
              <a:rPr lang="de-DE" smtClean="0"/>
              <a:pPr>
                <a:defRPr/>
              </a:pPr>
              <a:t>‹#›</a:t>
            </a:fld>
            <a:endParaRPr lang="de-DE" dirty="0"/>
          </a:p>
        </p:txBody>
      </p:sp>
      <p:sp>
        <p:nvSpPr>
          <p:cNvPr id="4" name="Title Placeholder 3"/>
          <p:cNvSpPr>
            <a:spLocks noGrp="1"/>
          </p:cNvSpPr>
          <p:nvPr>
            <p:ph type="title"/>
          </p:nvPr>
        </p:nvSpPr>
        <p:spPr>
          <a:xfrm>
            <a:off x="384884" y="73891"/>
            <a:ext cx="11424000" cy="671309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2026" y="6050756"/>
            <a:ext cx="2576858" cy="802482"/>
          </a:xfrm>
          <a:prstGeom prst="rect">
            <a:avLst/>
          </a:prstGeom>
        </p:spPr>
      </p:pic>
      <p:sp>
        <p:nvSpPr>
          <p:cNvPr id="2" name="TextBox 1"/>
          <p:cNvSpPr txBox="1"/>
          <p:nvPr userDrawn="1"/>
        </p:nvSpPr>
        <p:spPr>
          <a:xfrm>
            <a:off x="13267765" y="7153835"/>
            <a:ext cx="1219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>
              <a:latin typeface="+mn-lt"/>
            </a:endParaRPr>
          </a:p>
        </p:txBody>
      </p:sp>
      <p:sp>
        <p:nvSpPr>
          <p:cNvPr id="6" name="TextBox 5"/>
          <p:cNvSpPr txBox="1"/>
          <p:nvPr userDrawn="1"/>
        </p:nvSpPr>
        <p:spPr>
          <a:xfrm>
            <a:off x="13267765" y="5486400"/>
            <a:ext cx="1219200" cy="914400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endParaRPr lang="en-US" dirty="0" err="1">
              <a:latin typeface="+mn-lt"/>
            </a:endParaRPr>
          </a:p>
        </p:txBody>
      </p:sp>
      <p:sp>
        <p:nvSpPr>
          <p:cNvPr id="13" name="Slide Number Placeholder 5"/>
          <p:cNvSpPr txBox="1">
            <a:spLocks/>
          </p:cNvSpPr>
          <p:nvPr userDrawn="1"/>
        </p:nvSpPr>
        <p:spPr>
          <a:xfrm>
            <a:off x="3476707" y="6227762"/>
            <a:ext cx="3260135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9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noProof="0"/>
              <a:t>Name of Presenter – Please Change in Slide Master</a:t>
            </a:r>
            <a:endParaRPr lang="en-US" sz="1200" noProof="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72" r:id="rId1"/>
    <p:sldLayoutId id="2147483761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88" r:id="rId8"/>
    <p:sldLayoutId id="2147483794" r:id="rId9"/>
  </p:sldLayoutIdLst>
  <p:hf hdr="0" ft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lang="en-US" sz="2800" b="0" kern="1200" smtClean="0">
          <a:solidFill>
            <a:schemeClr val="accent6"/>
          </a:solidFill>
          <a:effectLst>
            <a:outerShdw blurRad="190500" dist="38100" dir="2700000" algn="tl" rotWithShape="0">
              <a:prstClr val="black">
                <a:alpha val="75000"/>
              </a:prstClr>
            </a:outerShdw>
          </a:effectLst>
          <a:latin typeface="+mj-lt"/>
          <a:ea typeface="+mn-ea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216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•"/>
        <a:tabLst>
          <a:tab pos="216000" algn="l"/>
        </a:tabLst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432000" indent="-215900" algn="l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Font typeface="Symbol" panose="05050102010706020507" pitchFamily="18" charset="2"/>
        <a:buChar char="-"/>
        <a:tabLst>
          <a:tab pos="432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648000" indent="-2159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tabLst>
          <a:tab pos="648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864000" indent="-216000" algn="l" defTabSz="216000" rtl="0" eaLnBrk="1" fontAlgn="base" hangingPunct="1">
        <a:lnSpc>
          <a:spcPct val="100000"/>
        </a:lnSpc>
        <a:spcBef>
          <a:spcPts val="0"/>
        </a:spcBef>
        <a:spcAft>
          <a:spcPct val="0"/>
        </a:spcAft>
        <a:buClr>
          <a:schemeClr val="tx2"/>
        </a:buClr>
        <a:buSzPct val="100000"/>
        <a:buFont typeface="Arial" panose="020B0604020202020204" pitchFamily="34" charset="0"/>
        <a:buChar char="-"/>
        <a:tabLst>
          <a:tab pos="86400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864000" indent="-216000" algn="l" rtl="0" eaLnBrk="1" fontAlgn="base" hangingPunct="1">
        <a:lnSpc>
          <a:spcPct val="9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-"/>
        <a:tabLst>
          <a:tab pos="895350" algn="l"/>
        </a:tabLst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11.png"/><Relationship Id="rId4" Type="http://schemas.openxmlformats.org/officeDocument/2006/relationships/hyperlink" Target="https://www.cambridge.org/core/product/identifier/S0022112020007168/type/journal_article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mbridge.org/core/product/identifier/S0022112020007168/type/journal_article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inghub.elsevier.com/retrieve/pii/S1540748924002505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linkinghub.elsevier.com/retrieve/pii/S1631072106001173" TargetMode="Externa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hyperlink" Target="https://linkinghub.elsevier.com/retrieve/pii/S1631072106001173" TargetMode="External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inghub.elsevier.com/retrieve/pii/S1631072106001173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ambridge.org/core/product/identifier/S0022112020007168/type/journal_article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www.cambridge.org/core/product/identifier/S0022112020007168/type/journal_article" TargetMode="Externa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cambridge.org/core/product/identifier/S0022112020007168/type/journal_article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www.cambridge.org/core/product/identifier/S0022112020007168/type/journal_articl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6281" y="1119671"/>
            <a:ext cx="9494837" cy="1483569"/>
          </a:xfrm>
        </p:spPr>
        <p:txBody>
          <a:bodyPr>
            <a:normAutofit/>
          </a:bodyPr>
          <a:lstStyle/>
          <a:p>
            <a:r>
              <a:rPr lang="en-US" sz="3600" noProof="0" dirty="0"/>
              <a:t>Dissipation element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6281" y="3776871"/>
            <a:ext cx="5709719" cy="887390"/>
          </a:xfrm>
        </p:spPr>
        <p:txBody>
          <a:bodyPr anchor="ctr"/>
          <a:lstStyle/>
          <a:p>
            <a:r>
              <a:rPr lang="en-US" altLang="de-DE" sz="3200" dirty="0"/>
              <a:t>Christian Boehme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386281" y="5009322"/>
            <a:ext cx="8568000" cy="572515"/>
          </a:xfrm>
          <a:prstGeom prst="rect">
            <a:avLst/>
          </a:prstGeom>
        </p:spPr>
        <p:txBody>
          <a:bodyPr vert="horz" lIns="0" tIns="0" rIns="0" bIns="0" rtlCol="0" anchor="ctr" anchorCtr="0">
            <a:normAutofit fontScale="92500" lnSpcReduction="10000"/>
          </a:bodyPr>
          <a:lstStyle>
            <a:lvl1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lang="en-US" sz="3200" b="0" kern="1200" dirty="0">
                <a:solidFill>
                  <a:schemeClr val="accent6"/>
                </a:solidFill>
                <a:effectLst>
                  <a:outerShdw blurRad="190500" dist="38100" dir="2700000" algn="tl" rotWithShape="0">
                    <a:prstClr val="black">
                      <a:alpha val="75000"/>
                    </a:prstClr>
                  </a:outerShdw>
                </a:effectLst>
                <a:latin typeface="+mj-lt"/>
                <a:ea typeface="+mn-ea"/>
                <a:cs typeface="Gill Sans MT"/>
              </a:defRPr>
            </a:lvl1pPr>
            <a:lvl2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4572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9144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13716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1828800" algn="l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r>
              <a:rPr lang="en-US" sz="240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Institute for Combustion Technology</a:t>
            </a:r>
            <a:br>
              <a:rPr lang="en-US" sz="240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</a:br>
            <a:r>
              <a:rPr lang="en-US" sz="2400" dirty="0">
                <a:solidFill>
                  <a:schemeClr val="tx1"/>
                </a:solidFill>
                <a:effectLst/>
                <a:latin typeface="Gill Sans MT" panose="020B0502020104020203" pitchFamily="34" charset="0"/>
              </a:rPr>
              <a:t>RWTH Aachen University</a:t>
            </a:r>
            <a:endParaRPr lang="en-US" sz="2400" dirty="0"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49565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05A9C1-C6FD-57EC-E67B-BA3D5BB5B7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F200B0-8AE8-ED1F-9FF2-7BCD1A6F94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437" y="1401949"/>
            <a:ext cx="5609282" cy="4006630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65D5785-C53F-F3FB-4E5A-FFBA30D61B1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88995" y="6423661"/>
            <a:ext cx="7286520" cy="270758"/>
          </a:xfrm>
        </p:spPr>
        <p:txBody>
          <a:bodyPr/>
          <a:lstStyle/>
          <a:p>
            <a:r>
              <a:rPr lang="en-GB" dirty="0"/>
              <a:t>Denker et al.								</a:t>
            </a:r>
            <a:r>
              <a:rPr lang="en-GB" dirty="0">
                <a:hlinkClick r:id="rId4"/>
              </a:rPr>
              <a:t>https://www.cambridge.org/core/product/identifier/S0022112020007168/type/journal_article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FDC92EF-6EAC-9D58-4BAA-C2565B71185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DD53DE-0D21-F3A1-100B-642664F6A97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1" y="1052514"/>
            <a:ext cx="5975608" cy="4881358"/>
          </a:xfrm>
        </p:spPr>
        <p:txBody>
          <a:bodyPr/>
          <a:lstStyle/>
          <a:p>
            <a:r>
              <a:rPr lang="en-GB" dirty="0"/>
              <a:t>Categorization of combustion regimes based on DE parameters</a:t>
            </a:r>
          </a:p>
          <a:p>
            <a:r>
              <a:rPr lang="en-GB" dirty="0"/>
              <a:t>DE parameter	based regime diagram</a:t>
            </a:r>
          </a:p>
          <a:p>
            <a:pPr lvl="1"/>
            <a:r>
              <a:rPr lang="en-GB" dirty="0"/>
              <a:t>Gradient </a:t>
            </a:r>
          </a:p>
          <a:p>
            <a:pPr lvl="2"/>
            <a:r>
              <a:rPr lang="en-GB" dirty="0"/>
              <a:t>Boundary: quenching gradient</a:t>
            </a:r>
          </a:p>
          <a:p>
            <a:pPr lvl="1"/>
            <a:r>
              <a:rPr lang="en-GB" dirty="0"/>
              <a:t>Scalar difference </a:t>
            </a:r>
          </a:p>
          <a:p>
            <a:pPr lvl="2"/>
            <a:r>
              <a:rPr lang="en-GB" dirty="0"/>
              <a:t>Boundary: threshold value Z-space - below this value no coherent 1-D flame structure can be formed</a:t>
            </a:r>
          </a:p>
          <a:p>
            <a:r>
              <a:rPr lang="en-GB" dirty="0"/>
              <a:t>Regimes:</a:t>
            </a:r>
          </a:p>
          <a:p>
            <a:pPr lvl="1"/>
            <a:r>
              <a:rPr lang="en-GB" dirty="0"/>
              <a:t>Burning flamelets</a:t>
            </a:r>
          </a:p>
          <a:p>
            <a:pPr lvl="1"/>
            <a:r>
              <a:rPr lang="en-GB" dirty="0"/>
              <a:t>Large scale extinction</a:t>
            </a:r>
          </a:p>
          <a:p>
            <a:pPr lvl="1"/>
            <a:r>
              <a:rPr lang="en-GB" dirty="0"/>
              <a:t>Fine scale mixing</a:t>
            </a:r>
          </a:p>
          <a:p>
            <a:pPr lvl="1"/>
            <a:r>
              <a:rPr lang="en-GB" dirty="0"/>
              <a:t>Broken reaction zones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3698-2C2D-69BE-131D-392C07C6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analysis of non-premixed jet flames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7E32E5A-C4D0-1405-033E-CAA8A34E4B3C}"/>
              </a:ext>
            </a:extLst>
          </p:cNvPr>
          <p:cNvSpPr/>
          <p:nvPr/>
        </p:nvSpPr>
        <p:spPr>
          <a:xfrm>
            <a:off x="10367422" y="216371"/>
            <a:ext cx="1439694" cy="4987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Denker2020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3EC9D-4F0F-F328-FD9B-964EF48AD80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3953" y="2789065"/>
            <a:ext cx="506699" cy="2850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D1A188E-8428-5A75-84C7-D10715DB17A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423953" y="2070078"/>
            <a:ext cx="1315483" cy="37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800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34937-A2B7-69F4-3332-484026A2FA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6FA749F-2AF5-F906-977E-192AF0D0901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88995" y="6423661"/>
            <a:ext cx="7286520" cy="270758"/>
          </a:xfrm>
        </p:spPr>
        <p:txBody>
          <a:bodyPr/>
          <a:lstStyle/>
          <a:p>
            <a:r>
              <a:rPr lang="en-GB" dirty="0"/>
              <a:t>Denker et al.								</a:t>
            </a:r>
            <a:r>
              <a:rPr lang="en-GB" dirty="0">
                <a:hlinkClick r:id="rId2"/>
              </a:rPr>
              <a:t>https://www.cambridge.org/core/product/identifier/S0022112020007168/type/journal_article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32994E-DD16-152B-E84F-64D801BC66E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2603FB-37E0-BD07-68E5-7F2DA69D879E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0" y="972766"/>
            <a:ext cx="11420835" cy="5012364"/>
          </a:xfrm>
        </p:spPr>
        <p:txBody>
          <a:bodyPr/>
          <a:lstStyle/>
          <a:p>
            <a:r>
              <a:rPr lang="en-GB" dirty="0"/>
              <a:t>Regimes:</a:t>
            </a:r>
          </a:p>
          <a:p>
            <a:pPr lvl="1"/>
            <a:r>
              <a:rPr lang="en-GB" dirty="0"/>
              <a:t>Burning flamelets</a:t>
            </a:r>
          </a:p>
          <a:p>
            <a:pPr lvl="2"/>
            <a:r>
              <a:rPr lang="en-GB" dirty="0"/>
              <a:t>Regions of the flames should adhere to the classical steady flamelet model</a:t>
            </a:r>
          </a:p>
          <a:p>
            <a:pPr lvl="1"/>
            <a:r>
              <a:rPr lang="en-GB" dirty="0"/>
              <a:t>Large scale extinction</a:t>
            </a:r>
          </a:p>
          <a:p>
            <a:pPr lvl="2"/>
            <a:r>
              <a:rPr lang="en-GB" dirty="0"/>
              <a:t>“large scale”: characteristic scale of the extinction-inducing event, which is large compared to the scale indicated by the local DE</a:t>
            </a:r>
          </a:p>
          <a:p>
            <a:pPr lvl="2"/>
            <a:r>
              <a:rPr lang="en-GB" dirty="0"/>
              <a:t>Large cliff-ramp structures with significant strain; Large-scale extinct regions such as flame holes</a:t>
            </a:r>
          </a:p>
          <a:p>
            <a:pPr lvl="2"/>
            <a:r>
              <a:rPr lang="en-GB" dirty="0"/>
              <a:t>Extinction corresponds to the low </a:t>
            </a:r>
            <a:r>
              <a:rPr lang="en-GB" dirty="0" err="1"/>
              <a:t>Damköhler</a:t>
            </a:r>
            <a:r>
              <a:rPr lang="en-GB" dirty="0"/>
              <a:t> type extinction caused by eddies of integral scale size</a:t>
            </a:r>
          </a:p>
          <a:p>
            <a:pPr lvl="1"/>
            <a:r>
              <a:rPr lang="en-GB" dirty="0"/>
              <a:t>Fine scale mixing</a:t>
            </a:r>
          </a:p>
          <a:p>
            <a:pPr lvl="2"/>
            <a:r>
              <a:rPr lang="en-GB" dirty="0"/>
              <a:t>Very short flamelet solutions; questionable if chemical reactions can be sustained</a:t>
            </a:r>
          </a:p>
          <a:p>
            <a:pPr lvl="2"/>
            <a:r>
              <a:rPr lang="en-GB" dirty="0"/>
              <a:t>Rapid splitting and reconnection</a:t>
            </a:r>
          </a:p>
          <a:p>
            <a:pPr lvl="2"/>
            <a:r>
              <a:rPr lang="en-GB" dirty="0"/>
              <a:t>Flame structure should not exist (comp. homogeneous reactor); intense turbulent advection is the dominant transport mechanism</a:t>
            </a:r>
          </a:p>
          <a:p>
            <a:pPr lvl="1"/>
            <a:r>
              <a:rPr lang="en-GB" dirty="0"/>
              <a:t>Broken reaction zones</a:t>
            </a:r>
          </a:p>
          <a:p>
            <a:pPr lvl="2"/>
            <a:r>
              <a:rPr lang="en-GB" dirty="0"/>
              <a:t>small-scale extinction zones due to locally high turbulence activity</a:t>
            </a:r>
          </a:p>
          <a:p>
            <a:pPr lvl="2"/>
            <a:r>
              <a:rPr lang="en-GB" dirty="0"/>
              <a:t>type of extinction corresponds to a high </a:t>
            </a:r>
            <a:r>
              <a:rPr lang="en-GB" dirty="0" err="1"/>
              <a:t>Karlovitz</a:t>
            </a:r>
            <a:r>
              <a:rPr lang="en-GB" dirty="0"/>
              <a:t>-type effect - eddies of the size of the Kolmogorov-scale transport radicals out of the inner reaction zone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B61697-359D-32E8-7A7D-9DEFEFD45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analysis of non-premixed jet flames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188E9C8-CEDA-EF7C-0BB0-C2928EF4744D}"/>
              </a:ext>
            </a:extLst>
          </p:cNvPr>
          <p:cNvSpPr/>
          <p:nvPr/>
        </p:nvSpPr>
        <p:spPr>
          <a:xfrm>
            <a:off x="10367422" y="216371"/>
            <a:ext cx="1439694" cy="4987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Denker2020</a:t>
            </a:r>
          </a:p>
        </p:txBody>
      </p:sp>
    </p:spTree>
    <p:extLst>
      <p:ext uri="{BB962C8B-B14F-4D97-AF65-F5344CB8AC3E}">
        <p14:creationId xmlns:p14="http://schemas.microsoft.com/office/powerpoint/2010/main" val="3911376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22AB4-A2C3-969A-167C-7E0C5544B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8944DD2-C686-61BD-97C2-7EC4711B0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7232" y="1003927"/>
            <a:ext cx="5738488" cy="2629087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51DCB2-9F20-6CA5-FB0B-8863C70D91B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 err="1"/>
              <a:t>Niemietz</a:t>
            </a:r>
            <a:r>
              <a:rPr lang="en-GB" dirty="0"/>
              <a:t> et al.								</a:t>
            </a:r>
            <a:r>
              <a:rPr lang="en-GB" dirty="0">
                <a:hlinkClick r:id="rId3"/>
              </a:rPr>
              <a:t>https://linkinghub.elsevier.com/retrieve/pii/S1540748924002505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7BB346-7147-4EF2-5F36-9E020F13184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E123F3E-18EE-D487-700D-72AC812C303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0" y="1052514"/>
            <a:ext cx="5897788" cy="2816619"/>
          </a:xfrm>
        </p:spPr>
        <p:txBody>
          <a:bodyPr/>
          <a:lstStyle/>
          <a:p>
            <a:r>
              <a:rPr lang="en-GB" dirty="0"/>
              <a:t>What was done?</a:t>
            </a:r>
          </a:p>
          <a:p>
            <a:pPr lvl="1"/>
            <a:r>
              <a:rPr lang="en-GB" dirty="0"/>
              <a:t>Methodology to link DNS and RANS</a:t>
            </a:r>
          </a:p>
          <a:p>
            <a:pPr lvl="2"/>
            <a:r>
              <a:rPr lang="en-GB" dirty="0"/>
              <a:t>Three-ponged approach combines universal scaling relations of turbulence and chemistry from DNS data with the mean values from RANS and 1D detailed chemistry calculations</a:t>
            </a:r>
          </a:p>
          <a:p>
            <a:pPr lvl="2"/>
            <a:r>
              <a:rPr lang="en-GB" dirty="0"/>
              <a:t>Test case: direct injection compression ignition engine</a:t>
            </a:r>
          </a:p>
          <a:p>
            <a:pPr lvl="2"/>
            <a:r>
              <a:rPr lang="en-GB" dirty="0"/>
              <a:t>Local probabilities of each regime based on universal DE-statistics</a:t>
            </a:r>
          </a:p>
          <a:p>
            <a:pPr lvl="3"/>
            <a:r>
              <a:rPr lang="en-GB" dirty="0"/>
              <a:t>i.e. for the flamelet regime:</a:t>
            </a:r>
          </a:p>
          <a:p>
            <a:pPr lvl="4"/>
            <a:endParaRPr lang="en-GB" dirty="0"/>
          </a:p>
          <a:p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AFE07CC-4454-61E5-72AA-A71C8E33B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Prediction of non-premixed combustion regimes in DI-compression engines</a:t>
            </a:r>
          </a:p>
        </p:txBody>
      </p:sp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8B754C4F-840C-5195-FDB8-60891B2BC235}"/>
              </a:ext>
            </a:extLst>
          </p:cNvPr>
          <p:cNvSpPr txBox="1">
            <a:spLocks/>
          </p:cNvSpPr>
          <p:nvPr/>
        </p:nvSpPr>
        <p:spPr>
          <a:xfrm>
            <a:off x="386279" y="4631513"/>
            <a:ext cx="11656563" cy="1355143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49263" indent="-2333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68338" indent="-219075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3pPr>
            <a:lvl4pPr marL="900113" indent="-27305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What was found out?</a:t>
            </a:r>
          </a:p>
          <a:p>
            <a:pPr lvl="1"/>
            <a:r>
              <a:rPr lang="en-GB" dirty="0"/>
              <a:t>Applied framework to predict non-premixed combustion regimes in RANS based on DNS, 1D detailed chemistry &amp; CFD</a:t>
            </a:r>
          </a:p>
          <a:p>
            <a:pPr lvl="1"/>
            <a:r>
              <a:rPr lang="en-GB" dirty="0"/>
              <a:t>For the largest part (~90%), combustion took place in the flamelet regime</a:t>
            </a:r>
          </a:p>
          <a:p>
            <a:pPr lvl="2"/>
            <a:r>
              <a:rPr lang="en-GB" dirty="0"/>
              <a:t>Confirms suitability of the flamelet model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A7BC2F4-C5E5-9141-8090-1A77D15C63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72" y="4126061"/>
            <a:ext cx="3207532" cy="43824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E5128CB-4ED7-4931-31D6-3EA119573B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372" y="3848346"/>
            <a:ext cx="3027011" cy="29012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9A15437-4003-DE46-16E4-3C7FCEFAA72C}"/>
              </a:ext>
            </a:extLst>
          </p:cNvPr>
          <p:cNvSpPr/>
          <p:nvPr/>
        </p:nvSpPr>
        <p:spPr>
          <a:xfrm>
            <a:off x="1208455" y="3684173"/>
            <a:ext cx="3731618" cy="515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Local combustion regime distribution: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745DBF2-CACA-8D68-21D0-D98A17EBBE8E}"/>
              </a:ext>
            </a:extLst>
          </p:cNvPr>
          <p:cNvSpPr/>
          <p:nvPr/>
        </p:nvSpPr>
        <p:spPr>
          <a:xfrm>
            <a:off x="1208455" y="4048893"/>
            <a:ext cx="1850290" cy="51556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Local probability:</a:t>
            </a:r>
          </a:p>
        </p:txBody>
      </p:sp>
    </p:spTree>
    <p:extLst>
      <p:ext uri="{BB962C8B-B14F-4D97-AF65-F5344CB8AC3E}">
        <p14:creationId xmlns:p14="http://schemas.microsoft.com/office/powerpoint/2010/main" val="10347700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25C3A399-654E-B803-B43D-E1955CFA8E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7106" y="4192621"/>
            <a:ext cx="4478614" cy="1738218"/>
          </a:xfrm>
          <a:prstGeom prst="rect">
            <a:avLst/>
          </a:prstGeom>
        </p:spPr>
      </p:pic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BE4700E-7F53-780C-E989-E1F5C9C04C7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Bode et al.									“Spray combustion and dissipation elements: a novel analysis approach”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0CFEE50-0C01-9567-EBE4-6D1643C72BF9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9F89ABB-8CD0-9C45-97EC-0A027E9D4BE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0" y="1052514"/>
            <a:ext cx="6773277" cy="4932616"/>
          </a:xfrm>
        </p:spPr>
        <p:txBody>
          <a:bodyPr/>
          <a:lstStyle/>
          <a:p>
            <a:r>
              <a:rPr lang="en-GB" dirty="0"/>
              <a:t>What was done?</a:t>
            </a:r>
          </a:p>
          <a:p>
            <a:pPr lvl="1"/>
            <a:r>
              <a:rPr lang="en-GB" dirty="0"/>
              <a:t>DE applied to DNS data of spray combustion</a:t>
            </a:r>
          </a:p>
          <a:p>
            <a:pPr lvl="1"/>
            <a:r>
              <a:rPr lang="en-GB" dirty="0"/>
              <a:t>Analysis of temperature and mixture fraction field</a:t>
            </a:r>
          </a:p>
          <a:p>
            <a:pPr lvl="1"/>
            <a:r>
              <a:rPr lang="en-GB" dirty="0"/>
              <a:t>Spray combustion: DE applied to combustion and liquid evaporation</a:t>
            </a:r>
          </a:p>
          <a:p>
            <a:pPr lvl="2"/>
            <a:r>
              <a:rPr lang="en-GB" dirty="0"/>
              <a:t>Prior ignition and after ignition</a:t>
            </a:r>
          </a:p>
          <a:p>
            <a:r>
              <a:rPr lang="en-GB" dirty="0"/>
              <a:t>What was found out?</a:t>
            </a:r>
          </a:p>
          <a:p>
            <a:pPr lvl="1"/>
            <a:r>
              <a:rPr lang="en-GB" dirty="0"/>
              <a:t>Application of DE to spray combustion</a:t>
            </a:r>
          </a:p>
          <a:p>
            <a:pPr lvl="1"/>
            <a:r>
              <a:rPr lang="en-GB" dirty="0"/>
              <a:t>Analysis of combustion modeling approaches based on DE</a:t>
            </a:r>
          </a:p>
          <a:p>
            <a:pPr lvl="2"/>
            <a:r>
              <a:rPr lang="en-GB" dirty="0"/>
              <a:t>DE statistics of ignited spray similar to homogeneous isotropic turbulence</a:t>
            </a:r>
          </a:p>
          <a:p>
            <a:pPr lvl="2"/>
            <a:r>
              <a:rPr lang="en-GB" dirty="0"/>
              <a:t>DE statistic before ignition is different due to another DE length scale corresponding to the droplet distribution</a:t>
            </a:r>
          </a:p>
          <a:p>
            <a:pPr lvl="3"/>
            <a:r>
              <a:rPr lang="en-GB" dirty="0"/>
              <a:t>Droplet length scale is no longer characteristic after ignition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7FB7BF0-2800-3EC1-98E6-6B21BEEB8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Spray combustion and dissipation elements; a novel analysis approach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DDAA7-5FC8-40FB-1005-A4CB7FD5B12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2062" y="927161"/>
            <a:ext cx="4583658" cy="1738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1995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8223A-9C35-C762-D2BE-522110F758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D73707-B72D-D3EA-8103-56BEE55A0C3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12236571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A8CC8A8-0CD9-1B4C-3FE1-71352CDB8F2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304EAC4-D9A3-4278-78EC-B7E4F412B77F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9FD1C6-395A-553C-7BD7-C9F0B2607F7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1" y="1052514"/>
            <a:ext cx="9020366" cy="4932616"/>
          </a:xfrm>
        </p:spPr>
        <p:txBody>
          <a:bodyPr/>
          <a:lstStyle/>
          <a:p>
            <a:r>
              <a:rPr lang="en-GB" dirty="0"/>
              <a:t>Determine regime diagram for ..</a:t>
            </a:r>
          </a:p>
          <a:p>
            <a:pPr lvl="1"/>
            <a:r>
              <a:rPr lang="en-GB" dirty="0"/>
              <a:t>Check if flamelet solution is applicable</a:t>
            </a:r>
          </a:p>
          <a:p>
            <a:r>
              <a:rPr lang="en-GB" dirty="0"/>
              <a:t>Further:</a:t>
            </a:r>
          </a:p>
          <a:p>
            <a:pPr lvl="1"/>
            <a:r>
              <a:rPr lang="en-GB" dirty="0"/>
              <a:t>Calculate regime diagram for two-time steps to see the evolution in the regime-diagram</a:t>
            </a:r>
          </a:p>
          <a:p>
            <a:pPr lvl="2"/>
            <a:r>
              <a:rPr lang="en-GB" dirty="0"/>
              <a:t>0.5	(ignition end + small flame)</a:t>
            </a:r>
          </a:p>
          <a:p>
            <a:pPr lvl="2"/>
            <a:r>
              <a:rPr lang="en-GB" dirty="0"/>
              <a:t>0.65	(evolved flame)</a:t>
            </a:r>
          </a:p>
          <a:p>
            <a:pPr lvl="1"/>
            <a:r>
              <a:rPr lang="en-GB" dirty="0"/>
              <a:t>Consumption speed </a:t>
            </a:r>
          </a:p>
          <a:p>
            <a:pPr lvl="2"/>
            <a:r>
              <a:rPr lang="en-GB" dirty="0"/>
              <a:t>Reactants at Zst front (reaction rates)</a:t>
            </a:r>
          </a:p>
          <a:p>
            <a:pPr lvl="2"/>
            <a:r>
              <a:rPr lang="en-GB" dirty="0"/>
              <a:t>Two different time steps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8A2E129-5716-EC38-3517-9DE4A16DE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Idea</a:t>
            </a:r>
          </a:p>
        </p:txBody>
      </p:sp>
    </p:spTree>
    <p:extLst>
      <p:ext uri="{BB962C8B-B14F-4D97-AF65-F5344CB8AC3E}">
        <p14:creationId xmlns:p14="http://schemas.microsoft.com/office/powerpoint/2010/main" val="9432922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17572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6C45E-7206-9029-D590-2EE6A5002B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DE theory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004C3B-A46C-C605-0F03-594D1A6712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Overview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dirty="0"/>
              <a:t>Regime diagram</a:t>
            </a:r>
          </a:p>
        </p:txBody>
      </p:sp>
    </p:spTree>
    <p:extLst>
      <p:ext uri="{BB962C8B-B14F-4D97-AF65-F5344CB8AC3E}">
        <p14:creationId xmlns:p14="http://schemas.microsoft.com/office/powerpoint/2010/main" val="3811589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D2FE848-C146-7851-0346-10E0B057DE9A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Peters and Wang							</a:t>
            </a:r>
            <a:r>
              <a:rPr lang="en-GB" dirty="0">
                <a:hlinkClick r:id="rId2"/>
              </a:rPr>
              <a:t>https://linkinghub.elsevier.com/retrieve/pii/S1631072106001173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08129C-46D1-7E7C-3987-A0A066A860C4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C99B99-9A3E-32B7-56A5-F5FD35488C2D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0" y="1052514"/>
            <a:ext cx="6568997" cy="4932616"/>
          </a:xfrm>
        </p:spPr>
        <p:txBody>
          <a:bodyPr/>
          <a:lstStyle/>
          <a:p>
            <a:r>
              <a:rPr lang="en-GB" dirty="0"/>
              <a:t>Goal: search for random geometrical elements in turbulence (represent turbulent “eddies”)</a:t>
            </a:r>
          </a:p>
          <a:p>
            <a:pPr lvl="1"/>
            <a:r>
              <a:rPr lang="en-GB" dirty="0"/>
              <a:t>Subdivide the flow into finite size regions</a:t>
            </a:r>
          </a:p>
          <a:p>
            <a:pPr lvl="2"/>
            <a:r>
              <a:rPr lang="en-GB" dirty="0"/>
              <a:t>Subdivision follows the structure of the flow</a:t>
            </a:r>
          </a:p>
          <a:p>
            <a:pPr lvl="2"/>
            <a:r>
              <a:rPr lang="en-GB" dirty="0"/>
              <a:t>Independent from an arbitrary numerical mesh</a:t>
            </a:r>
          </a:p>
          <a:p>
            <a:pPr lvl="1"/>
            <a:r>
              <a:rPr lang="en-GB" dirty="0"/>
              <a:t>Method:</a:t>
            </a:r>
          </a:p>
          <a:p>
            <a:pPr lvl="2"/>
            <a:r>
              <a:rPr lang="en-GB" dirty="0"/>
              <a:t>Trajectories normal to iso-surfaces (on a scalar field)</a:t>
            </a:r>
          </a:p>
          <a:p>
            <a:pPr lvl="2"/>
            <a:r>
              <a:rPr lang="en-GB" dirty="0"/>
              <a:t>Identify minimum and maximum points (local extreme points)</a:t>
            </a:r>
          </a:p>
          <a:p>
            <a:pPr lvl="2"/>
            <a:r>
              <a:rPr lang="en-GB" dirty="0"/>
              <a:t>Finite elements between minimum and maximum points are referred to as “dissipation elements”</a:t>
            </a:r>
          </a:p>
          <a:p>
            <a:pPr lvl="2"/>
            <a:r>
              <a:rPr lang="en-GB" dirty="0"/>
              <a:t>Within this region, the scalar filed is monotonic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BFA3434-06E4-EA2E-408D-7FFD6454FC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Dissipation element theory 1/3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9A5897-844F-96A2-BDEF-FEF24AEC22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74870" y="1236973"/>
            <a:ext cx="4330850" cy="4384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08797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F4A3F-1C25-310D-329B-8BC1C9766B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54A1EA2-5A87-51DE-1F09-E6BF8ADABD5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Peters </a:t>
            </a:r>
            <a:r>
              <a:rPr lang="en-GB"/>
              <a:t>and Wang							</a:t>
            </a:r>
            <a:r>
              <a:rPr lang="en-GB">
                <a:hlinkClick r:id="rId3"/>
              </a:rPr>
              <a:t>https://linkinghub.elsevier.com/retrieve/pii/S1631072106001173</a:t>
            </a:r>
            <a:endParaRPr lang="en-GB"/>
          </a:p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F3B189-4F1E-B82A-C5C9-B5A0C8116BFE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C25B3-A3AC-55E2-40CB-8D5E06AAFE8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1" y="1052516"/>
            <a:ext cx="7871720" cy="3519484"/>
          </a:xfrm>
        </p:spPr>
        <p:txBody>
          <a:bodyPr/>
          <a:lstStyle/>
          <a:p>
            <a:r>
              <a:rPr lang="en-GB" dirty="0"/>
              <a:t>Statistical properties of dissipation elements (DE)</a:t>
            </a:r>
          </a:p>
          <a:p>
            <a:pPr lvl="1"/>
            <a:r>
              <a:rPr lang="en-GB" dirty="0"/>
              <a:t>Linear distance between minimum and maximum</a:t>
            </a:r>
          </a:p>
          <a:p>
            <a:pPr lvl="1"/>
            <a:r>
              <a:rPr lang="en-GB" dirty="0"/>
              <a:t>Absolute of scalar difference at these points</a:t>
            </a:r>
          </a:p>
          <a:p>
            <a:pPr lvl="1"/>
            <a:r>
              <a:rPr lang="en-GB" dirty="0"/>
              <a:t>Scalar gradient </a:t>
            </a:r>
          </a:p>
          <a:p>
            <a:pPr lvl="1"/>
            <a:endParaRPr lang="en-GB" dirty="0"/>
          </a:p>
          <a:p>
            <a:r>
              <a:rPr lang="en-GB" dirty="0"/>
              <a:t>Mechanism of extreme points generation</a:t>
            </a:r>
          </a:p>
          <a:p>
            <a:pPr lvl="1"/>
            <a:r>
              <a:rPr lang="en-GB" dirty="0"/>
              <a:t>Same order of magnitude for diffusion velocity and local convective velocity leads to the generation of extreme points</a:t>
            </a:r>
          </a:p>
          <a:p>
            <a:pPr lvl="1"/>
            <a:r>
              <a:rPr lang="en-GB" dirty="0"/>
              <a:t>Convective motion alone is unable to generate extreme points</a:t>
            </a:r>
          </a:p>
          <a:p>
            <a:pPr lvl="1"/>
            <a:r>
              <a:rPr lang="en-GB" dirty="0"/>
              <a:t>Extreme points are generated at scales of the Obukhov-</a:t>
            </a:r>
            <a:r>
              <a:rPr lang="en-GB" dirty="0" err="1"/>
              <a:t>Corrsin</a:t>
            </a:r>
            <a:r>
              <a:rPr lang="en-GB" dirty="0"/>
              <a:t> length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81F65E3-B76C-92FE-4CE8-4E94195DB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Dissipation element theory 2/3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C9BC6E-4017-9D24-4B53-F012BF98E05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5690" y="960721"/>
            <a:ext cx="3450029" cy="226387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764BF53-2F1C-387E-FEB0-1FEE789C64A8}"/>
              </a:ext>
            </a:extLst>
          </p:cNvPr>
          <p:cNvSpPr/>
          <p:nvPr/>
        </p:nvSpPr>
        <p:spPr>
          <a:xfrm>
            <a:off x="1369168" y="5469027"/>
            <a:ext cx="9453664" cy="4606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DEs: Tool for describing &amp; investigating the effect of turbulence &amp; diffusive transport on scalar fields.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766C07E3-A98E-D688-150E-6DC7B9A6B20D}"/>
              </a:ext>
            </a:extLst>
          </p:cNvPr>
          <p:cNvSpPr/>
          <p:nvPr/>
        </p:nvSpPr>
        <p:spPr>
          <a:xfrm>
            <a:off x="386281" y="5440075"/>
            <a:ext cx="830526" cy="4716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67A8216-579D-29AF-FF3B-48CAC0B936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1140" y="1450039"/>
            <a:ext cx="1835330" cy="293201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4D9F4802-EB0B-C156-6F00-DBA28E32CD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70602" y="1803450"/>
            <a:ext cx="2787399" cy="28920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67933D78-750E-F9D4-260F-AFF7415AE12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70602" y="2152866"/>
            <a:ext cx="978851" cy="28920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A2CA6B9D-28BC-196B-7DEE-30C6697D0BD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12600" y="4098156"/>
            <a:ext cx="1509591" cy="55152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7AD74CF9-8DAD-4D8B-3B38-18D8A21B110D}"/>
              </a:ext>
            </a:extLst>
          </p:cNvPr>
          <p:cNvSpPr/>
          <p:nvPr/>
        </p:nvSpPr>
        <p:spPr>
          <a:xfrm>
            <a:off x="1354044" y="4721264"/>
            <a:ext cx="9453664" cy="460605"/>
          </a:xfrm>
          <a:prstGeom prst="rect">
            <a:avLst/>
          </a:prstGeom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GB" dirty="0"/>
              <a:t>DEs: Space-filling objects which subdivide the entire turbulent scalar field into smaller sub-units.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C8ADDBCE-DFAB-AD18-7771-0492614121B7}"/>
              </a:ext>
            </a:extLst>
          </p:cNvPr>
          <p:cNvSpPr/>
          <p:nvPr/>
        </p:nvSpPr>
        <p:spPr>
          <a:xfrm>
            <a:off x="379132" y="4710226"/>
            <a:ext cx="830526" cy="471643"/>
          </a:xfrm>
          <a:prstGeom prst="rightArrow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533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A88231-A12B-B474-468C-32A8DE422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2890BB-E991-C8E1-36E6-CB9F7CFD8E8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Peters </a:t>
            </a:r>
            <a:r>
              <a:rPr lang="en-GB"/>
              <a:t>and Wang							</a:t>
            </a:r>
            <a:r>
              <a:rPr lang="en-GB">
                <a:hlinkClick r:id="rId3"/>
              </a:rPr>
              <a:t>https://linkinghub.elsevier.com/retrieve/pii/S1631072106001173</a:t>
            </a:r>
            <a:endParaRPr lang="en-GB"/>
          </a:p>
          <a:p>
            <a:endParaRPr lang="en-GB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C10C34-6982-F9FE-6B53-5AE2DDD3ECD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25903F-E607-F57E-64C1-178BD436871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0" y="1052516"/>
            <a:ext cx="11422603" cy="2935824"/>
          </a:xfrm>
        </p:spPr>
        <p:txBody>
          <a:bodyPr/>
          <a:lstStyle/>
          <a:p>
            <a:r>
              <a:rPr lang="en-GB" dirty="0"/>
              <a:t>Probability density of elements with length l</a:t>
            </a:r>
          </a:p>
          <a:p>
            <a:r>
              <a:rPr lang="en-GB" dirty="0"/>
              <a:t>Postulate: time evolution of extremal points exhibits several stochastic features</a:t>
            </a:r>
          </a:p>
          <a:p>
            <a:pPr lvl="1"/>
            <a:r>
              <a:rPr lang="en-GB" dirty="0"/>
              <a:t>Generation of new extremal points resulting from eddy turnover of Obukhov-</a:t>
            </a:r>
            <a:r>
              <a:rPr lang="en-GB" dirty="0" err="1"/>
              <a:t>Corrsin</a:t>
            </a:r>
            <a:r>
              <a:rPr lang="en-GB" dirty="0"/>
              <a:t> eddies</a:t>
            </a:r>
          </a:p>
          <a:p>
            <a:pPr lvl="2"/>
            <a:r>
              <a:rPr lang="en-GB" dirty="0"/>
              <a:t>“cutting process”</a:t>
            </a:r>
          </a:p>
          <a:p>
            <a:pPr lvl="1"/>
            <a:r>
              <a:rPr lang="en-GB" dirty="0"/>
              <a:t>Merging of two extremal points that are at a very small distance to each other. Leads to disappearance of these points, resulting in a reconnection of the adjacent elements</a:t>
            </a:r>
          </a:p>
          <a:p>
            <a:pPr lvl="2"/>
            <a:r>
              <a:rPr lang="en-GB" dirty="0"/>
              <a:t>“reconnection process”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0F9A2CD-8F44-2B12-B5CA-34EE29BDD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Dissipation element theory 3/3</a:t>
            </a:r>
          </a:p>
        </p:txBody>
      </p:sp>
    </p:spTree>
    <p:extLst>
      <p:ext uri="{BB962C8B-B14F-4D97-AF65-F5344CB8AC3E}">
        <p14:creationId xmlns:p14="http://schemas.microsoft.com/office/powerpoint/2010/main" val="41334109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951DB6D-A8DB-B2FB-E5AD-AFDE6ADD972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88995" y="6423661"/>
            <a:ext cx="7286520" cy="270758"/>
          </a:xfrm>
        </p:spPr>
        <p:txBody>
          <a:bodyPr/>
          <a:lstStyle/>
          <a:p>
            <a:r>
              <a:rPr lang="en-GB" dirty="0"/>
              <a:t>Denker et al.								</a:t>
            </a:r>
            <a:r>
              <a:rPr lang="en-GB" dirty="0">
                <a:hlinkClick r:id="rId2"/>
              </a:rPr>
              <a:t>https://www.cambridge.org/core/product/identifier/S0022112020007168/type/journal_article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97D9F4B-C9C6-EB81-6804-42B4B5560D3B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924C9F-B921-5A44-4009-1CF5080F3A6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1" y="1052514"/>
            <a:ext cx="8242154" cy="4932616"/>
          </a:xfrm>
        </p:spPr>
        <p:txBody>
          <a:bodyPr/>
          <a:lstStyle/>
          <a:p>
            <a:r>
              <a:rPr lang="en-GB" dirty="0"/>
              <a:t>What was done?</a:t>
            </a:r>
          </a:p>
          <a:p>
            <a:pPr lvl="1"/>
            <a:r>
              <a:rPr lang="en-GB" dirty="0"/>
              <a:t>DE analysis applied to mixture fraction field of DNS of non-premixed jet flames with different jet Reynolds numbers and stoichiometric mixture fractions</a:t>
            </a:r>
          </a:p>
          <a:p>
            <a:pPr lvl="1"/>
            <a:r>
              <a:rPr lang="en-GB" dirty="0"/>
              <a:t>Comparison of statistics of DE parameters of non-premixed flames to non-reacting jets</a:t>
            </a:r>
          </a:p>
          <a:p>
            <a:pPr lvl="1"/>
            <a:endParaRPr lang="en-GB" dirty="0"/>
          </a:p>
          <a:p>
            <a:r>
              <a:rPr lang="en-GB" dirty="0"/>
              <a:t>What was found out?</a:t>
            </a:r>
          </a:p>
          <a:p>
            <a:pPr lvl="1"/>
            <a:r>
              <a:rPr lang="en-GB" dirty="0"/>
              <a:t>Universality of the normalized length distribution of the DE observed in non-reacting cases also holds true for the reacting flows</a:t>
            </a:r>
          </a:p>
          <a:p>
            <a:pPr lvl="1"/>
            <a:r>
              <a:rPr lang="en-GB" dirty="0"/>
              <a:t>Effects of combustion on the scalar difference in DEs</a:t>
            </a:r>
          </a:p>
          <a:p>
            <a:pPr lvl="2"/>
            <a:r>
              <a:rPr lang="en-GB" dirty="0"/>
              <a:t>Diminish as the Reynolds number and the fuel dilution increases</a:t>
            </a:r>
          </a:p>
          <a:p>
            <a:pPr lvl="1"/>
            <a:r>
              <a:rPr lang="en-GB" dirty="0"/>
              <a:t>New regime diagram for non-premixed combustion is introduced</a:t>
            </a:r>
          </a:p>
          <a:p>
            <a:pPr lvl="2"/>
            <a:r>
              <a:rPr lang="en-GB" dirty="0"/>
              <a:t>DE parameters for a local classification of the turbulent flame surface</a:t>
            </a:r>
          </a:p>
          <a:p>
            <a:pPr lvl="2"/>
            <a:r>
              <a:rPr lang="en-GB" dirty="0"/>
              <a:t>Flamelet-like zones / fine-scale mixing zones / burning zone / non-burning zone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49240CA-FEFA-822A-8997-AE3E7DF09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analysis of non-premixed jet flames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C44D92-BF1E-F6A3-F712-F4628B711681}"/>
              </a:ext>
            </a:extLst>
          </p:cNvPr>
          <p:cNvSpPr/>
          <p:nvPr/>
        </p:nvSpPr>
        <p:spPr>
          <a:xfrm>
            <a:off x="10367422" y="216371"/>
            <a:ext cx="1439694" cy="4987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Denker2020</a:t>
            </a:r>
          </a:p>
        </p:txBody>
      </p:sp>
    </p:spTree>
    <p:extLst>
      <p:ext uri="{BB962C8B-B14F-4D97-AF65-F5344CB8AC3E}">
        <p14:creationId xmlns:p14="http://schemas.microsoft.com/office/powerpoint/2010/main" val="11369753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AD37A-DB75-CCF1-1CE8-E8A6A01F3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40664BA-FBB1-528A-67A5-9D92C88071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88995" y="6423661"/>
            <a:ext cx="7286520" cy="270758"/>
          </a:xfrm>
        </p:spPr>
        <p:txBody>
          <a:bodyPr/>
          <a:lstStyle/>
          <a:p>
            <a:r>
              <a:rPr lang="en-GB" dirty="0"/>
              <a:t>Denker et al.								</a:t>
            </a:r>
            <a:r>
              <a:rPr lang="en-GB" dirty="0">
                <a:hlinkClick r:id="rId2"/>
              </a:rPr>
              <a:t>https://www.cambridge.org/core/product/identifier/S0022112020007168/type/journal_article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C36477B-E13B-C8AF-65E2-9E26773469C1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1BE14A-7120-7D23-F70D-7E93139C3CF6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0" y="3950217"/>
            <a:ext cx="11422603" cy="2034914"/>
          </a:xfrm>
        </p:spPr>
        <p:txBody>
          <a:bodyPr/>
          <a:lstStyle/>
          <a:p>
            <a:r>
              <a:rPr lang="en-GB" dirty="0"/>
              <a:t>Observations:</a:t>
            </a:r>
          </a:p>
          <a:p>
            <a:pPr lvl="1"/>
            <a:r>
              <a:rPr lang="en-GB" dirty="0"/>
              <a:t>DEs are intersected by the flame</a:t>
            </a:r>
          </a:p>
          <a:p>
            <a:pPr lvl="1"/>
            <a:r>
              <a:rPr lang="en-GB" dirty="0"/>
              <a:t>Size of DEs increases toward the flame</a:t>
            </a:r>
          </a:p>
          <a:p>
            <a:pPr lvl="2"/>
            <a:r>
              <a:rPr lang="en-GB" dirty="0"/>
              <a:t>Increased diffusivity caused by the heat release &amp; mean relative velocity in the cross-stream direction</a:t>
            </a:r>
          </a:p>
          <a:p>
            <a:pPr lvl="2"/>
            <a:r>
              <a:rPr lang="en-GB" dirty="0"/>
              <a:t>Intersection area depends on the DE orientation</a:t>
            </a:r>
          </a:p>
          <a:p>
            <a:pPr lvl="1"/>
            <a:r>
              <a:rPr lang="en-GB" dirty="0"/>
              <a:t>DE tend to be elongated tube-like structures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D13FEC8-42DA-5387-DA0C-06DBD409ED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analysis of non-premixed jet flames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E5DD2B5-5971-EC5A-B53A-A0D618A824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7214" y="1798310"/>
            <a:ext cx="6021669" cy="2912522"/>
          </a:xfrm>
          <a:prstGeom prst="rect">
            <a:avLst/>
          </a:prstGeom>
        </p:spPr>
      </p:pic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000F572D-095E-8203-3EBC-03E0BD4CE088}"/>
              </a:ext>
            </a:extLst>
          </p:cNvPr>
          <p:cNvSpPr txBox="1">
            <a:spLocks/>
          </p:cNvSpPr>
          <p:nvPr/>
        </p:nvSpPr>
        <p:spPr>
          <a:xfrm>
            <a:off x="379132" y="982845"/>
            <a:ext cx="11422603" cy="758406"/>
          </a:xfrm>
          <a:prstGeom prst="rect">
            <a:avLst/>
          </a:prstGeom>
        </p:spPr>
        <p:txBody>
          <a:bodyPr lIns="0" tIns="0" rIns="0" bIns="0"/>
          <a:lstStyle>
            <a:lvl1pPr marL="216000" indent="-21600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•"/>
              <a:tabLst>
                <a:tab pos="216000" algn="l"/>
              </a:tabLst>
              <a:defRPr sz="20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49263" indent="-233363" algn="l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Font typeface="Courier New" charset="0"/>
              <a:buChar char="o"/>
              <a:tabLst/>
              <a:defRPr sz="1800" kern="1200">
                <a:solidFill>
                  <a:schemeClr val="tx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68338" indent="-219075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80000"/>
              <a:buFont typeface="Wingdings" panose="05000000000000000000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3pPr>
            <a:lvl4pPr marL="900113" indent="-273050" algn="l" defTabSz="216000" rtl="0" eaLnBrk="1" fontAlgn="base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Pct val="100000"/>
              <a:buFont typeface="Arial" panose="020B0604020202020204" pitchFamily="34" charset="0"/>
              <a:buChar char="-"/>
              <a:tabLst/>
              <a:defRPr sz="1600" kern="1200">
                <a:solidFill>
                  <a:schemeClr val="tx1"/>
                </a:solidFill>
                <a:latin typeface="Gill Sans MT" panose="020B0502020104020203" pitchFamily="34" charset="0"/>
                <a:ea typeface="+mn-ea"/>
                <a:cs typeface="Arial" panose="020B0604020202020204" pitchFamily="34" charset="0"/>
              </a:defRPr>
            </a:lvl4pPr>
            <a:lvl5pPr marL="864000" indent="-216000" algn="l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tx2"/>
              </a:buClr>
              <a:buFont typeface="Arial" panose="020B0604020202020204" pitchFamily="34" charset="0"/>
              <a:buChar char="-"/>
              <a:tabLst>
                <a:tab pos="895350" algn="l"/>
              </a:tabLst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Mixture fraction Z is used as scalar field – non-premixed combustion</a:t>
            </a:r>
          </a:p>
          <a:p>
            <a:pPr lvl="1"/>
            <a:r>
              <a:rPr lang="en-GB" dirty="0"/>
              <a:t>Provides most meaningful scales for the investigation of turbulent/chemistry interaction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2C8B7D-4375-1F86-6D66-120C29AB5C03}"/>
              </a:ext>
            </a:extLst>
          </p:cNvPr>
          <p:cNvSpPr/>
          <p:nvPr/>
        </p:nvSpPr>
        <p:spPr>
          <a:xfrm>
            <a:off x="1576254" y="2586796"/>
            <a:ext cx="3599234" cy="515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DE analysis of mixture fraction field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65AB187-99C8-BFB2-B75D-6B1DE5C3E1FB}"/>
              </a:ext>
            </a:extLst>
          </p:cNvPr>
          <p:cNvSpPr/>
          <p:nvPr/>
        </p:nvSpPr>
        <p:spPr>
          <a:xfrm>
            <a:off x="1576254" y="3340005"/>
            <a:ext cx="3599234" cy="5155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Mirrored mixture fraction Z field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F249FD2D-25C3-4571-AF11-F29D17F10678}"/>
              </a:ext>
            </a:extLst>
          </p:cNvPr>
          <p:cNvSpPr/>
          <p:nvPr/>
        </p:nvSpPr>
        <p:spPr>
          <a:xfrm>
            <a:off x="5282120" y="1916349"/>
            <a:ext cx="291830" cy="1231583"/>
          </a:xfrm>
          <a:prstGeom prst="leftBrace">
            <a:avLst>
              <a:gd name="adj1" fmla="val 8333"/>
              <a:gd name="adj2" fmla="val 5158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11A1581-B0B0-B8AD-36EE-D4A847560C49}"/>
              </a:ext>
            </a:extLst>
          </p:cNvPr>
          <p:cNvSpPr/>
          <p:nvPr/>
        </p:nvSpPr>
        <p:spPr>
          <a:xfrm>
            <a:off x="5282120" y="3310234"/>
            <a:ext cx="291830" cy="1231583"/>
          </a:xfrm>
          <a:prstGeom prst="leftBrace">
            <a:avLst>
              <a:gd name="adj1" fmla="val 8333"/>
              <a:gd name="adj2" fmla="val 5158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EDBC4E-B385-7009-2795-A94B63E89A81}"/>
              </a:ext>
            </a:extLst>
          </p:cNvPr>
          <p:cNvSpPr/>
          <p:nvPr/>
        </p:nvSpPr>
        <p:spPr>
          <a:xfrm>
            <a:off x="10367422" y="216371"/>
            <a:ext cx="1439694" cy="4987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Denker2020</a:t>
            </a:r>
          </a:p>
        </p:txBody>
      </p:sp>
    </p:spTree>
    <p:extLst>
      <p:ext uri="{BB962C8B-B14F-4D97-AF65-F5344CB8AC3E}">
        <p14:creationId xmlns:p14="http://schemas.microsoft.com/office/powerpoint/2010/main" val="25966791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25C0E8-8D1F-4758-E382-1200546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E73082-9C5C-1E92-9E49-F55F886C999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88995" y="6423661"/>
            <a:ext cx="7286520" cy="270758"/>
          </a:xfrm>
        </p:spPr>
        <p:txBody>
          <a:bodyPr/>
          <a:lstStyle/>
          <a:p>
            <a:r>
              <a:rPr lang="en-GB" dirty="0"/>
              <a:t>Denker et al.								</a:t>
            </a:r>
            <a:r>
              <a:rPr lang="en-GB" dirty="0">
                <a:hlinkClick r:id="rId2"/>
              </a:rPr>
              <a:t>https://www.cambridge.org/core/product/identifier/S0022112020007168/type/journal_article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05536C4-AB6F-4564-D792-37CFDD716492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DC5FD5-D149-126B-AE59-5D7A3E6FFF8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386280" y="1052514"/>
            <a:ext cx="11420836" cy="4932616"/>
          </a:xfrm>
        </p:spPr>
        <p:txBody>
          <a:bodyPr/>
          <a:lstStyle/>
          <a:p>
            <a:r>
              <a:rPr lang="en-GB" dirty="0"/>
              <a:t>Influence of small scale turbulence in combustion</a:t>
            </a:r>
          </a:p>
          <a:p>
            <a:pPr lvl="1"/>
            <a:r>
              <a:rPr lang="en-GB" dirty="0"/>
              <a:t>Normally: local reaction layer thickness compared to turbulent length scale</a:t>
            </a:r>
          </a:p>
          <a:p>
            <a:pPr lvl="1"/>
            <a:r>
              <a:rPr lang="en-GB" dirty="0"/>
              <a:t>Non-premixed combustion: width of reaction layer changes locally with mixture fraction gradient</a:t>
            </a:r>
          </a:p>
          <a:p>
            <a:pPr lvl="1"/>
            <a:r>
              <a:rPr lang="en-GB" dirty="0"/>
              <a:t>     Comparison of scales between the scalar difference         with the reaction layer thickness </a:t>
            </a:r>
          </a:p>
          <a:p>
            <a:pPr lvl="2"/>
            <a:r>
              <a:rPr lang="en-GB" dirty="0"/>
              <a:t>Comparison in mixture fraction field</a:t>
            </a:r>
          </a:p>
          <a:p>
            <a:pPr lvl="2"/>
            <a:r>
              <a:rPr lang="en-GB" dirty="0"/>
              <a:t>        = length in Z-space (flamelet like solutions exist)</a:t>
            </a:r>
          </a:p>
          <a:p>
            <a:pPr lvl="2"/>
            <a:r>
              <a:rPr lang="en-GB" dirty="0"/>
              <a:t>Gradient trajectories used to identify DEs are identical to the physical coordinates of flamelets</a:t>
            </a:r>
          </a:p>
          <a:p>
            <a:pPr lvl="3"/>
            <a:r>
              <a:rPr lang="en-GB" dirty="0"/>
              <a:t>DEs as groupings of flamelet solutions</a:t>
            </a:r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Flame thickness in non-premixed flames varies greatly with the mixture fraction gradient</a:t>
            </a:r>
          </a:p>
          <a:p>
            <a:pPr lvl="2"/>
            <a:r>
              <a:rPr lang="en-GB" dirty="0"/>
              <a:t>Introduction of second parameter to characterize DE:     </a:t>
            </a:r>
          </a:p>
          <a:p>
            <a:pPr lvl="2"/>
            <a:r>
              <a:rPr lang="en-GB" dirty="0"/>
              <a:t>Its square is related to the scalar dissipation rate</a:t>
            </a:r>
          </a:p>
          <a:p>
            <a:pPr lvl="2"/>
            <a:endParaRPr lang="en-GB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406A44A-0347-C0C6-10BF-3343E7893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analysis of non-premixed jet flames 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E6B4A47-8E4C-F7D2-4791-3E0A0C7394B0}"/>
              </a:ext>
            </a:extLst>
          </p:cNvPr>
          <p:cNvSpPr/>
          <p:nvPr/>
        </p:nvSpPr>
        <p:spPr>
          <a:xfrm>
            <a:off x="602612" y="2127584"/>
            <a:ext cx="486383" cy="340468"/>
          </a:xfrm>
          <a:prstGeom prst="rightArrow">
            <a:avLst/>
          </a:prstGeom>
        </p:spPr>
        <p:style>
          <a:lnRef idx="0">
            <a:schemeClr val="dk1"/>
          </a:lnRef>
          <a:fillRef idx="3">
            <a:schemeClr val="dk1"/>
          </a:fillRef>
          <a:effectRef idx="3">
            <a:schemeClr val="dk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8A8575-84E5-76C9-97AF-59EE46D79B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1629" y="5158150"/>
            <a:ext cx="1198507" cy="37688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634E6F5-87AB-E3F0-162A-A46E332D5BED}"/>
              </a:ext>
            </a:extLst>
          </p:cNvPr>
          <p:cNvSpPr/>
          <p:nvPr/>
        </p:nvSpPr>
        <p:spPr>
          <a:xfrm>
            <a:off x="10367422" y="216371"/>
            <a:ext cx="1439694" cy="4987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Denker2020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09CEA63-54A0-3CB5-EA28-75FB940CA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21629" y="4781263"/>
            <a:ext cx="1315483" cy="37688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F6F614B-1ECB-9F26-7D22-DC1D15CD7B9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94004" y="2127584"/>
            <a:ext cx="506699" cy="28501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4ED4578-DB54-2EB7-9547-71A1199B7E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88230" y="2127584"/>
            <a:ext cx="425993" cy="28501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D09AA5-C347-3C98-CD6D-EDC652A34D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0404" y="2775366"/>
            <a:ext cx="506699" cy="28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5706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EF06F-7A72-CD33-8A40-EB15580467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C1111D3-C5A9-F402-2AC6-9DDF86E6066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088995" y="6423661"/>
            <a:ext cx="7286520" cy="270758"/>
          </a:xfrm>
        </p:spPr>
        <p:txBody>
          <a:bodyPr/>
          <a:lstStyle/>
          <a:p>
            <a:r>
              <a:rPr lang="en-GB" dirty="0"/>
              <a:t>Denker et al.								</a:t>
            </a:r>
            <a:r>
              <a:rPr lang="en-GB" dirty="0">
                <a:hlinkClick r:id="rId2"/>
              </a:rPr>
              <a:t>https://www.cambridge.org/core/product/identifier/S0022112020007168/type/journal_article</a:t>
            </a:r>
            <a:endParaRPr lang="en-GB" dirty="0"/>
          </a:p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895D1A-A7FD-1F3F-766D-E933A03C6E78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/>
        <p:txBody>
          <a:bodyPr/>
          <a:lstStyle/>
          <a:p>
            <a:pPr>
              <a:defRPr/>
            </a:pPr>
            <a:fld id="{C2600A6E-4EF8-4D1B-99FC-3C28B3BCF4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9D63C2-5F85-4A58-C37E-B445892DC3D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701347" y="925091"/>
            <a:ext cx="6105769" cy="5007818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(1) </a:t>
            </a:r>
            <a:r>
              <a:rPr lang="en-GB" dirty="0"/>
              <a:t>global maximum of </a:t>
            </a:r>
            <a:r>
              <a:rPr lang="en-GB" dirty="0" err="1"/>
              <a:t>jPDF</a:t>
            </a:r>
            <a:endParaRPr lang="en-GB" dirty="0"/>
          </a:p>
          <a:p>
            <a:pPr lvl="1"/>
            <a:r>
              <a:rPr lang="en-GB" dirty="0"/>
              <a:t>diffusive drift of the extreme points leading to an annihilation of small DEs</a:t>
            </a:r>
          </a:p>
          <a:p>
            <a:r>
              <a:rPr lang="en-GB" dirty="0">
                <a:solidFill>
                  <a:srgbClr val="FF0000"/>
                </a:solidFill>
              </a:rPr>
              <a:t>(2) </a:t>
            </a:r>
            <a:r>
              <a:rPr lang="en-GB" dirty="0"/>
              <a:t>probability of ramp-cliff structures</a:t>
            </a:r>
          </a:p>
          <a:p>
            <a:pPr lvl="1"/>
            <a:r>
              <a:rPr lang="en-GB" dirty="0"/>
              <a:t>structures are linked to external and internal intermittency and manifest themselves in very steep gradients of the scalar followed by a very gradual decent.</a:t>
            </a:r>
          </a:p>
          <a:p>
            <a:r>
              <a:rPr lang="en-GB" dirty="0">
                <a:solidFill>
                  <a:srgbClr val="FF0000"/>
                </a:solidFill>
              </a:rPr>
              <a:t>(3) </a:t>
            </a:r>
            <a:r>
              <a:rPr lang="en-GB" dirty="0"/>
              <a:t>physical mechanism of splitting and reconnection of DEs</a:t>
            </a:r>
          </a:p>
          <a:p>
            <a:r>
              <a:rPr lang="en-GB" dirty="0" err="1"/>
              <a:t>jPDF</a:t>
            </a:r>
            <a:r>
              <a:rPr lang="en-GB" dirty="0"/>
              <a:t> reactive cases =&gt; see Denker et al.</a:t>
            </a:r>
          </a:p>
          <a:p>
            <a:r>
              <a:rPr lang="en-GB" dirty="0"/>
              <a:t>General observations:</a:t>
            </a:r>
          </a:p>
          <a:p>
            <a:pPr lvl="1"/>
            <a:r>
              <a:rPr lang="en-GB" dirty="0"/>
              <a:t>High Reynolds numbers: </a:t>
            </a:r>
            <a:r>
              <a:rPr lang="en-GB" dirty="0" err="1"/>
              <a:t>jPDF</a:t>
            </a:r>
            <a:r>
              <a:rPr lang="en-GB" dirty="0"/>
              <a:t> resembles non-reactive case</a:t>
            </a:r>
          </a:p>
          <a:p>
            <a:pPr lvl="1"/>
            <a:r>
              <a:rPr lang="en-GB" dirty="0"/>
              <a:t>Low Reynolds numbers </a:t>
            </a:r>
            <a:r>
              <a:rPr lang="en-GB" dirty="0" err="1"/>
              <a:t>jPDFs</a:t>
            </a:r>
            <a:r>
              <a:rPr lang="en-GB" dirty="0"/>
              <a:t> are different to the non-reactive case</a:t>
            </a:r>
          </a:p>
          <a:p>
            <a:pPr lvl="2"/>
            <a:r>
              <a:rPr lang="en-GB" dirty="0"/>
              <a:t>poor mixing in the reactive regions of the flow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B915C71-D67A-33A1-A711-DA43E5B06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 analysis of non-premixed jet flames 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78BF087-1185-3C58-5EA5-327FBB074ED6}"/>
              </a:ext>
            </a:extLst>
          </p:cNvPr>
          <p:cNvSpPr/>
          <p:nvPr/>
        </p:nvSpPr>
        <p:spPr>
          <a:xfrm>
            <a:off x="10367422" y="216371"/>
            <a:ext cx="1439694" cy="498730"/>
          </a:xfrm>
          <a:prstGeom prst="rect">
            <a:avLst/>
          </a:prstGeom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Denker2020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C4FBD18-3579-E7B6-4BC0-8A583BD347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131" y="889420"/>
            <a:ext cx="5087813" cy="418033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9E3E8B8-A204-0DCA-1FD0-09CE5CC72B54}"/>
              </a:ext>
            </a:extLst>
          </p:cNvPr>
          <p:cNvSpPr/>
          <p:nvPr/>
        </p:nvSpPr>
        <p:spPr>
          <a:xfrm>
            <a:off x="1857393" y="5432601"/>
            <a:ext cx="2120629" cy="471643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dirty="0"/>
              <a:t>Non-reactive case 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61DC70-1DA8-2E2D-D8CC-90E1B0632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371" y="4913184"/>
            <a:ext cx="1002675" cy="31314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32D2C36-2FB2-2A84-5E22-C49803648CA9}"/>
              </a:ext>
            </a:extLst>
          </p:cNvPr>
          <p:cNvSpPr/>
          <p:nvPr/>
        </p:nvSpPr>
        <p:spPr>
          <a:xfrm>
            <a:off x="1429965" y="4090184"/>
            <a:ext cx="603115" cy="5359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(1)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E3FE518-8406-699F-2AC4-5898C50322F6}"/>
              </a:ext>
            </a:extLst>
          </p:cNvPr>
          <p:cNvSpPr/>
          <p:nvPr/>
        </p:nvSpPr>
        <p:spPr>
          <a:xfrm>
            <a:off x="1429964" y="1537771"/>
            <a:ext cx="603115" cy="5359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(2)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04981CB-22B6-3FF0-9DDD-EED7BF984F06}"/>
              </a:ext>
            </a:extLst>
          </p:cNvPr>
          <p:cNvSpPr/>
          <p:nvPr/>
        </p:nvSpPr>
        <p:spPr>
          <a:xfrm>
            <a:off x="3957081" y="1537770"/>
            <a:ext cx="603115" cy="53597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rgbClr val="FF0000"/>
                </a:solidFill>
              </a:rPr>
              <a:t>(3)</a:t>
            </a:r>
          </a:p>
        </p:txBody>
      </p:sp>
    </p:spTree>
    <p:extLst>
      <p:ext uri="{BB962C8B-B14F-4D97-AF65-F5344CB8AC3E}">
        <p14:creationId xmlns:p14="http://schemas.microsoft.com/office/powerpoint/2010/main" val="360292311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E4P_STYLE_ID" val="6cd991bf-f022-4378-96e7-2c338aeb3f5a"/>
  <p:tag name="EE4P_AGENDAWIZARD" val="&lt;ee4p&gt;&lt;layouts&gt;&lt;layout name=&quot;Generic&quot; id=&quot;1_1&quot;&gt;&lt;standard&gt;&lt;textframe horizontalAnchor=&quot;1&quot; marginBottom=&quot;6&quot; marginLeft=&quot;0&quot; marginRight=&quot;0&quot; marginTop=&quot;6&quot; orientation=&quot;1&quot; verticalAnchor=&quot;1&quot; /&gt;&lt;font name=&quot;Arial&quot; bold=&quot;0&quot; italic=&quot;0&quot; color=&quot;13&quot; /&gt;&lt;paragraphformat firstLineIndent=&quot;0&quot; leftIndent=&quot;0&quot; rightIndent=&quot;0&quot; lineRuleBefore=&quot;&quot; lineRuleWithin=&quot;&quot; lineRuleAfter=&quot;&quot; spaceBefore=&quot;&quot; spaceWithin=&quot;&quot; spaceAfter=&quot;&quot; /&gt;&lt;fill visible=&quot;0&quot; /&gt;&lt;line visible=&quot;0&quot; /&gt;&lt;bulletformat visible=&quot;0&quot; /&gt;&lt;/standard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/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/&gt;&lt;column field=&quot;responsible&quot; label=&quot;Responsible&quot; visible=&quot;1&quot; checked=&quot;1&quot; leftSpacing=&quot;0&quot; rightDistribute=&quot;1&quot; dock=&quot;1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position left=&quot;31.125&quot; top=&quot;133.875&quot; width=&quot;657.75&quot; height=&quot;328.875&quot; /&gt;&lt;subtitle&gt;&lt;position left=&quot;31.25&quot; top=&quot;92.00031&quot; width=&quot;657.75&quot; height=&quot;19.25&quot; /&gt;&lt;font size=&quot;16&quot; /&gt;&lt;textframe marginBottom=&quot;0&quot; marginTop=&quot;0&quot; /&gt;&lt;paragraphformat alignment=&quot;1&quot; /&gt;&lt;/subtitle&gt;&lt;settings allowedSizingModeIds=&quot;1|2&quot; allowedFontSizes=&quot;8|9|10.5|11|12|14|16|18&quot; allowedTimeFormatIds=&quot;1|2|3&quot; slideLayout=&quot;11&quot; customLayoutName=&quot;&quot; customLayoutIndex=&quot;&quot; showBreak=&quot;1&quot; singleAgendaSlideSelected=&quot;0&quot; backupSlideTitle=&quot;Backup: %agendaName%&quot; topMargin=&quot;0&quot; leftMargin=&quot;0&quot; /&gt;&lt;!-- Agenda item formats --&gt;&lt;cases&gt;&lt;case level=&quot;1&quot; selected=&quot;0&quot; break=&quot;0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textframe marginLeft=&quot;6&quot; /&gt;&lt;font bold=&quot;1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&gt;&lt;paragraphformat alignment=&quot;1&quot; /&gt;&lt;font bold=&quot;1&quot; /&gt;&lt;textframe marginLeft=&quot;6&quot; /&gt;&lt;/element&gt;&lt;element field=&quot;responsible&quot; type=&quot;autoshape&quot; autoShapeType=&quot;1&quot;&gt;&lt;paragraphformat alignment=&quot;1&quot; /&gt;&lt;/element&gt;&lt;element field=&quot;freecolumn&quot; type=&quot;autoshape&quot; autoShape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0&quot; break=&quot;0&quot; topMinSpacing=&quot;5&quot; topMaxSpacing=&quot;5&quot; bottomMinSpacing=&quot;0&quot; bottomMaxSpacing=&quot;0&quot;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6.50472&quot; indentType=&quot;2&quot;&gt;&lt;paragraphformat alignment=&quot;1&quot; /&gt;&lt;textframe marginLeft=&quot;6&quot; /&gt;&lt;font bold=&quot;1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2&quot; selected=&quot;1&quot; break=&quot;0&quot; topMinSpacing=&quot;5&quot; topMaxSpacing=&quot;5&quot; bottomMinSpacing=&quot;0&quot; bottomMaxSpacing=&quot;0&quot;&gt;&lt;element type=&quot;autoshape&quot; autoShapeType=&quot;1&quot; value=&quot;&quot;&gt;&lt;position left=&quot;36.50472*2*scale*fontScale&quot; top=&quot;0&quot; width=&quot;agendaWidth-topicLeftSpacing-itemNoWidth-36.50472*scale*fontScale&quot; height=&quot;itemHeight&quot; /&gt;&lt;fill foreColor=&quot;#D9D9D9&quot; visible=&quot;1&quot; /&gt;&lt;/element&gt;&lt;element field=&quot;itemno&quot; type=&quot;autoshape&quot; autoShapeType=&quot;1&quot; indent=&quot;36.50472&quot; indentType=&quot;1&quot;&gt;&lt;textframe marginLeft=&quot;6&quot; marginRight=&quot;6&quot; verticalAnchor=&quot;3&quot; /&gt;&lt;paragraphformat alignment=&quot;2&quot; /&gt;&lt;fill foreColor=&quot;6&quot; visible=&quot;1&quot; /&gt;&lt;font bold=&quot;1&quot; color=&quot;14&quot; /&gt;&lt;/element&gt;&lt;element field=&quot;topic&quot; type=&quot;autoshape&quot; autoShapeType=&quot;1&quot; indent=&quot;36.50472&quot; indentType=&quot;2&quot;&gt;&lt;paragraphformat alignment=&quot;1&quot; /&gt;&lt;font bold=&quot;1&quot; /&gt;&lt;textframe marginLeft=&quot;6&quot; /&gt;&lt;/element&gt;&lt;element field=&quot;responsible&quot; type=&quot;autoshape&quot; autoShapeType=&quot;1&quot; indent=&quot;36.50472&quot; indentType=&quot;1&quot;&gt;&lt;paragraphformat alignment=&quot;1&quot; /&gt;&lt;/element&gt;&lt;element field=&quot;freecolumn&quot; type=&quot;autoshape&quot; autoShapeType=&quot;1&quot; indent=&quot;36.50472&quot; indentType=&quot;1&quot;&gt;&lt;paragraphformat alignment=&quot;1&quot; /&gt;&lt;/element&gt;&lt;element field=&quot;timeslot&quot; type=&quot;autoshape&quot; autoShapeType=&quot;1&quot;&gt;&lt;paragraphformat alignment=&quot;1&quot; /&gt;&lt;/element&gt;&lt;element field=&quot;pageno&quot; type=&quot;autoshape&quot; autoShapeType=&quot;1&quot;&gt;&lt;paragraphformat alignment=&quot;3&quot; /&gt;&lt;/element&gt;&lt;/case&gt;&lt;case level=&quot;1&quot; selected=&quot;0&quot; break=&quot;1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1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0&quot; break=&quot;1&quot; topMinSpacing=&quot;5&quot; topMaxSpacing=&quot;5&quot; bottomMinSpacing=&quot;0&quot; bottomMaxSpacing=&quot;0&quot;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textframe marginLeft=&quot;6&quot; /&gt;&lt;font bold=&quot;1&quot; italic=&quot;1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case level=&quot;2&quot; selected=&quot;1&quot; break=&quot;1&quot; topMinSpacing=&quot;5&quot; topMaxSpacing=&quot;5&quot; bottomMinSpacing=&quot;0&quot; bottomMaxSpacing=&quot;0&quot;&gt;&lt;element type=&quot;autoshape&quot; autoShapeType=&quot;1&quot; value=&quot;&quot;&gt;&lt;position left=&quot;36.50472*scale*fontScale&quot; top=&quot;0&quot; width=&quot;agendaWidth-topicLeftSpacing-itemNoWidth&quot; height=&quot;itemHeight&quot; /&gt;&lt;fill foreColor=&quot;#D9D9D9&quot; visible=&quot;1&quot; /&gt;&lt;/element&gt;&lt;element field=&quot;itemno&quot; type=&quot;autoshape&quot; autoShapeType=&quot;1&quot;&gt;&lt;textframe marginLeft=&quot;6&quot; marginRight=&quot;6&quot; verticalAnchor=&quot;3&quot; /&gt;&lt;paragraphformat alignment=&quot;2&quot; /&gt;&lt;fill foreColor=&quot;6&quot; visible=&quot;1&quot; /&gt;&lt;font bold=&quot;1&quot; italic=&quot;1&quot; color=&quot;14&quot; /&gt;&lt;/element&gt;&lt;element field=&quot;topic&quot; type=&quot;autoshape&quot; autoShapeType=&quot;1&quot;&gt;&lt;paragraphformat alignment=&quot;1&quot; /&gt;&lt;font bold=&quot;1&quot; italic=&quot;1&quot; /&gt;&lt;textframe marginLeft=&quot;6&quot; /&gt;&lt;/element&gt;&lt;element field=&quot;responsible&quot; type=&quot;autoshape&quot; autoShapeType=&quot;1&quot;&gt;&lt;paragraphformat alignment=&quot;1&quot; /&gt;&lt;font italic=&quot;1&quot; /&gt;&lt;/element&gt;&lt;element field=&quot;freecolumn&quot; type=&quot;autoshape&quot; autoShapeType=&quot;1&quot;&gt;&lt;paragraphformat alignment=&quot;1&quot; /&gt;&lt;font italic=&quot;1&quot; /&gt;&lt;/element&gt;&lt;element field=&quot;timeslot&quot; type=&quot;autoshape&quot; autoShapeType=&quot;1&quot;&gt;&lt;paragraphformat alignment=&quot;1&quot; /&gt;&lt;font italic=&quot;1&quot; /&gt;&lt;/element&gt;&lt;element field=&quot;pageno&quot; type=&quot;autoshape&quot; autoShapeType=&quot;1&quot;&gt;&lt;paragraphformat alignment=&quot;3&quot; /&gt;&lt;font italic=&quot;1&quot; /&gt;&lt;/element&gt;&lt;/case&gt;&lt;/cases&gt;&lt;!-- Elements on slide independent of items --&gt;&lt;elements&gt;&lt;!--&#10;        &lt;element type=&quot;textbox&quot; zOrder=&quot;1&quot; value=&quot;test&quot;&gt;&#10;          &lt;position left=&quot;0&quot; top=&quot;0&quot; width=&quot;30&quot; height=&quot;30&quot;/&gt;&#10;        &lt;/element&gt;&#10;      --&gt;&lt;/elements&gt;&lt;/layout&gt;&lt;/layouts&gt;&lt;contents&gt;&lt;agenda name=&quot;New Agenda&quot; title=&quot;Agenda&quot; subtitle=&quot;&quot; sizingModeId=&quot;2&quot; fontSize=&quot;16&quot; startTime=&quot;540&quot; timeFormatId=&quot;1&quot; startItemNo=&quot;1&quot; createSingleAgendaSlide=&quot;1&quot; createSeparatingSlides=&quot;1&quot; createBackupSlide=&quot;1&quot; layoutId=&quot;1_1&quot; fontSizeAuto=&quot;0&quot; createSections=&quot;0&quot; singleSlideId=&quot;22829367-1081-43cf-93a7-501a4244050b&quot; backupSlideId=&quot;cd2dc354-1c8e-4155-9838-6db3e8b81ee6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52.87637&quot; /&gt;&lt;column field=&quot;responsible&quot; label=&quot;Responsible&quot; visible=&quot;1&quot; checked=&quot;1&quot; leftSpacing=&quot;0&quot; rightDistribute=&quot;1&quot; dock=&quot;1&quot; rightSpacing=&quot;52.87637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Teilhomogenisierte Niedertemperaturbrennverfahren&quot; agendaSlideId=&quot;868d921e-0b57-4a56-a675-e1f6a1fd2168&quot; /&gt;&lt;item duration=&quot;30&quot; level=&quot;1&quot; generateAgendaSlide=&quot;1&quot; showAgendaItem=&quot;1&quot; isBreak=&quot;0&quot; itemNo=&quot;2&quot; subItemNo=&quot;0&quot; topic=&quot;Vollhomogenisierte &amp;#xD;&amp;#xA;Niedertemperaturbrennverfahren&quot; agendaSlideId=&quot;bf2f7fdc-cbd5-4ac2-aa34-45fc9ce87211&quot; /&gt;&lt;item duration=&quot;30&quot; level=&quot;1&quot; generateAgendaSlide=&quot;1&quot; showAgendaItem=&quot;1&quot; isBreak=&quot;0&quot; itemNo=&quot;3&quot; subItemNo=&quot;0&quot; topic=&quot;Large Eddy Simulationen&quot; agendaSlideId=&quot;41ee5669-b39a-47c2-8dd8-6738d8046d47&quot; /&gt;&lt;/items&gt;&lt;/agenda&gt;&lt;agenda name=&quot;New Agenda&quot; title=&quot;Agenda&quot; subtitle=&quot;&quot; sizingModeId=&quot;1&quot; fontSize=&quot;16&quot; startTime=&quot;540&quot; timeFormatId=&quot;1&quot; startItemNo=&quot;1&quot; createSingleAgendaSlide=&quot;0&quot; createSeparatingSlides=&quot;1&quot; createBackupSlide=&quot;1&quot; layoutId=&quot;1_1&quot; fontSizeAuto=&quot;0&quot; createSections=&quot;0&quot; backupSlideId=&quot;a63bd94e-2651-4bf1-adf5-e2c33ac5fa27&quot;&gt;&lt;columns&gt;&lt;column field=&quot;itemno&quot; label=&quot;No.&quot; checked=&quot;1&quot; leftSpacing=&quot;0&quot; rightSpacing=&quot;0&quot; dock=&quot;1&quot; fixedWidth=&quot;31.50472&quot; /&gt;&lt;column field=&quot;topic&quot; label=&quot;Topic&quot; leftSpacing=&quot;5&quot; rightDistribute=&quot;1&quot; dock=&quot;1&quot; rightSpacing=&quot;49.72083&quot; /&gt;&lt;column field=&quot;responsible&quot; label=&quot;Responsible&quot; visible=&quot;1&quot; checked=&quot;1&quot; leftSpacing=&quot;0&quot; rightDistribute=&quot;1&quot; dock=&quot;1&quot; rightSpacing=&quot;49.72083&quot; /&gt;&lt;column field=&quot;freecolumn&quot; label=&quot;&quot; visible=&quot;1&quot; checked=&quot;0&quot; leftSpacing=&quot;0&quot; rightDistribute=&quot;1&quot; dock=&quot;1&quot; /&gt;&lt;column field=&quot;timeslot&quot; label=&quot;Time Slot&quot; visible=&quot;1&quot; checked=&quot;1&quot; leftSpacing=&quot;0&quot; rightSpacing=&quot;6&quot; dock=&quot;2&quot; /&gt;&lt;column field=&quot;pageno&quot; label=&quot;Page No.&quot; visible=&quot;1&quot; checked=&quot;0&quot; leftSpacing=&quot;0&quot; rightSpacing=&quot;6&quot; dock=&quot;2&quot; /&gt;&lt;/columns&gt;&lt;items&gt;&lt;item duration=&quot;30&quot; level=&quot;1&quot; generateAgendaSlide=&quot;1&quot; showAgendaItem=&quot;1&quot; isBreak=&quot;0&quot; itemNo=&quot;1&quot; subItemNo=&quot;0&quot; topic=&quot;Teilhomogenisierte Niedertermperaturbrennverfahren&quot; agendaSlideId=&quot;f6cf6049-1d5b-43c8-a146-cd617873869c&quot; /&gt;&lt;/items&gt;&lt;/agenda&gt;&lt;/contents&gt;&lt;/ee4p&gt;"/>
</p:tagLst>
</file>

<file path=ppt/theme/theme1.xml><?xml version="1.0" encoding="utf-8"?>
<a:theme xmlns:a="http://schemas.openxmlformats.org/drawingml/2006/main" name="140715_Powerpointvorlage_institute">
  <a:themeElements>
    <a:clrScheme name="RWTH Farben">
      <a:dk1>
        <a:sysClr val="windowText" lastClr="000000"/>
      </a:dk1>
      <a:lt1>
        <a:sysClr val="window" lastClr="FFFFFF"/>
      </a:lt1>
      <a:dk2>
        <a:srgbClr val="00549F"/>
      </a:dk2>
      <a:lt2>
        <a:srgbClr val="8EBAE5"/>
      </a:lt2>
      <a:accent1>
        <a:srgbClr val="006165"/>
      </a:accent1>
      <a:accent2>
        <a:srgbClr val="0098A1"/>
      </a:accent2>
      <a:accent3>
        <a:srgbClr val="57AB27"/>
      </a:accent3>
      <a:accent4>
        <a:srgbClr val="BDCD00"/>
      </a:accent4>
      <a:accent5>
        <a:srgbClr val="F6A800"/>
      </a:accent5>
      <a:accent6>
        <a:srgbClr val="CC071E"/>
      </a:accent6>
      <a:hlink>
        <a:srgbClr val="612158"/>
      </a:hlink>
      <a:folHlink>
        <a:srgbClr val="7A6FAC"/>
      </a:folHlink>
    </a:clrScheme>
    <a:fontScheme name="ITV Gill">
      <a:majorFont>
        <a:latin typeface="Gill Sans MT"/>
        <a:ea typeface=""/>
        <a:cs typeface=""/>
      </a:majorFont>
      <a:minorFont>
        <a:latin typeface="Gill Sans M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noAutofit/>
      </a:bodyPr>
      <a:lstStyle>
        <a:defPPr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emplate_itv_powerpoint_empty" id="{4C71FB68-DE60-5A47-8C87-05349E470CF0}" vid="{F0B59D3E-D9BD-EF4D-998E-A187E9C09D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140715_Powerpointvorlage_institute</Template>
  <TotalTime>0</TotalTime>
  <Words>1590</Words>
  <Application>Microsoft Office PowerPoint</Application>
  <PresentationFormat>Widescreen</PresentationFormat>
  <Paragraphs>183</Paragraphs>
  <Slides>16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Calibri</vt:lpstr>
      <vt:lpstr>Courier New</vt:lpstr>
      <vt:lpstr>Gill Sans MT</vt:lpstr>
      <vt:lpstr>Symbol</vt:lpstr>
      <vt:lpstr>Wingdings</vt:lpstr>
      <vt:lpstr>140715_Powerpointvorlage_institute</vt:lpstr>
      <vt:lpstr>Dissipation element analysis</vt:lpstr>
      <vt:lpstr>DE theory</vt:lpstr>
      <vt:lpstr>Dissipation element theory 1/3</vt:lpstr>
      <vt:lpstr>Dissipation element theory 2/3</vt:lpstr>
      <vt:lpstr>Dissipation element theory 3/3</vt:lpstr>
      <vt:lpstr>DE analysis of non-premixed jet flames </vt:lpstr>
      <vt:lpstr>DE analysis of non-premixed jet flames </vt:lpstr>
      <vt:lpstr>DE analysis of non-premixed jet flames </vt:lpstr>
      <vt:lpstr>DE analysis of non-premixed jet flames </vt:lpstr>
      <vt:lpstr>DE analysis of non-premixed jet flames </vt:lpstr>
      <vt:lpstr>DE analysis of non-premixed jet flames </vt:lpstr>
      <vt:lpstr>Prediction of non-premixed combustion regimes in DI-compression engines</vt:lpstr>
      <vt:lpstr>Spray combustion and dissipation elements; a novel analysis approach</vt:lpstr>
      <vt:lpstr>Project</vt:lpstr>
      <vt:lpstr>Idea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Pooria Farmand</dc:creator>
  <cp:lastModifiedBy>Christian Boehme</cp:lastModifiedBy>
  <cp:revision>160</cp:revision>
  <cp:lastPrinted>2015-02-24T09:53:35Z</cp:lastPrinted>
  <dcterms:created xsi:type="dcterms:W3CDTF">2020-03-02T17:16:21Z</dcterms:created>
  <dcterms:modified xsi:type="dcterms:W3CDTF">2025-01-06T10:24:07Z</dcterms:modified>
</cp:coreProperties>
</file>