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089000" y="6227640"/>
            <a:ext cx="33418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4" name="CustomShape 4" hidden="1"/>
          <p:cNvSpPr/>
          <p:nvPr/>
        </p:nvSpPr>
        <p:spPr>
          <a:xfrm>
            <a:off x="13267800" y="715392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 hidden="1"/>
          <p:cNvSpPr/>
          <p:nvPr/>
        </p:nvSpPr>
        <p:spPr>
          <a:xfrm>
            <a:off x="13267800" y="548640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 hidden="1"/>
          <p:cNvSpPr/>
          <p:nvPr/>
        </p:nvSpPr>
        <p:spPr>
          <a:xfrm>
            <a:off x="3476880" y="6227640"/>
            <a:ext cx="325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384120" y="2487600"/>
            <a:ext cx="11423520" cy="53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cc071e"/>
                </a:solidFill>
                <a:latin typeface="Gill Sans MT"/>
              </a:rPr>
              <a:t>Click to edit Master title style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4" descr=""/>
          <p:cNvPicPr/>
          <p:nvPr/>
        </p:nvPicPr>
        <p:blipFill>
          <a:blip r:embed="rId3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16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648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64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89532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089000" y="6227640"/>
            <a:ext cx="33418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7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13267800" y="715392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13267800" y="548640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3476880" y="6227640"/>
            <a:ext cx="325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1089000" y="6423840"/>
            <a:ext cx="6490080" cy="3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 rot="60000">
            <a:off x="383040" y="6227280"/>
            <a:ext cx="575280" cy="46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1FF6FF8-9A4B-4476-8027-341447690914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386280" y="1597320"/>
            <a:ext cx="7550280" cy="4387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2160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49280" indent="-232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ourier New"/>
              <a:buChar char="o"/>
              <a:tabLst>
                <a:tab algn="l" pos="43200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68160" indent="-218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648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900000" indent="-272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-"/>
              <a:tabLst>
                <a:tab algn="l" pos="86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386280" y="1056960"/>
            <a:ext cx="7550280" cy="420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Second Header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title"/>
          </p:nvPr>
        </p:nvSpPr>
        <p:spPr>
          <a:xfrm>
            <a:off x="384840" y="73800"/>
            <a:ext cx="11423520" cy="6710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cc071e"/>
                </a:solidFill>
                <a:latin typeface="Gill Sans MT"/>
              </a:rPr>
              <a:t>Click to edit Master title style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1089000" y="6227640"/>
            <a:ext cx="33418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98" name="CustomShape 4" hidden="1"/>
          <p:cNvSpPr/>
          <p:nvPr/>
        </p:nvSpPr>
        <p:spPr>
          <a:xfrm>
            <a:off x="13267800" y="715392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 hidden="1"/>
          <p:cNvSpPr/>
          <p:nvPr/>
        </p:nvSpPr>
        <p:spPr>
          <a:xfrm>
            <a:off x="13267800" y="548640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 hidden="1"/>
          <p:cNvSpPr/>
          <p:nvPr/>
        </p:nvSpPr>
        <p:spPr>
          <a:xfrm>
            <a:off x="3476880" y="6227640"/>
            <a:ext cx="325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83040" y="2487600"/>
            <a:ext cx="1142532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3600" spc="-1" strike="noStrike">
                <a:solidFill>
                  <a:srgbClr val="cc071e"/>
                </a:solidFill>
                <a:latin typeface="Gill Sans MT"/>
              </a:rPr>
              <a:t>Thank you for your attention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3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103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16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648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64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89532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 hidden="1"/>
          <p:cNvSpPr/>
          <p:nvPr/>
        </p:nvSpPr>
        <p:spPr>
          <a:xfrm>
            <a:off x="1089000" y="6227640"/>
            <a:ext cx="33418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2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145" name="CustomShape 4" hidden="1"/>
          <p:cNvSpPr/>
          <p:nvPr/>
        </p:nvSpPr>
        <p:spPr>
          <a:xfrm>
            <a:off x="13267800" y="715392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 hidden="1"/>
          <p:cNvSpPr/>
          <p:nvPr/>
        </p:nvSpPr>
        <p:spPr>
          <a:xfrm>
            <a:off x="13267800" y="548640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 hidden="1"/>
          <p:cNvSpPr/>
          <p:nvPr/>
        </p:nvSpPr>
        <p:spPr>
          <a:xfrm>
            <a:off x="3476880" y="6227640"/>
            <a:ext cx="325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383040" y="2487600"/>
            <a:ext cx="1142532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3600" spc="-1" strike="noStrike">
                <a:solidFill>
                  <a:srgbClr val="cc071e"/>
                </a:solidFill>
                <a:latin typeface="Gill Sans MT"/>
              </a:rPr>
              <a:t>Backup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3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150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160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648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6400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89532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89532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89000" y="6227640"/>
            <a:ext cx="33418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Institute for Combustion Technology |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Line 2"/>
          <p:cNvSpPr/>
          <p:nvPr/>
        </p:nvSpPr>
        <p:spPr>
          <a:xfrm>
            <a:off x="383040" y="81432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3"/>
          <p:cNvSpPr/>
          <p:nvPr/>
        </p:nvSpPr>
        <p:spPr>
          <a:xfrm>
            <a:off x="383040" y="6040080"/>
            <a:ext cx="11425680" cy="0"/>
          </a:xfrm>
          <a:prstGeom prst="line">
            <a:avLst/>
          </a:prstGeom>
          <a:ln w="12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Picture 7" descr=""/>
          <p:cNvPicPr/>
          <p:nvPr/>
        </p:nvPicPr>
        <p:blipFill>
          <a:blip r:embed="rId2"/>
          <a:stretch/>
        </p:blipFill>
        <p:spPr>
          <a:xfrm>
            <a:off x="9232200" y="6050880"/>
            <a:ext cx="2576520" cy="80208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13267800" y="715392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13267800" y="5486400"/>
            <a:ext cx="12189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3476880" y="6227640"/>
            <a:ext cx="325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549f"/>
                </a:solidFill>
                <a:latin typeface="Gill Sans MT"/>
              </a:rPr>
              <a:t>Name of Presenter – Please Change in Slide Master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1089000" y="6423840"/>
            <a:ext cx="6490080" cy="3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8"/>
          <p:cNvSpPr>
            <a:spLocks noGrp="1"/>
          </p:cNvSpPr>
          <p:nvPr>
            <p:ph type="sldNum"/>
          </p:nvPr>
        </p:nvSpPr>
        <p:spPr>
          <a:xfrm rot="60000">
            <a:off x="383040" y="6227280"/>
            <a:ext cx="575280" cy="46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648B047-AA35-4338-9486-14DC2968AA5A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sp>
        <p:nvSpPr>
          <p:cNvPr id="197" name="PlaceHolder 9"/>
          <p:cNvSpPr>
            <a:spLocks noGrp="1"/>
          </p:cNvSpPr>
          <p:nvPr>
            <p:ph type="body"/>
          </p:nvPr>
        </p:nvSpPr>
        <p:spPr>
          <a:xfrm>
            <a:off x="386280" y="1597320"/>
            <a:ext cx="7550280" cy="4387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21600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49280" indent="-232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Courier New"/>
              <a:buChar char="o"/>
              <a:tabLst>
                <a:tab algn="l" pos="43200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68160" indent="-218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648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900000" indent="-272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-"/>
              <a:tabLst>
                <a:tab algn="l" pos="86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body"/>
          </p:nvPr>
        </p:nvSpPr>
        <p:spPr>
          <a:xfrm>
            <a:off x="386280" y="1056960"/>
            <a:ext cx="7550280" cy="420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Second Header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1"/>
          <p:cNvSpPr>
            <a:spLocks noGrp="1"/>
          </p:cNvSpPr>
          <p:nvPr>
            <p:ph type="title"/>
          </p:nvPr>
        </p:nvSpPr>
        <p:spPr>
          <a:xfrm>
            <a:off x="384840" y="73800"/>
            <a:ext cx="11423520" cy="6710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cc071e"/>
                </a:solidFill>
                <a:latin typeface="Gill Sans MT"/>
              </a:rPr>
              <a:t>Click to edit Master title style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6280" y="1250280"/>
            <a:ext cx="8567640" cy="108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cc071e"/>
                </a:solidFill>
                <a:latin typeface="Gill Sans MT"/>
              </a:rPr>
              <a:t>DNS meeting</a:t>
            </a:r>
            <a:br/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86280" y="4234680"/>
            <a:ext cx="8567640" cy="42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Pooria Farmand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86280" y="4626360"/>
            <a:ext cx="8567640" cy="9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Institute for Combustion Technology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RWTH Aachen University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39" name="Picture 6" descr=""/>
          <p:cNvPicPr/>
          <p:nvPr/>
        </p:nvPicPr>
        <p:blipFill>
          <a:blip r:embed="rId1"/>
          <a:stretch/>
        </p:blipFill>
        <p:spPr>
          <a:xfrm>
            <a:off x="6624720" y="1706040"/>
            <a:ext cx="5183640" cy="276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86280" y="3308400"/>
            <a:ext cx="8569080" cy="26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Name of Presenter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Institute for Combustion Technology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RWTH Aachen University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http://www.itv.rwth-aachen.de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82" name="Picture 5" descr=""/>
          <p:cNvPicPr/>
          <p:nvPr/>
        </p:nvPicPr>
        <p:blipFill>
          <a:blip r:embed="rId1"/>
          <a:stretch/>
        </p:blipFill>
        <p:spPr>
          <a:xfrm>
            <a:off x="6624720" y="1706040"/>
            <a:ext cx="5183640" cy="276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4" descr=""/>
          <p:cNvPicPr/>
          <p:nvPr/>
        </p:nvPicPr>
        <p:blipFill>
          <a:blip r:embed="rId1"/>
          <a:stretch/>
        </p:blipFill>
        <p:spPr>
          <a:xfrm>
            <a:off x="6624720" y="1706040"/>
            <a:ext cx="5183640" cy="2760120"/>
          </a:xfrm>
          <a:prstGeom prst="rect">
            <a:avLst/>
          </a:prstGeom>
          <a:ln>
            <a:noFill/>
          </a:ln>
        </p:spPr>
      </p:pic>
      <p:sp>
        <p:nvSpPr>
          <p:cNvPr id="284" name="CustomShape 1"/>
          <p:cNvSpPr/>
          <p:nvPr/>
        </p:nvSpPr>
        <p:spPr>
          <a:xfrm>
            <a:off x="386280" y="3308400"/>
            <a:ext cx="8569080" cy="26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Univ.-Prof.  Dr.-Ing. Heinz Pitsch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Institute for Combustion Technology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RWTH Aachen University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216000"/>
                <a:tab algn="l" pos="719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http://www.itv.rwth-aachen.de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B1D6B58-040D-4CF3-B0E4-31A3072D28E1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pic>
        <p:nvPicPr>
          <p:cNvPr id="243" name="Picture 2" descr="A blue and yellow image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1302480" y="828000"/>
            <a:ext cx="9586440" cy="2655720"/>
          </a:xfrm>
          <a:prstGeom prst="rect">
            <a:avLst/>
          </a:prstGeom>
          <a:ln>
            <a:noFill/>
          </a:ln>
        </p:spPr>
      </p:pic>
      <p:pic>
        <p:nvPicPr>
          <p:cNvPr id="244" name="Picture 6" descr="A graph of a function&#10;&#10;Description automatically generated"/>
          <p:cNvPicPr/>
          <p:nvPr/>
        </p:nvPicPr>
        <p:blipFill>
          <a:blip r:embed="rId2"/>
          <a:stretch/>
        </p:blipFill>
        <p:spPr>
          <a:xfrm>
            <a:off x="6231240" y="3543840"/>
            <a:ext cx="2696040" cy="2240640"/>
          </a:xfrm>
          <a:prstGeom prst="rect">
            <a:avLst/>
          </a:prstGeom>
          <a:ln>
            <a:noFill/>
          </a:ln>
        </p:spPr>
      </p:pic>
      <p:pic>
        <p:nvPicPr>
          <p:cNvPr id="245" name="Picture 10" descr=""/>
          <p:cNvPicPr/>
          <p:nvPr/>
        </p:nvPicPr>
        <p:blipFill>
          <a:blip r:embed="rId3"/>
          <a:stretch/>
        </p:blipFill>
        <p:spPr>
          <a:xfrm>
            <a:off x="8927640" y="3543840"/>
            <a:ext cx="2696040" cy="2240640"/>
          </a:xfrm>
          <a:prstGeom prst="rect">
            <a:avLst/>
          </a:prstGeom>
          <a:ln>
            <a:noFill/>
          </a:ln>
        </p:spPr>
      </p:pic>
      <p:pic>
        <p:nvPicPr>
          <p:cNvPr id="246" name="Picture 12" descr=""/>
          <p:cNvPicPr/>
          <p:nvPr/>
        </p:nvPicPr>
        <p:blipFill>
          <a:blip r:embed="rId4"/>
          <a:stretch/>
        </p:blipFill>
        <p:spPr>
          <a:xfrm>
            <a:off x="379080" y="3543840"/>
            <a:ext cx="2696040" cy="2240640"/>
          </a:xfrm>
          <a:prstGeom prst="rect">
            <a:avLst/>
          </a:prstGeom>
          <a:ln>
            <a:noFill/>
          </a:ln>
        </p:spPr>
      </p:pic>
      <p:pic>
        <p:nvPicPr>
          <p:cNvPr id="247" name="Picture 14" descr="A graph of a graph&#10;&#10;Description automatically generated"/>
          <p:cNvPicPr/>
          <p:nvPr/>
        </p:nvPicPr>
        <p:blipFill>
          <a:blip r:embed="rId5"/>
          <a:stretch/>
        </p:blipFill>
        <p:spPr>
          <a:xfrm>
            <a:off x="3075840" y="3543840"/>
            <a:ext cx="2696040" cy="224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616B4924-8EFF-4F5F-9D3D-BC1009E99378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pic>
        <p:nvPicPr>
          <p:cNvPr id="251" name="Picture 4" descr="A screenshot of a graph&#10;&#10;Description automatically generated"/>
          <p:cNvPicPr/>
          <p:nvPr/>
        </p:nvPicPr>
        <p:blipFill>
          <a:blip r:embed="rId1"/>
          <a:stretch/>
        </p:blipFill>
        <p:spPr>
          <a:xfrm>
            <a:off x="1575360" y="842760"/>
            <a:ext cx="9041040" cy="2504520"/>
          </a:xfrm>
          <a:prstGeom prst="rect">
            <a:avLst/>
          </a:prstGeom>
          <a:ln>
            <a:noFill/>
          </a:ln>
        </p:spPr>
      </p:pic>
      <p:pic>
        <p:nvPicPr>
          <p:cNvPr id="252" name="Picture 9" descr="A close-up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1575360" y="3445200"/>
            <a:ext cx="9041040" cy="25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E2B929EE-966C-4437-8B23-7F85FDE24E11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pic>
        <p:nvPicPr>
          <p:cNvPr id="256" name="Picture 11" descr="A comparison of a graph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1580760" y="3479040"/>
            <a:ext cx="9029880" cy="2501280"/>
          </a:xfrm>
          <a:prstGeom prst="rect">
            <a:avLst/>
          </a:prstGeom>
          <a:ln>
            <a:noFill/>
          </a:ln>
        </p:spPr>
      </p:pic>
      <p:pic>
        <p:nvPicPr>
          <p:cNvPr id="257" name="Picture 13" descr="A screenshot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1580760" y="877320"/>
            <a:ext cx="9029880" cy="250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cc071e"/>
                </a:solidFill>
                <a:latin typeface="Gill Sans MT"/>
              </a:rPr>
              <a:t>Dissipation element analysis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D6AEF71-17C2-4250-943B-9E6633F74C60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pic>
        <p:nvPicPr>
          <p:cNvPr id="261" name="Picture 2" descr="A graph of a graph of a graph of a graph of a graph of a graph of a graph of a graph of a graph of a graph of a graph of a graph of a graph of&#10;&#10;Description automatically generated"/>
          <p:cNvPicPr/>
          <p:nvPr/>
        </p:nvPicPr>
        <p:blipFill>
          <a:blip r:embed="rId1"/>
          <a:stretch/>
        </p:blipFill>
        <p:spPr>
          <a:xfrm>
            <a:off x="1721520" y="938880"/>
            <a:ext cx="8749080" cy="2382120"/>
          </a:xfrm>
          <a:prstGeom prst="rect">
            <a:avLst/>
          </a:prstGeom>
          <a:ln>
            <a:noFill/>
          </a:ln>
        </p:spPr>
      </p:pic>
      <p:pic>
        <p:nvPicPr>
          <p:cNvPr id="262" name="Picture 6" descr="A diagram of a graph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721520" y="3561120"/>
            <a:ext cx="8749080" cy="238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Quenching dissipation rate – flamelets (1400K is max)</a:t>
            </a:r>
            <a:endParaRPr b="0" lang="en-US" sz="2800" spc="-1" strike="noStrike">
              <a:solidFill>
                <a:srgbClr val="cc071e"/>
              </a:solidFill>
              <a:latin typeface="Gill Sans MT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514440" y="1008000"/>
            <a:ext cx="6757560" cy="4824000"/>
          </a:xfrm>
          <a:prstGeom prst="rect">
            <a:avLst/>
          </a:prstGeom>
          <a:ln>
            <a:noFill/>
          </a:ln>
        </p:spPr>
      </p:pic>
      <p:sp>
        <p:nvSpPr>
          <p:cNvPr id="265" name="TextShape 2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D7CAABF4-82C1-45CF-89C2-96A5DBDFAD52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F3D4070-BA80-4A72-B163-C796809A155F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Reaction zone thickness – Flamelet (1400K)</a:t>
            </a:r>
            <a:endParaRPr b="0" lang="en-US" sz="2800" spc="-1" strike="noStrike">
              <a:solidFill>
                <a:srgbClr val="cc071e"/>
              </a:solidFill>
              <a:latin typeface="Gill Sans MT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360000" y="936000"/>
            <a:ext cx="6667920" cy="475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6031805-9D7C-42A0-BD48-493D48934F82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Reaction zone thickness based on conditional mean - DNS</a:t>
            </a:r>
            <a:endParaRPr b="0" lang="en-US" sz="2800" spc="-1" strike="noStrike">
              <a:solidFill>
                <a:srgbClr val="cc071e"/>
              </a:solidFill>
              <a:latin typeface="Gill Sans MT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854160" y="3433320"/>
            <a:ext cx="3561840" cy="254268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7704000" y="1008000"/>
            <a:ext cx="4121640" cy="294228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432000" y="988200"/>
            <a:ext cx="3557880" cy="253980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4"/>
          <a:stretch/>
        </p:blipFill>
        <p:spPr>
          <a:xfrm>
            <a:off x="4087080" y="1079640"/>
            <a:ext cx="3328920" cy="23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089000" y="6423840"/>
            <a:ext cx="6490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 rot="60000">
            <a:off x="383040" y="6227280"/>
            <a:ext cx="57528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2F5D645-E786-4B08-B4E2-31D8339101B1}" type="slidenum">
              <a:rPr b="0" lang="en-US" sz="1100" spc="-1" strike="noStrike">
                <a:solidFill>
                  <a:srgbClr val="00549f"/>
                </a:solidFill>
                <a:latin typeface="Gill Sans MT"/>
              </a:rPr>
              <a:t>&lt;number&gt;</a:t>
            </a:fld>
            <a:endParaRPr b="0" lang="de-DE" sz="1100" spc="-1" strike="noStrike">
              <a:latin typeface="Times New Roman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384840" y="73800"/>
            <a:ext cx="11423520" cy="67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cc071e"/>
                </a:solidFill>
                <a:latin typeface="Gill Sans MT"/>
              </a:rPr>
              <a:t>Reaction zone thickness over dissipation rate ratio - flamelets</a:t>
            </a:r>
            <a:endParaRPr b="0" lang="en-US" sz="2800" spc="-1" strike="noStrike">
              <a:solidFill>
                <a:srgbClr val="cc071e"/>
              </a:solidFill>
              <a:latin typeface="Gill Sans MT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88000" y="1216080"/>
            <a:ext cx="6667920" cy="475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140715_Powerpointvorlage_institute</Template>
  <TotalTime>1340</TotalTime>
  <Application>LibreOffice/6.4.7.2$Linux_X86_64 LibreOffice_project/40$Build-2</Application>
  <Words>75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2024-07-15T10:04:24Z</dcterms:created>
  <dc:creator>pooria farmand</dc:creator>
  <dc:description/>
  <dc:language>de-DE</dc:language>
  <cp:lastModifiedBy/>
  <cp:lastPrinted>2015-02-24T09:53:35Z</cp:lastPrinted>
  <dcterms:modified xsi:type="dcterms:W3CDTF">2024-12-09T11:05:14Z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