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21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089000" y="6227640"/>
            <a:ext cx="3341520" cy="1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49f"/>
                </a:solidFill>
                <a:latin typeface="Gill Sans MT"/>
                <a:ea typeface="DejaVu Sans"/>
              </a:rPr>
              <a:t>Institute for Combustion Technology |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" name="Line 2"/>
          <p:cNvSpPr/>
          <p:nvPr/>
        </p:nvSpPr>
        <p:spPr>
          <a:xfrm>
            <a:off x="383040" y="814320"/>
            <a:ext cx="11425680" cy="0"/>
          </a:xfrm>
          <a:prstGeom prst="line">
            <a:avLst/>
          </a:prstGeom>
          <a:ln w="126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383040" y="6040080"/>
            <a:ext cx="11425680" cy="0"/>
          </a:xfrm>
          <a:prstGeom prst="line">
            <a:avLst/>
          </a:prstGeom>
          <a:ln w="126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7" descr=""/>
          <p:cNvPicPr/>
          <p:nvPr/>
        </p:nvPicPr>
        <p:blipFill>
          <a:blip r:embed="rId2"/>
          <a:stretch/>
        </p:blipFill>
        <p:spPr>
          <a:xfrm>
            <a:off x="9232200" y="6050880"/>
            <a:ext cx="2576160" cy="801720"/>
          </a:xfrm>
          <a:prstGeom prst="rect">
            <a:avLst/>
          </a:prstGeom>
          <a:ln>
            <a:noFill/>
          </a:ln>
        </p:spPr>
      </p:pic>
      <p:sp>
        <p:nvSpPr>
          <p:cNvPr id="4" name="CustomShape 4" hidden="1"/>
          <p:cNvSpPr/>
          <p:nvPr/>
        </p:nvSpPr>
        <p:spPr>
          <a:xfrm>
            <a:off x="13267800" y="7153920"/>
            <a:ext cx="1218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5" hidden="1"/>
          <p:cNvSpPr/>
          <p:nvPr/>
        </p:nvSpPr>
        <p:spPr>
          <a:xfrm>
            <a:off x="13267800" y="5486400"/>
            <a:ext cx="1218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6" hidden="1"/>
          <p:cNvSpPr/>
          <p:nvPr/>
        </p:nvSpPr>
        <p:spPr>
          <a:xfrm>
            <a:off x="3476880" y="6227640"/>
            <a:ext cx="3259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49f"/>
                </a:solidFill>
                <a:latin typeface="Gill Sans MT"/>
                <a:ea typeface="DejaVu Sans"/>
              </a:rPr>
              <a:t>Name of Presenter – Please Change in Slide Master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7" name="Picture 4" descr=""/>
          <p:cNvPicPr/>
          <p:nvPr/>
        </p:nvPicPr>
        <p:blipFill>
          <a:blip r:embed="rId3"/>
          <a:stretch/>
        </p:blipFill>
        <p:spPr>
          <a:xfrm>
            <a:off x="9232200" y="6050880"/>
            <a:ext cx="2576160" cy="801720"/>
          </a:xfrm>
          <a:prstGeom prst="rect">
            <a:avLst/>
          </a:prstGeom>
          <a:ln>
            <a:noFill/>
          </a:ln>
        </p:spPr>
      </p:pic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089000" y="6227640"/>
            <a:ext cx="3341520" cy="1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49f"/>
                </a:solidFill>
                <a:latin typeface="Gill Sans MT"/>
                <a:ea typeface="DejaVu Sans"/>
              </a:rPr>
              <a:t>Institute for Combustion Technology |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47" name="Line 2"/>
          <p:cNvSpPr/>
          <p:nvPr/>
        </p:nvSpPr>
        <p:spPr>
          <a:xfrm>
            <a:off x="383040" y="814320"/>
            <a:ext cx="11425680" cy="0"/>
          </a:xfrm>
          <a:prstGeom prst="line">
            <a:avLst/>
          </a:prstGeom>
          <a:ln w="126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Line 3"/>
          <p:cNvSpPr/>
          <p:nvPr/>
        </p:nvSpPr>
        <p:spPr>
          <a:xfrm>
            <a:off x="383040" y="6040080"/>
            <a:ext cx="11425680" cy="0"/>
          </a:xfrm>
          <a:prstGeom prst="line">
            <a:avLst/>
          </a:prstGeom>
          <a:ln w="126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" name="Picture 7" descr=""/>
          <p:cNvPicPr/>
          <p:nvPr/>
        </p:nvPicPr>
        <p:blipFill>
          <a:blip r:embed="rId2"/>
          <a:stretch/>
        </p:blipFill>
        <p:spPr>
          <a:xfrm>
            <a:off x="9232200" y="6050880"/>
            <a:ext cx="2576160" cy="801720"/>
          </a:xfrm>
          <a:prstGeom prst="rect">
            <a:avLst/>
          </a:prstGeom>
          <a:ln>
            <a:noFill/>
          </a:ln>
        </p:spPr>
      </p:pic>
      <p:sp>
        <p:nvSpPr>
          <p:cNvPr id="50" name="CustomShape 4"/>
          <p:cNvSpPr/>
          <p:nvPr/>
        </p:nvSpPr>
        <p:spPr>
          <a:xfrm>
            <a:off x="13267800" y="7153920"/>
            <a:ext cx="1218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"/>
          <p:cNvSpPr/>
          <p:nvPr/>
        </p:nvSpPr>
        <p:spPr>
          <a:xfrm>
            <a:off x="13267800" y="5486400"/>
            <a:ext cx="1218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6"/>
          <p:cNvSpPr/>
          <p:nvPr/>
        </p:nvSpPr>
        <p:spPr>
          <a:xfrm>
            <a:off x="3476880" y="6227640"/>
            <a:ext cx="3259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49f"/>
                </a:solidFill>
                <a:latin typeface="Gill Sans MT"/>
                <a:ea typeface="DejaVu Sans"/>
              </a:rPr>
              <a:t>Name of Presenter – Please Change in Slide Master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089000" y="6227640"/>
            <a:ext cx="3341520" cy="1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49f"/>
                </a:solidFill>
                <a:latin typeface="Gill Sans MT"/>
                <a:ea typeface="DejaVu Sans"/>
              </a:rPr>
              <a:t>Institute for Combustion Technology |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92" name="Line 2"/>
          <p:cNvSpPr/>
          <p:nvPr/>
        </p:nvSpPr>
        <p:spPr>
          <a:xfrm>
            <a:off x="383040" y="814320"/>
            <a:ext cx="11425680" cy="0"/>
          </a:xfrm>
          <a:prstGeom prst="line">
            <a:avLst/>
          </a:prstGeom>
          <a:ln w="126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3"/>
          <p:cNvSpPr/>
          <p:nvPr/>
        </p:nvSpPr>
        <p:spPr>
          <a:xfrm>
            <a:off x="383040" y="6040080"/>
            <a:ext cx="11425680" cy="0"/>
          </a:xfrm>
          <a:prstGeom prst="line">
            <a:avLst/>
          </a:prstGeom>
          <a:ln w="126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4" name="Picture 7" descr=""/>
          <p:cNvPicPr/>
          <p:nvPr/>
        </p:nvPicPr>
        <p:blipFill>
          <a:blip r:embed="rId2"/>
          <a:stretch/>
        </p:blipFill>
        <p:spPr>
          <a:xfrm>
            <a:off x="9232200" y="6050880"/>
            <a:ext cx="2576160" cy="80172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13267800" y="7153920"/>
            <a:ext cx="1218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5"/>
          <p:cNvSpPr/>
          <p:nvPr/>
        </p:nvSpPr>
        <p:spPr>
          <a:xfrm>
            <a:off x="13267800" y="5486400"/>
            <a:ext cx="1218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6"/>
          <p:cNvSpPr/>
          <p:nvPr/>
        </p:nvSpPr>
        <p:spPr>
          <a:xfrm>
            <a:off x="3476880" y="6227640"/>
            <a:ext cx="3259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49f"/>
                </a:solidFill>
                <a:latin typeface="Gill Sans MT"/>
                <a:ea typeface="DejaVu Sans"/>
              </a:rPr>
              <a:t>Name of Presenter – Please Change in Slide Master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99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089000" y="6227640"/>
            <a:ext cx="3341520" cy="1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49f"/>
                </a:solidFill>
                <a:latin typeface="Gill Sans MT"/>
                <a:ea typeface="DejaVu Sans"/>
              </a:rPr>
              <a:t>Institute for Combustion Technology |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37" name="Line 2"/>
          <p:cNvSpPr/>
          <p:nvPr/>
        </p:nvSpPr>
        <p:spPr>
          <a:xfrm>
            <a:off x="383040" y="814320"/>
            <a:ext cx="11425680" cy="0"/>
          </a:xfrm>
          <a:prstGeom prst="line">
            <a:avLst/>
          </a:prstGeom>
          <a:ln w="126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Line 3"/>
          <p:cNvSpPr/>
          <p:nvPr/>
        </p:nvSpPr>
        <p:spPr>
          <a:xfrm>
            <a:off x="383040" y="6040080"/>
            <a:ext cx="11425680" cy="0"/>
          </a:xfrm>
          <a:prstGeom prst="line">
            <a:avLst/>
          </a:prstGeom>
          <a:ln w="126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9" name="Picture 7" descr=""/>
          <p:cNvPicPr/>
          <p:nvPr/>
        </p:nvPicPr>
        <p:blipFill>
          <a:blip r:embed="rId2"/>
          <a:stretch/>
        </p:blipFill>
        <p:spPr>
          <a:xfrm>
            <a:off x="9232200" y="6050880"/>
            <a:ext cx="2576160" cy="801720"/>
          </a:xfrm>
          <a:prstGeom prst="rect">
            <a:avLst/>
          </a:prstGeom>
          <a:ln>
            <a:noFill/>
          </a:ln>
        </p:spPr>
      </p:pic>
      <p:sp>
        <p:nvSpPr>
          <p:cNvPr id="140" name="CustomShape 4"/>
          <p:cNvSpPr/>
          <p:nvPr/>
        </p:nvSpPr>
        <p:spPr>
          <a:xfrm>
            <a:off x="13267800" y="7153920"/>
            <a:ext cx="1218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5"/>
          <p:cNvSpPr/>
          <p:nvPr/>
        </p:nvSpPr>
        <p:spPr>
          <a:xfrm>
            <a:off x="13267800" y="5486400"/>
            <a:ext cx="1218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6"/>
          <p:cNvSpPr/>
          <p:nvPr/>
        </p:nvSpPr>
        <p:spPr>
          <a:xfrm>
            <a:off x="3476880" y="6227640"/>
            <a:ext cx="3259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49f"/>
                </a:solidFill>
                <a:latin typeface="Gill Sans MT"/>
                <a:ea typeface="DejaVu Sans"/>
              </a:rPr>
              <a:t>Name of Presenter – Please Change in Slide Master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44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 hidden="1"/>
          <p:cNvSpPr/>
          <p:nvPr/>
        </p:nvSpPr>
        <p:spPr>
          <a:xfrm>
            <a:off x="1089000" y="6227640"/>
            <a:ext cx="3341520" cy="1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49f"/>
                </a:solidFill>
                <a:latin typeface="Gill Sans MT"/>
                <a:ea typeface="DejaVu Sans"/>
              </a:rPr>
              <a:t>Institute for Combustion Technology |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2" name="Line 2"/>
          <p:cNvSpPr/>
          <p:nvPr/>
        </p:nvSpPr>
        <p:spPr>
          <a:xfrm>
            <a:off x="383040" y="814320"/>
            <a:ext cx="11425680" cy="0"/>
          </a:xfrm>
          <a:prstGeom prst="line">
            <a:avLst/>
          </a:prstGeom>
          <a:ln w="126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Line 3"/>
          <p:cNvSpPr/>
          <p:nvPr/>
        </p:nvSpPr>
        <p:spPr>
          <a:xfrm>
            <a:off x="383040" y="6040080"/>
            <a:ext cx="11425680" cy="0"/>
          </a:xfrm>
          <a:prstGeom prst="line">
            <a:avLst/>
          </a:prstGeom>
          <a:ln w="126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Picture 7" descr=""/>
          <p:cNvPicPr/>
          <p:nvPr/>
        </p:nvPicPr>
        <p:blipFill>
          <a:blip r:embed="rId2"/>
          <a:stretch/>
        </p:blipFill>
        <p:spPr>
          <a:xfrm>
            <a:off x="9232200" y="6050880"/>
            <a:ext cx="2576160" cy="801720"/>
          </a:xfrm>
          <a:prstGeom prst="rect">
            <a:avLst/>
          </a:prstGeom>
          <a:ln>
            <a:noFill/>
          </a:ln>
        </p:spPr>
      </p:pic>
      <p:sp>
        <p:nvSpPr>
          <p:cNvPr id="185" name="CustomShape 4" hidden="1"/>
          <p:cNvSpPr/>
          <p:nvPr/>
        </p:nvSpPr>
        <p:spPr>
          <a:xfrm>
            <a:off x="13267800" y="7153920"/>
            <a:ext cx="1218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5" hidden="1"/>
          <p:cNvSpPr/>
          <p:nvPr/>
        </p:nvSpPr>
        <p:spPr>
          <a:xfrm>
            <a:off x="13267800" y="5486400"/>
            <a:ext cx="1218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6" hidden="1"/>
          <p:cNvSpPr/>
          <p:nvPr/>
        </p:nvSpPr>
        <p:spPr>
          <a:xfrm>
            <a:off x="3476880" y="6227640"/>
            <a:ext cx="3259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49f"/>
                </a:solidFill>
                <a:latin typeface="Gill Sans MT"/>
                <a:ea typeface="DejaVu Sans"/>
              </a:rPr>
              <a:t>Name of Presenter – Please Change in Slide Master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8" name="CustomShape 7"/>
          <p:cNvSpPr/>
          <p:nvPr/>
        </p:nvSpPr>
        <p:spPr>
          <a:xfrm>
            <a:off x="383040" y="2487600"/>
            <a:ext cx="11424960" cy="10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de-DE" sz="3600" spc="-1" strike="noStrike">
                <a:solidFill>
                  <a:srgbClr val="cc071e"/>
                </a:solidFill>
                <a:latin typeface="Gill Sans MT"/>
                <a:ea typeface="DejaVu Sans"/>
              </a:rPr>
              <a:t>Thank you for your attention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189" name="Picture 3" descr=""/>
          <p:cNvPicPr/>
          <p:nvPr/>
        </p:nvPicPr>
        <p:blipFill>
          <a:blip r:embed="rId3"/>
          <a:stretch/>
        </p:blipFill>
        <p:spPr>
          <a:xfrm>
            <a:off x="9232200" y="6050880"/>
            <a:ext cx="2576160" cy="801720"/>
          </a:xfrm>
          <a:prstGeom prst="rect">
            <a:avLst/>
          </a:prstGeom>
          <a:ln>
            <a:noFill/>
          </a:ln>
        </p:spPr>
      </p:pic>
      <p:sp>
        <p:nvSpPr>
          <p:cNvPr id="190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91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 hidden="1"/>
          <p:cNvSpPr/>
          <p:nvPr/>
        </p:nvSpPr>
        <p:spPr>
          <a:xfrm>
            <a:off x="1089000" y="6227640"/>
            <a:ext cx="3341520" cy="1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49f"/>
                </a:solidFill>
                <a:latin typeface="Gill Sans MT"/>
                <a:ea typeface="DejaVu Sans"/>
              </a:rPr>
              <a:t>Institute for Combustion Technology |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29" name="Line 2"/>
          <p:cNvSpPr/>
          <p:nvPr/>
        </p:nvSpPr>
        <p:spPr>
          <a:xfrm>
            <a:off x="383040" y="814320"/>
            <a:ext cx="11425680" cy="0"/>
          </a:xfrm>
          <a:prstGeom prst="line">
            <a:avLst/>
          </a:prstGeom>
          <a:ln w="126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Line 3"/>
          <p:cNvSpPr/>
          <p:nvPr/>
        </p:nvSpPr>
        <p:spPr>
          <a:xfrm>
            <a:off x="383040" y="6040080"/>
            <a:ext cx="11425680" cy="0"/>
          </a:xfrm>
          <a:prstGeom prst="line">
            <a:avLst/>
          </a:prstGeom>
          <a:ln w="126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1" name="Picture 7" descr=""/>
          <p:cNvPicPr/>
          <p:nvPr/>
        </p:nvPicPr>
        <p:blipFill>
          <a:blip r:embed="rId2"/>
          <a:stretch/>
        </p:blipFill>
        <p:spPr>
          <a:xfrm>
            <a:off x="9232200" y="6050880"/>
            <a:ext cx="2576160" cy="801720"/>
          </a:xfrm>
          <a:prstGeom prst="rect">
            <a:avLst/>
          </a:prstGeom>
          <a:ln>
            <a:noFill/>
          </a:ln>
        </p:spPr>
      </p:pic>
      <p:sp>
        <p:nvSpPr>
          <p:cNvPr id="232" name="CustomShape 4" hidden="1"/>
          <p:cNvSpPr/>
          <p:nvPr/>
        </p:nvSpPr>
        <p:spPr>
          <a:xfrm>
            <a:off x="13267800" y="7153920"/>
            <a:ext cx="1218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5" hidden="1"/>
          <p:cNvSpPr/>
          <p:nvPr/>
        </p:nvSpPr>
        <p:spPr>
          <a:xfrm>
            <a:off x="13267800" y="5486400"/>
            <a:ext cx="1218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6" hidden="1"/>
          <p:cNvSpPr/>
          <p:nvPr/>
        </p:nvSpPr>
        <p:spPr>
          <a:xfrm>
            <a:off x="3476880" y="6227640"/>
            <a:ext cx="3259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49f"/>
                </a:solidFill>
                <a:latin typeface="Gill Sans MT"/>
                <a:ea typeface="DejaVu Sans"/>
              </a:rPr>
              <a:t>Name of Presenter – Please Change in Slide Master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35" name="CustomShape 7"/>
          <p:cNvSpPr/>
          <p:nvPr/>
        </p:nvSpPr>
        <p:spPr>
          <a:xfrm>
            <a:off x="383040" y="2487600"/>
            <a:ext cx="11424960" cy="10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de-DE" sz="3600" spc="-1" strike="noStrike">
                <a:solidFill>
                  <a:srgbClr val="cc071e"/>
                </a:solidFill>
                <a:latin typeface="Gill Sans MT"/>
                <a:ea typeface="DejaVu Sans"/>
              </a:rPr>
              <a:t>Backup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236" name="Picture 3" descr=""/>
          <p:cNvPicPr/>
          <p:nvPr/>
        </p:nvPicPr>
        <p:blipFill>
          <a:blip r:embed="rId3"/>
          <a:stretch/>
        </p:blipFill>
        <p:spPr>
          <a:xfrm>
            <a:off x="9232200" y="6050880"/>
            <a:ext cx="2576160" cy="801720"/>
          </a:xfrm>
          <a:prstGeom prst="rect">
            <a:avLst/>
          </a:prstGeom>
          <a:ln>
            <a:noFill/>
          </a:ln>
        </p:spPr>
      </p:pic>
      <p:sp>
        <p:nvSpPr>
          <p:cNvPr id="237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3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1089000" y="6227640"/>
            <a:ext cx="3341520" cy="1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49f"/>
                </a:solidFill>
                <a:latin typeface="Gill Sans MT"/>
                <a:ea typeface="DejaVu Sans"/>
              </a:rPr>
              <a:t>Institute for Combustion Technology |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76" name="Line 2"/>
          <p:cNvSpPr/>
          <p:nvPr/>
        </p:nvSpPr>
        <p:spPr>
          <a:xfrm>
            <a:off x="383040" y="814320"/>
            <a:ext cx="11425680" cy="0"/>
          </a:xfrm>
          <a:prstGeom prst="line">
            <a:avLst/>
          </a:prstGeom>
          <a:ln w="126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Line 3"/>
          <p:cNvSpPr/>
          <p:nvPr/>
        </p:nvSpPr>
        <p:spPr>
          <a:xfrm>
            <a:off x="383040" y="6040080"/>
            <a:ext cx="11425680" cy="0"/>
          </a:xfrm>
          <a:prstGeom prst="line">
            <a:avLst/>
          </a:prstGeom>
          <a:ln w="126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8" name="Picture 7" descr=""/>
          <p:cNvPicPr/>
          <p:nvPr/>
        </p:nvPicPr>
        <p:blipFill>
          <a:blip r:embed="rId2"/>
          <a:stretch/>
        </p:blipFill>
        <p:spPr>
          <a:xfrm>
            <a:off x="9232200" y="6050880"/>
            <a:ext cx="2576160" cy="801720"/>
          </a:xfrm>
          <a:prstGeom prst="rect">
            <a:avLst/>
          </a:prstGeom>
          <a:ln>
            <a:noFill/>
          </a:ln>
        </p:spPr>
      </p:pic>
      <p:sp>
        <p:nvSpPr>
          <p:cNvPr id="279" name="CustomShape 4"/>
          <p:cNvSpPr/>
          <p:nvPr/>
        </p:nvSpPr>
        <p:spPr>
          <a:xfrm>
            <a:off x="13267800" y="7153920"/>
            <a:ext cx="1218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5"/>
          <p:cNvSpPr/>
          <p:nvPr/>
        </p:nvSpPr>
        <p:spPr>
          <a:xfrm>
            <a:off x="13267800" y="5486400"/>
            <a:ext cx="1218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6"/>
          <p:cNvSpPr/>
          <p:nvPr/>
        </p:nvSpPr>
        <p:spPr>
          <a:xfrm>
            <a:off x="3476880" y="6227640"/>
            <a:ext cx="3259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49f"/>
                </a:solidFill>
                <a:latin typeface="Gill Sans MT"/>
                <a:ea typeface="DejaVu Sans"/>
              </a:rPr>
              <a:t>Name of Presenter – Please Change in Slide Master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83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7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386280" y="1250280"/>
            <a:ext cx="8567280" cy="108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cc071e"/>
                </a:solidFill>
                <a:latin typeface="Gill Sans MT"/>
              </a:rPr>
              <a:t>DNS meeting</a:t>
            </a:r>
            <a:br/>
            <a:endParaRPr b="0" lang="de-DE" sz="3600" spc="-1" strike="noStrike"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386280" y="4234680"/>
            <a:ext cx="856728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Pooria Farmand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386280" y="4626360"/>
            <a:ext cx="8567280" cy="95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DejaVu Sans"/>
              </a:rPr>
              <a:t>Institute for Combustion Technology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DejaVu Sans"/>
              </a:rPr>
              <a:t>RWTH Aachen University</a:t>
            </a:r>
            <a:endParaRPr b="0" lang="de-DE" sz="2400" spc="-1" strike="noStrike">
              <a:latin typeface="Arial"/>
            </a:endParaRPr>
          </a:p>
        </p:txBody>
      </p:sp>
      <p:pic>
        <p:nvPicPr>
          <p:cNvPr id="323" name="Picture 6" descr=""/>
          <p:cNvPicPr/>
          <p:nvPr/>
        </p:nvPicPr>
        <p:blipFill>
          <a:blip r:embed="rId1"/>
          <a:stretch/>
        </p:blipFill>
        <p:spPr>
          <a:xfrm>
            <a:off x="6624720" y="1706040"/>
            <a:ext cx="5183280" cy="2759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1089000" y="6423840"/>
            <a:ext cx="648972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2"/>
          <p:cNvSpPr/>
          <p:nvPr/>
        </p:nvSpPr>
        <p:spPr>
          <a:xfrm rot="60000">
            <a:off x="382680" y="6226920"/>
            <a:ext cx="574920" cy="4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6DABD6B3-0C5F-427A-BBDE-421B7CE42F41}" type="slidenum">
              <a:rPr b="0" lang="en-US" sz="1100" spc="-1" strike="noStrike">
                <a:solidFill>
                  <a:srgbClr val="00549f"/>
                </a:solidFill>
                <a:latin typeface="Gill Sans MT"/>
              </a:rPr>
              <a:t>&lt;number&gt;</a:t>
            </a:fld>
            <a:endParaRPr b="0" lang="de-DE" sz="1100" spc="-1" strike="noStrike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384840" y="73800"/>
            <a:ext cx="1142316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4"/>
          <p:cNvSpPr/>
          <p:nvPr/>
        </p:nvSpPr>
        <p:spPr>
          <a:xfrm>
            <a:off x="384840" y="73800"/>
            <a:ext cx="1142316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cc071e"/>
                </a:solidFill>
                <a:latin typeface="Gill Sans MT"/>
              </a:rPr>
              <a:t>Regime diagram: boundary conditions</a:t>
            </a:r>
            <a:endParaRPr b="0" lang="de-D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1089000" y="6423840"/>
            <a:ext cx="648972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2"/>
          <p:cNvSpPr/>
          <p:nvPr/>
        </p:nvSpPr>
        <p:spPr>
          <a:xfrm rot="60000">
            <a:off x="382680" y="6226920"/>
            <a:ext cx="574920" cy="4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1B07AD51-CDEB-4C21-ADFF-B3FDD7C4F192}" type="slidenum">
              <a:rPr b="0" lang="en-US" sz="1100" spc="-1" strike="noStrike">
                <a:solidFill>
                  <a:srgbClr val="00549f"/>
                </a:solidFill>
                <a:latin typeface="Gill Sans MT"/>
              </a:rPr>
              <a:t>&lt;number&gt;</a:t>
            </a:fld>
            <a:endParaRPr b="0" lang="de-DE" sz="11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4840" y="73800"/>
            <a:ext cx="1142316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cc071e"/>
                </a:solidFill>
                <a:latin typeface="Gill Sans MT"/>
              </a:rPr>
              <a:t>Regime diagram: Reaction-zone thickness</a:t>
            </a:r>
            <a:endParaRPr b="0" lang="de-D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1089000" y="6423840"/>
            <a:ext cx="648972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2"/>
          <p:cNvSpPr/>
          <p:nvPr/>
        </p:nvSpPr>
        <p:spPr>
          <a:xfrm rot="60000">
            <a:off x="382680" y="6226920"/>
            <a:ext cx="574920" cy="4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3291C05C-67EE-454A-94C4-583BB8A1D9AF}" type="slidenum">
              <a:rPr b="0" lang="en-US" sz="1100" spc="-1" strike="noStrike">
                <a:solidFill>
                  <a:srgbClr val="00549f"/>
                </a:solidFill>
                <a:latin typeface="Gill Sans MT"/>
              </a:rPr>
              <a:t>&lt;number&gt;</a:t>
            </a:fld>
            <a:endParaRPr b="0" lang="de-DE" sz="1100" spc="-1" strike="noStrike">
              <a:latin typeface="Arial"/>
            </a:endParaRPr>
          </a:p>
        </p:txBody>
      </p:sp>
      <p:sp>
        <p:nvSpPr>
          <p:cNvPr id="378" name="CustomShape 3"/>
          <p:cNvSpPr/>
          <p:nvPr/>
        </p:nvSpPr>
        <p:spPr>
          <a:xfrm>
            <a:off x="384840" y="73800"/>
            <a:ext cx="1142316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4"/>
          <p:cNvSpPr/>
          <p:nvPr/>
        </p:nvSpPr>
        <p:spPr>
          <a:xfrm>
            <a:off x="384840" y="73800"/>
            <a:ext cx="1142316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cc071e"/>
                </a:solidFill>
                <a:latin typeface="Gill Sans MT"/>
              </a:rPr>
              <a:t>Regime diagram: quenching gradient</a:t>
            </a:r>
            <a:endParaRPr b="0" lang="de-DE" sz="2800" spc="-1" strike="noStrike">
              <a:latin typeface="Arial"/>
            </a:endParaRPr>
          </a:p>
        </p:txBody>
      </p:sp>
      <p:pic>
        <p:nvPicPr>
          <p:cNvPr id="380" name="" descr=""/>
          <p:cNvPicPr/>
          <p:nvPr/>
        </p:nvPicPr>
        <p:blipFill>
          <a:blip r:embed="rId1"/>
          <a:stretch/>
        </p:blipFill>
        <p:spPr>
          <a:xfrm>
            <a:off x="432000" y="1072080"/>
            <a:ext cx="6667920" cy="475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1089000" y="6423840"/>
            <a:ext cx="648972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2"/>
          <p:cNvSpPr/>
          <p:nvPr/>
        </p:nvSpPr>
        <p:spPr>
          <a:xfrm rot="60000">
            <a:off x="382680" y="6226920"/>
            <a:ext cx="574920" cy="4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5D0558EA-CCB6-4521-A5DC-49671261F848}" type="slidenum">
              <a:rPr b="0" lang="en-US" sz="1100" spc="-1" strike="noStrike">
                <a:solidFill>
                  <a:srgbClr val="00549f"/>
                </a:solidFill>
                <a:latin typeface="Gill Sans MT"/>
              </a:rPr>
              <a:t>&lt;number&gt;</a:t>
            </a:fld>
            <a:endParaRPr b="0" lang="de-DE" sz="1100" spc="-1" strike="noStrike"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384840" y="73800"/>
            <a:ext cx="1142316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4"/>
          <p:cNvSpPr/>
          <p:nvPr/>
        </p:nvSpPr>
        <p:spPr>
          <a:xfrm>
            <a:off x="384840" y="73800"/>
            <a:ext cx="1142316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cc071e"/>
                </a:solidFill>
                <a:latin typeface="Gill Sans MT"/>
              </a:rPr>
              <a:t>Regime diagram</a:t>
            </a:r>
            <a:endParaRPr b="0" lang="de-D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1089000" y="6423840"/>
            <a:ext cx="648972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2"/>
          <p:cNvSpPr/>
          <p:nvPr/>
        </p:nvSpPr>
        <p:spPr>
          <a:xfrm rot="60000">
            <a:off x="382680" y="6226920"/>
            <a:ext cx="574920" cy="4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10A073AE-15F2-4F0F-A205-5C4037F06AF1}" type="slidenum">
              <a:rPr b="0" lang="en-US" sz="1100" spc="-1" strike="noStrike">
                <a:solidFill>
                  <a:srgbClr val="00549f"/>
                </a:solidFill>
                <a:latin typeface="Gill Sans MT"/>
              </a:rPr>
              <a:t>&lt;number&gt;</a:t>
            </a:fld>
            <a:endParaRPr b="0" lang="de-DE" sz="1100" spc="-1" strike="noStrike">
              <a:latin typeface="Arial"/>
            </a:endParaRPr>
          </a:p>
        </p:txBody>
      </p:sp>
      <p:sp>
        <p:nvSpPr>
          <p:cNvPr id="387" name="CustomShape 3"/>
          <p:cNvSpPr/>
          <p:nvPr/>
        </p:nvSpPr>
        <p:spPr>
          <a:xfrm>
            <a:off x="384840" y="73800"/>
            <a:ext cx="1142316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4"/>
          <p:cNvSpPr/>
          <p:nvPr/>
        </p:nvSpPr>
        <p:spPr>
          <a:xfrm>
            <a:off x="384840" y="73800"/>
            <a:ext cx="1142316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cc071e"/>
                </a:solidFill>
                <a:latin typeface="Gill Sans MT"/>
              </a:rPr>
              <a:t>Regime diagram</a:t>
            </a:r>
            <a:endParaRPr b="0" lang="de-D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1089000" y="6423840"/>
            <a:ext cx="648972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2"/>
          <p:cNvSpPr/>
          <p:nvPr/>
        </p:nvSpPr>
        <p:spPr>
          <a:xfrm rot="60000">
            <a:off x="382680" y="6226920"/>
            <a:ext cx="574920" cy="4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56E5D5F8-0341-4BEA-8BA2-DE5C4FBDF200}" type="slidenum">
              <a:rPr b="0" lang="en-US" sz="1100" spc="-1" strike="noStrike">
                <a:solidFill>
                  <a:srgbClr val="00549f"/>
                </a:solidFill>
                <a:latin typeface="Gill Sans MT"/>
              </a:rPr>
              <a:t>&lt;number&gt;</a:t>
            </a:fld>
            <a:endParaRPr b="0" lang="de-DE" sz="1100" spc="-1" strike="noStrike">
              <a:latin typeface="Arial"/>
            </a:endParaRPr>
          </a:p>
        </p:txBody>
      </p:sp>
      <p:sp>
        <p:nvSpPr>
          <p:cNvPr id="391" name="CustomShape 3"/>
          <p:cNvSpPr/>
          <p:nvPr/>
        </p:nvSpPr>
        <p:spPr>
          <a:xfrm>
            <a:off x="384840" y="73800"/>
            <a:ext cx="1142316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4"/>
          <p:cNvSpPr/>
          <p:nvPr/>
        </p:nvSpPr>
        <p:spPr>
          <a:xfrm>
            <a:off x="384840" y="73800"/>
            <a:ext cx="1142316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cc071e"/>
                </a:solidFill>
                <a:latin typeface="Gill Sans MT"/>
              </a:rPr>
              <a:t>Regime diagram</a:t>
            </a:r>
            <a:endParaRPr b="0" lang="de-D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386280" y="3308400"/>
            <a:ext cx="8568720" cy="267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Name of Presenter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Institute for Combustion Technology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RWTH Aachen University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216000"/>
                <a:tab algn="l" pos="719280"/>
              </a:tabLs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216000"/>
                <a:tab algn="l" pos="7192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http://www.itv.rwth-aachen.de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394" name="Picture 5" descr=""/>
          <p:cNvPicPr/>
          <p:nvPr/>
        </p:nvPicPr>
        <p:blipFill>
          <a:blip r:embed="rId1"/>
          <a:stretch/>
        </p:blipFill>
        <p:spPr>
          <a:xfrm>
            <a:off x="6624720" y="1706040"/>
            <a:ext cx="5183280" cy="2759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Picture 4" descr=""/>
          <p:cNvPicPr/>
          <p:nvPr/>
        </p:nvPicPr>
        <p:blipFill>
          <a:blip r:embed="rId1"/>
          <a:stretch/>
        </p:blipFill>
        <p:spPr>
          <a:xfrm>
            <a:off x="6624720" y="1706040"/>
            <a:ext cx="5183280" cy="2759760"/>
          </a:xfrm>
          <a:prstGeom prst="rect">
            <a:avLst/>
          </a:prstGeom>
          <a:ln>
            <a:noFill/>
          </a:ln>
        </p:spPr>
      </p:pic>
      <p:sp>
        <p:nvSpPr>
          <p:cNvPr id="396" name="CustomShape 1"/>
          <p:cNvSpPr/>
          <p:nvPr/>
        </p:nvSpPr>
        <p:spPr>
          <a:xfrm>
            <a:off x="386280" y="3308400"/>
            <a:ext cx="8568720" cy="267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Univ.-Prof.  Dr.-Ing. Heinz Pitsch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Institute for Combustion Technology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RWTH Aachen University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216000"/>
                <a:tab algn="l" pos="719280"/>
              </a:tabLs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216000"/>
                <a:tab algn="l" pos="7192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http://www.itv.rwth-aachen.de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1089000" y="6423840"/>
            <a:ext cx="648972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2"/>
          <p:cNvSpPr/>
          <p:nvPr/>
        </p:nvSpPr>
        <p:spPr>
          <a:xfrm>
            <a:off x="384840" y="73800"/>
            <a:ext cx="1142316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de-DE" sz="2800" spc="-1" strike="noStrike">
                <a:solidFill>
                  <a:srgbClr val="cc071e"/>
                </a:solidFill>
                <a:latin typeface="Gill Sans MT"/>
              </a:rPr>
              <a:t>Dissipation element analysis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 rot="60000">
            <a:off x="382680" y="6226920"/>
            <a:ext cx="574920" cy="4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BBC6223C-7283-4773-8164-3E152B0AFD5A}" type="slidenum">
              <a:rPr b="0" lang="en-US" sz="1100" spc="-1" strike="noStrike">
                <a:solidFill>
                  <a:srgbClr val="00549f"/>
                </a:solidFill>
                <a:latin typeface="Gill Sans MT"/>
              </a:rPr>
              <a:t>1</a:t>
            </a:fld>
            <a:endParaRPr b="0" lang="de-DE" sz="1100" spc="-1" strike="noStrike">
              <a:latin typeface="Arial"/>
            </a:endParaRPr>
          </a:p>
        </p:txBody>
      </p:sp>
      <p:pic>
        <p:nvPicPr>
          <p:cNvPr id="327" name="Picture 2" descr="A blue and yellow image&#10;&#10;Description automatically generated with medium confidence"/>
          <p:cNvPicPr/>
          <p:nvPr/>
        </p:nvPicPr>
        <p:blipFill>
          <a:blip r:embed="rId1"/>
          <a:stretch/>
        </p:blipFill>
        <p:spPr>
          <a:xfrm>
            <a:off x="1302480" y="828000"/>
            <a:ext cx="9586080" cy="2655360"/>
          </a:xfrm>
          <a:prstGeom prst="rect">
            <a:avLst/>
          </a:prstGeom>
          <a:ln>
            <a:noFill/>
          </a:ln>
        </p:spPr>
      </p:pic>
      <p:pic>
        <p:nvPicPr>
          <p:cNvPr id="328" name="Picture 6" descr="A graph of a function&#10;&#10;Description automatically generated"/>
          <p:cNvPicPr/>
          <p:nvPr/>
        </p:nvPicPr>
        <p:blipFill>
          <a:blip r:embed="rId2"/>
          <a:stretch/>
        </p:blipFill>
        <p:spPr>
          <a:xfrm>
            <a:off x="6231240" y="3543840"/>
            <a:ext cx="2695680" cy="2240280"/>
          </a:xfrm>
          <a:prstGeom prst="rect">
            <a:avLst/>
          </a:prstGeom>
          <a:ln>
            <a:noFill/>
          </a:ln>
        </p:spPr>
      </p:pic>
      <p:pic>
        <p:nvPicPr>
          <p:cNvPr id="329" name="Picture 10" descr=""/>
          <p:cNvPicPr/>
          <p:nvPr/>
        </p:nvPicPr>
        <p:blipFill>
          <a:blip r:embed="rId3"/>
          <a:stretch/>
        </p:blipFill>
        <p:spPr>
          <a:xfrm>
            <a:off x="8927640" y="3543840"/>
            <a:ext cx="2695680" cy="2240280"/>
          </a:xfrm>
          <a:prstGeom prst="rect">
            <a:avLst/>
          </a:prstGeom>
          <a:ln>
            <a:noFill/>
          </a:ln>
        </p:spPr>
      </p:pic>
      <p:pic>
        <p:nvPicPr>
          <p:cNvPr id="330" name="Picture 12" descr=""/>
          <p:cNvPicPr/>
          <p:nvPr/>
        </p:nvPicPr>
        <p:blipFill>
          <a:blip r:embed="rId4"/>
          <a:stretch/>
        </p:blipFill>
        <p:spPr>
          <a:xfrm>
            <a:off x="379080" y="3543840"/>
            <a:ext cx="2695680" cy="2240280"/>
          </a:xfrm>
          <a:prstGeom prst="rect">
            <a:avLst/>
          </a:prstGeom>
          <a:ln>
            <a:noFill/>
          </a:ln>
        </p:spPr>
      </p:pic>
      <p:pic>
        <p:nvPicPr>
          <p:cNvPr id="331" name="Picture 14" descr="A graph of a graph&#10;&#10;Description automatically generated"/>
          <p:cNvPicPr/>
          <p:nvPr/>
        </p:nvPicPr>
        <p:blipFill>
          <a:blip r:embed="rId5"/>
          <a:stretch/>
        </p:blipFill>
        <p:spPr>
          <a:xfrm>
            <a:off x="3075840" y="3543840"/>
            <a:ext cx="2695680" cy="224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1089000" y="6423840"/>
            <a:ext cx="648972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2"/>
          <p:cNvSpPr/>
          <p:nvPr/>
        </p:nvSpPr>
        <p:spPr>
          <a:xfrm>
            <a:off x="384840" y="73800"/>
            <a:ext cx="1142316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de-DE" sz="2800" spc="-1" strike="noStrike">
                <a:solidFill>
                  <a:srgbClr val="cc071e"/>
                </a:solidFill>
                <a:latin typeface="Gill Sans MT"/>
              </a:rPr>
              <a:t>Dissipation element analysis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 rot="60000">
            <a:off x="382680" y="6226920"/>
            <a:ext cx="574920" cy="4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9C4C9761-4279-4A2A-A5B4-B7BC11935683}" type="slidenum">
              <a:rPr b="0" lang="en-US" sz="1100" spc="-1" strike="noStrike">
                <a:solidFill>
                  <a:srgbClr val="00549f"/>
                </a:solidFill>
                <a:latin typeface="Gill Sans MT"/>
              </a:rPr>
              <a:t>&lt;number&gt;</a:t>
            </a:fld>
            <a:endParaRPr b="0" lang="de-DE" sz="1100" spc="-1" strike="noStrike">
              <a:latin typeface="Arial"/>
            </a:endParaRPr>
          </a:p>
        </p:txBody>
      </p:sp>
      <p:pic>
        <p:nvPicPr>
          <p:cNvPr id="335" name="Picture 4" descr="A screenshot of a graph&#10;&#10;Description automatically generated"/>
          <p:cNvPicPr/>
          <p:nvPr/>
        </p:nvPicPr>
        <p:blipFill>
          <a:blip r:embed="rId1"/>
          <a:stretch/>
        </p:blipFill>
        <p:spPr>
          <a:xfrm>
            <a:off x="1575360" y="842760"/>
            <a:ext cx="9040680" cy="2504160"/>
          </a:xfrm>
          <a:prstGeom prst="rect">
            <a:avLst/>
          </a:prstGeom>
          <a:ln>
            <a:noFill/>
          </a:ln>
        </p:spPr>
      </p:pic>
      <p:pic>
        <p:nvPicPr>
          <p:cNvPr id="336" name="Picture 9" descr="A close-up of a graph&#10;&#10;Description automatically generated"/>
          <p:cNvPicPr/>
          <p:nvPr/>
        </p:nvPicPr>
        <p:blipFill>
          <a:blip r:embed="rId2"/>
          <a:stretch/>
        </p:blipFill>
        <p:spPr>
          <a:xfrm>
            <a:off x="1575360" y="3445200"/>
            <a:ext cx="9040680" cy="250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1089000" y="6423840"/>
            <a:ext cx="648972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2"/>
          <p:cNvSpPr/>
          <p:nvPr/>
        </p:nvSpPr>
        <p:spPr>
          <a:xfrm>
            <a:off x="384840" y="73800"/>
            <a:ext cx="1142316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de-DE" sz="2800" spc="-1" strike="noStrike">
                <a:solidFill>
                  <a:srgbClr val="cc071e"/>
                </a:solidFill>
                <a:latin typeface="Gill Sans MT"/>
              </a:rPr>
              <a:t>Dissipation element analysis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 rot="60000">
            <a:off x="382680" y="6226920"/>
            <a:ext cx="574920" cy="4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6171E4D5-2F79-47B6-8F03-05DB096E9412}" type="slidenum">
              <a:rPr b="0" lang="en-US" sz="1100" spc="-1" strike="noStrike">
                <a:solidFill>
                  <a:srgbClr val="00549f"/>
                </a:solidFill>
                <a:latin typeface="Gill Sans MT"/>
              </a:rPr>
              <a:t>&lt;number&gt;</a:t>
            </a:fld>
            <a:endParaRPr b="0" lang="de-DE" sz="1100" spc="-1" strike="noStrike">
              <a:latin typeface="Arial"/>
            </a:endParaRPr>
          </a:p>
        </p:txBody>
      </p:sp>
      <p:pic>
        <p:nvPicPr>
          <p:cNvPr id="340" name="Picture 11" descr="A comparison of a graph&#10;&#10;Description automatically generated with medium confidence"/>
          <p:cNvPicPr/>
          <p:nvPr/>
        </p:nvPicPr>
        <p:blipFill>
          <a:blip r:embed="rId1"/>
          <a:stretch/>
        </p:blipFill>
        <p:spPr>
          <a:xfrm>
            <a:off x="1580760" y="3479040"/>
            <a:ext cx="9029520" cy="2500920"/>
          </a:xfrm>
          <a:prstGeom prst="rect">
            <a:avLst/>
          </a:prstGeom>
          <a:ln>
            <a:noFill/>
          </a:ln>
        </p:spPr>
      </p:pic>
      <p:pic>
        <p:nvPicPr>
          <p:cNvPr id="341" name="Picture 13" descr="A screenshot of a graph&#10;&#10;Description automatically generated"/>
          <p:cNvPicPr/>
          <p:nvPr/>
        </p:nvPicPr>
        <p:blipFill>
          <a:blip r:embed="rId2"/>
          <a:stretch/>
        </p:blipFill>
        <p:spPr>
          <a:xfrm>
            <a:off x="1580760" y="877320"/>
            <a:ext cx="9029520" cy="250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1089000" y="6423840"/>
            <a:ext cx="648972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2"/>
          <p:cNvSpPr/>
          <p:nvPr/>
        </p:nvSpPr>
        <p:spPr>
          <a:xfrm>
            <a:off x="384840" y="73800"/>
            <a:ext cx="1142316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de-DE" sz="2800" spc="-1" strike="noStrike">
                <a:solidFill>
                  <a:srgbClr val="cc071e"/>
                </a:solidFill>
                <a:latin typeface="Gill Sans MT"/>
              </a:rPr>
              <a:t>Dissipation element analysis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 rot="60000">
            <a:off x="382680" y="6226920"/>
            <a:ext cx="574920" cy="4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42C67190-435B-441E-8E15-D62C8E290F02}" type="slidenum">
              <a:rPr b="0" lang="en-US" sz="1100" spc="-1" strike="noStrike">
                <a:solidFill>
                  <a:srgbClr val="00549f"/>
                </a:solidFill>
                <a:latin typeface="Gill Sans MT"/>
              </a:rPr>
              <a:t>&lt;number&gt;</a:t>
            </a:fld>
            <a:endParaRPr b="0" lang="de-DE" sz="1100" spc="-1" strike="noStrike">
              <a:latin typeface="Arial"/>
            </a:endParaRPr>
          </a:p>
        </p:txBody>
      </p:sp>
      <p:pic>
        <p:nvPicPr>
          <p:cNvPr id="345" name="Picture 2" descr="A graph of a graph of a graph of a graph of a graph of a graph of a graph of a graph of a graph of a graph of a graph of a graph of a graph of&#10;&#10;Description automatically generated"/>
          <p:cNvPicPr/>
          <p:nvPr/>
        </p:nvPicPr>
        <p:blipFill>
          <a:blip r:embed="rId1"/>
          <a:stretch/>
        </p:blipFill>
        <p:spPr>
          <a:xfrm>
            <a:off x="1721520" y="938880"/>
            <a:ext cx="8748720" cy="2381760"/>
          </a:xfrm>
          <a:prstGeom prst="rect">
            <a:avLst/>
          </a:prstGeom>
          <a:ln>
            <a:noFill/>
          </a:ln>
        </p:spPr>
      </p:pic>
      <p:pic>
        <p:nvPicPr>
          <p:cNvPr id="346" name="Picture 6" descr="A diagram of a graph&#10;&#10;Description automatically generated with medium confidence"/>
          <p:cNvPicPr/>
          <p:nvPr/>
        </p:nvPicPr>
        <p:blipFill>
          <a:blip r:embed="rId2"/>
          <a:stretch/>
        </p:blipFill>
        <p:spPr>
          <a:xfrm>
            <a:off x="1721520" y="3561120"/>
            <a:ext cx="8748720" cy="238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384840" y="73800"/>
            <a:ext cx="1142316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cc071e"/>
                </a:solidFill>
                <a:latin typeface="Gill Sans MT"/>
              </a:rPr>
              <a:t>Quenching dissipation rate – flamelets (1400K is max)</a:t>
            </a:r>
            <a:endParaRPr b="0" lang="de-DE" sz="2800" spc="-1" strike="noStrike">
              <a:latin typeface="Arial"/>
            </a:endParaRPr>
          </a:p>
        </p:txBody>
      </p:sp>
      <p:pic>
        <p:nvPicPr>
          <p:cNvPr id="348" name="" descr=""/>
          <p:cNvPicPr/>
          <p:nvPr/>
        </p:nvPicPr>
        <p:blipFill>
          <a:blip r:embed="rId1"/>
          <a:stretch/>
        </p:blipFill>
        <p:spPr>
          <a:xfrm>
            <a:off x="514440" y="1008000"/>
            <a:ext cx="6757200" cy="4823640"/>
          </a:xfrm>
          <a:prstGeom prst="rect">
            <a:avLst/>
          </a:prstGeom>
          <a:ln>
            <a:noFill/>
          </a:ln>
        </p:spPr>
      </p:pic>
      <p:sp>
        <p:nvSpPr>
          <p:cNvPr id="349" name="CustomShape 2"/>
          <p:cNvSpPr/>
          <p:nvPr/>
        </p:nvSpPr>
        <p:spPr>
          <a:xfrm>
            <a:off x="1089000" y="6423840"/>
            <a:ext cx="648972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fld id="{66E69B6B-043D-4114-881C-7B25CA34635C}" type="slidenum">
              <a:rPr b="0" lang="en-US" sz="1100" spc="-1" strike="noStrike">
                <a:solidFill>
                  <a:srgbClr val="00549f"/>
                </a:solidFill>
                <a:latin typeface="Gill Sans MT"/>
              </a:rPr>
              <a:t>&lt;number&gt;</a:t>
            </a:fld>
            <a:endParaRPr b="0" lang="de-DE" sz="1100" spc="-1" strike="noStrike">
              <a:latin typeface="Arial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432000" y="936000"/>
            <a:ext cx="11304000" cy="5040000"/>
          </a:xfrm>
          <a:prstGeom prst="rect">
            <a:avLst/>
          </a:prstGeom>
          <a:solidFill>
            <a:srgbClr val="729fcf">
              <a:alpha val="32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de-DE" sz="4800" spc="-1" strike="noStrike">
                <a:latin typeface="Arial"/>
              </a:rPr>
              <a:t>Previous results</a:t>
            </a:r>
            <a:endParaRPr b="0" lang="de-DE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1089000" y="6423840"/>
            <a:ext cx="648972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2"/>
          <p:cNvSpPr/>
          <p:nvPr/>
        </p:nvSpPr>
        <p:spPr>
          <a:xfrm rot="60000">
            <a:off x="382680" y="6226920"/>
            <a:ext cx="574920" cy="4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306CF550-3EFD-4D84-8A16-A42FA113D911}" type="slidenum">
              <a:rPr b="0" lang="en-US" sz="1100" spc="-1" strike="noStrike">
                <a:solidFill>
                  <a:srgbClr val="00549f"/>
                </a:solidFill>
                <a:latin typeface="Gill Sans MT"/>
              </a:rPr>
              <a:t>&lt;number&gt;</a:t>
            </a:fld>
            <a:endParaRPr b="0" lang="de-DE" sz="1100" spc="-1" strike="noStrike">
              <a:latin typeface="Arial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384840" y="73800"/>
            <a:ext cx="1142316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cc071e"/>
                </a:solidFill>
                <a:latin typeface="Gill Sans MT"/>
              </a:rPr>
              <a:t>Reaction zone thickness – Flamelet (1400K)</a:t>
            </a:r>
            <a:endParaRPr b="0" lang="de-DE" sz="2800" spc="-1" strike="noStrike">
              <a:latin typeface="Arial"/>
            </a:endParaRPr>
          </a:p>
        </p:txBody>
      </p:sp>
      <p:pic>
        <p:nvPicPr>
          <p:cNvPr id="354" name="" descr=""/>
          <p:cNvPicPr/>
          <p:nvPr/>
        </p:nvPicPr>
        <p:blipFill>
          <a:blip r:embed="rId1"/>
          <a:stretch/>
        </p:blipFill>
        <p:spPr>
          <a:xfrm>
            <a:off x="360000" y="936000"/>
            <a:ext cx="6667560" cy="4759560"/>
          </a:xfrm>
          <a:prstGeom prst="rect">
            <a:avLst/>
          </a:prstGeom>
          <a:ln>
            <a:noFill/>
          </a:ln>
        </p:spPr>
      </p:pic>
      <p:sp>
        <p:nvSpPr>
          <p:cNvPr id="355" name="CustomShape 4"/>
          <p:cNvSpPr/>
          <p:nvPr/>
        </p:nvSpPr>
        <p:spPr>
          <a:xfrm>
            <a:off x="432000" y="936000"/>
            <a:ext cx="11304000" cy="5040000"/>
          </a:xfrm>
          <a:prstGeom prst="rect">
            <a:avLst/>
          </a:prstGeom>
          <a:solidFill>
            <a:srgbClr val="729fcf">
              <a:alpha val="32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de-DE" sz="4800" spc="-1" strike="noStrike">
                <a:latin typeface="Arial"/>
              </a:rPr>
              <a:t>Previous results</a:t>
            </a:r>
            <a:endParaRPr b="0" lang="de-DE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1089000" y="6423840"/>
            <a:ext cx="648972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2"/>
          <p:cNvSpPr/>
          <p:nvPr/>
        </p:nvSpPr>
        <p:spPr>
          <a:xfrm rot="60000">
            <a:off x="382680" y="6226920"/>
            <a:ext cx="574920" cy="4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9DD2C1C9-D642-4542-9DF1-AA9100C901B7}" type="slidenum">
              <a:rPr b="0" lang="en-US" sz="1100" spc="-1" strike="noStrike">
                <a:solidFill>
                  <a:srgbClr val="00549f"/>
                </a:solidFill>
                <a:latin typeface="Gill Sans MT"/>
              </a:rPr>
              <a:t>&lt;number&gt;</a:t>
            </a:fld>
            <a:endParaRPr b="0" lang="de-DE" sz="1100" spc="-1" strike="noStrike">
              <a:latin typeface="Arial"/>
            </a:endParaRPr>
          </a:p>
        </p:txBody>
      </p:sp>
      <p:sp>
        <p:nvSpPr>
          <p:cNvPr id="358" name="CustomShape 3"/>
          <p:cNvSpPr/>
          <p:nvPr/>
        </p:nvSpPr>
        <p:spPr>
          <a:xfrm>
            <a:off x="384840" y="73800"/>
            <a:ext cx="1142316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cc071e"/>
                </a:solidFill>
                <a:latin typeface="Gill Sans MT"/>
              </a:rPr>
              <a:t>Reaction zone thickness based on conditional mean - DNS</a:t>
            </a:r>
            <a:endParaRPr b="0" lang="de-DE" sz="2800" spc="-1" strike="noStrike">
              <a:latin typeface="Arial"/>
            </a:endParaRPr>
          </a:p>
        </p:txBody>
      </p:sp>
      <p:pic>
        <p:nvPicPr>
          <p:cNvPr id="359" name="" descr=""/>
          <p:cNvPicPr/>
          <p:nvPr/>
        </p:nvPicPr>
        <p:blipFill>
          <a:blip r:embed="rId1"/>
          <a:stretch/>
        </p:blipFill>
        <p:spPr>
          <a:xfrm>
            <a:off x="3854160" y="3433320"/>
            <a:ext cx="3561480" cy="2542320"/>
          </a:xfrm>
          <a:prstGeom prst="rect">
            <a:avLst/>
          </a:prstGeom>
          <a:ln>
            <a:noFill/>
          </a:ln>
        </p:spPr>
      </p:pic>
      <p:pic>
        <p:nvPicPr>
          <p:cNvPr id="360" name="" descr=""/>
          <p:cNvPicPr/>
          <p:nvPr/>
        </p:nvPicPr>
        <p:blipFill>
          <a:blip r:embed="rId2"/>
          <a:stretch/>
        </p:blipFill>
        <p:spPr>
          <a:xfrm>
            <a:off x="7704000" y="1008000"/>
            <a:ext cx="4121280" cy="2941920"/>
          </a:xfrm>
          <a:prstGeom prst="rect">
            <a:avLst/>
          </a:prstGeom>
          <a:ln>
            <a:noFill/>
          </a:ln>
        </p:spPr>
      </p:pic>
      <p:pic>
        <p:nvPicPr>
          <p:cNvPr id="361" name="" descr=""/>
          <p:cNvPicPr/>
          <p:nvPr/>
        </p:nvPicPr>
        <p:blipFill>
          <a:blip r:embed="rId3"/>
          <a:stretch/>
        </p:blipFill>
        <p:spPr>
          <a:xfrm>
            <a:off x="432000" y="988200"/>
            <a:ext cx="3557520" cy="2539440"/>
          </a:xfrm>
          <a:prstGeom prst="rect">
            <a:avLst/>
          </a:prstGeom>
          <a:ln>
            <a:noFill/>
          </a:ln>
        </p:spPr>
      </p:pic>
      <p:pic>
        <p:nvPicPr>
          <p:cNvPr id="362" name="" descr=""/>
          <p:cNvPicPr/>
          <p:nvPr/>
        </p:nvPicPr>
        <p:blipFill>
          <a:blip r:embed="rId4"/>
          <a:stretch/>
        </p:blipFill>
        <p:spPr>
          <a:xfrm>
            <a:off x="4087080" y="1079640"/>
            <a:ext cx="3328560" cy="2376000"/>
          </a:xfrm>
          <a:prstGeom prst="rect">
            <a:avLst/>
          </a:prstGeom>
          <a:ln>
            <a:noFill/>
          </a:ln>
        </p:spPr>
      </p:pic>
      <p:sp>
        <p:nvSpPr>
          <p:cNvPr id="363" name="CustomShape 4"/>
          <p:cNvSpPr/>
          <p:nvPr/>
        </p:nvSpPr>
        <p:spPr>
          <a:xfrm>
            <a:off x="432000" y="936000"/>
            <a:ext cx="11304000" cy="5040000"/>
          </a:xfrm>
          <a:prstGeom prst="rect">
            <a:avLst/>
          </a:prstGeom>
          <a:solidFill>
            <a:srgbClr val="729fcf">
              <a:alpha val="32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de-DE" sz="4800" spc="-1" strike="noStrike">
                <a:latin typeface="Arial"/>
              </a:rPr>
              <a:t>Previous results</a:t>
            </a:r>
            <a:endParaRPr b="0" lang="de-DE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1089000" y="6423840"/>
            <a:ext cx="648972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2"/>
          <p:cNvSpPr/>
          <p:nvPr/>
        </p:nvSpPr>
        <p:spPr>
          <a:xfrm rot="60000">
            <a:off x="382680" y="6226920"/>
            <a:ext cx="574920" cy="4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469DF223-661D-41BF-97F7-1159AD25B60B}" type="slidenum">
              <a:rPr b="0" lang="en-US" sz="1100" spc="-1" strike="noStrike">
                <a:solidFill>
                  <a:srgbClr val="00549f"/>
                </a:solidFill>
                <a:latin typeface="Gill Sans MT"/>
              </a:rPr>
              <a:t>&lt;number&gt;</a:t>
            </a:fld>
            <a:endParaRPr b="0" lang="de-DE" sz="1100" spc="-1" strike="noStrike">
              <a:latin typeface="Arial"/>
            </a:endParaRPr>
          </a:p>
        </p:txBody>
      </p:sp>
      <p:sp>
        <p:nvSpPr>
          <p:cNvPr id="366" name="CustomShape 3"/>
          <p:cNvSpPr/>
          <p:nvPr/>
        </p:nvSpPr>
        <p:spPr>
          <a:xfrm>
            <a:off x="384840" y="73800"/>
            <a:ext cx="1142316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cc071e"/>
                </a:solidFill>
                <a:latin typeface="Gill Sans MT"/>
              </a:rPr>
              <a:t>Reaction zone thickness over dissipation rate ratio - flamelets</a:t>
            </a:r>
            <a:endParaRPr b="0" lang="de-DE" sz="2800" spc="-1" strike="noStrike">
              <a:latin typeface="Arial"/>
            </a:endParaRPr>
          </a:p>
        </p:txBody>
      </p:sp>
      <p:pic>
        <p:nvPicPr>
          <p:cNvPr id="367" name="" descr=""/>
          <p:cNvPicPr/>
          <p:nvPr/>
        </p:nvPicPr>
        <p:blipFill>
          <a:blip r:embed="rId1"/>
          <a:stretch/>
        </p:blipFill>
        <p:spPr>
          <a:xfrm>
            <a:off x="288000" y="1216080"/>
            <a:ext cx="6667560" cy="4759560"/>
          </a:xfrm>
          <a:prstGeom prst="rect">
            <a:avLst/>
          </a:prstGeom>
          <a:ln>
            <a:noFill/>
          </a:ln>
        </p:spPr>
      </p:pic>
      <p:sp>
        <p:nvSpPr>
          <p:cNvPr id="368" name="CustomShape 4"/>
          <p:cNvSpPr/>
          <p:nvPr/>
        </p:nvSpPr>
        <p:spPr>
          <a:xfrm>
            <a:off x="432000" y="936000"/>
            <a:ext cx="11304000" cy="5040000"/>
          </a:xfrm>
          <a:prstGeom prst="rect">
            <a:avLst/>
          </a:prstGeom>
          <a:solidFill>
            <a:srgbClr val="729fcf">
              <a:alpha val="32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de-DE" sz="4800" spc="-1" strike="noStrike">
                <a:latin typeface="Arial"/>
              </a:rPr>
              <a:t>Previous results</a:t>
            </a:r>
            <a:endParaRPr b="0" lang="de-DE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140715_Powerpointvorlage_institute</Template>
  <TotalTime>1351</TotalTime>
  <Application>LibreOffice/6.4.7.2$Linux_X86_64 LibreOffice_project/40$Build-2</Application>
  <Words>75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2024-07-15T10:04:24Z</dcterms:created>
  <dc:creator>pooria farmand</dc:creator>
  <dc:description/>
  <dc:language>de-DE</dc:language>
  <cp:lastModifiedBy/>
  <cp:lastPrinted>2015-02-24T09:53:35Z</cp:lastPrinted>
  <dcterms:modified xsi:type="dcterms:W3CDTF">2025-02-03T12:23:34Z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