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85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PowerPoint]Análisis!TablaDinámica3</c:name>
    <c:fmtId val="-1"/>
  </c:pivotSource>
  <c:chart>
    <c:autoTitleDeleted val="1"/>
    <c:pivotFmts>
      <c:pivotFmt>
        <c:idx val="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A545A"/>
          </a:solidFill>
          <a:ln>
            <a:noFill/>
          </a:ln>
          <a:effectLst/>
        </c:spPr>
      </c:pivotFmt>
      <c:pivotFmt>
        <c:idx val="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A545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5A5A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2D2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12860820296634"/>
          <c:y val="8.5907957966353074E-2"/>
          <c:w val="0.42499790941696614"/>
          <c:h val="0.8110398573340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Análisis!$A$20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2D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Análisis!$A$21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Análisis!$A$21</c:f>
              <c:numCache>
                <c:formatCode>0.00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2D-8F6C-2130F4E85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9361920"/>
        <c:axId val="229363712"/>
      </c:barChart>
      <c:catAx>
        <c:axId val="2293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363712"/>
        <c:crosses val="autoZero"/>
        <c:auto val="1"/>
        <c:lblAlgn val="ctr"/>
        <c:lblOffset val="100"/>
        <c:noMultiLvlLbl val="0"/>
      </c:catAx>
      <c:valAx>
        <c:axId val="22936371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2293619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FF2D2D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pivotSource>
    <c:name>[Gráfico en Microsoft PowerPoint]Análisis!TablaDinámica2</c:name>
    <c:fmtId val="-1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C4E8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C4E8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1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71C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defRPr>
              </a:pPr>
              <a:endParaRPr lang="es-CL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23964849830292"/>
          <c:y val="7.322026980027814E-2"/>
          <c:w val="0.42339938531658194"/>
          <c:h val="0.79836915571516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Análisis!$A$16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1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Análisis!$A$17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Análisis!$A$17</c:f>
              <c:numCache>
                <c:formatCode>0.00</c:formatCode>
                <c:ptCount val="1"/>
                <c:pt idx="0">
                  <c:v>4.382716049382716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B-4F40-A6AA-307A12F8C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080"/>
        <c:axId val="196000768"/>
      </c:barChart>
      <c:catAx>
        <c:axId val="19599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00768"/>
        <c:crosses val="autoZero"/>
        <c:auto val="1"/>
        <c:lblAlgn val="ctr"/>
        <c:lblOffset val="100"/>
        <c:noMultiLvlLbl val="0"/>
      </c:catAx>
      <c:valAx>
        <c:axId val="196000768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pPr>
            <a:endParaRPr lang="es-CL"/>
          </a:p>
        </c:txPr>
        <c:crossAx val="195998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134193"/>
      </a:solidFill>
      <a:round/>
    </a:ln>
    <a:effectLst/>
  </c:spPr>
  <c:txPr>
    <a:bodyPr/>
    <a:lstStyle/>
    <a:p>
      <a:pPr>
        <a:defRPr sz="1300"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1946232266636"/>
          <c:y val="0.10459374234821657"/>
          <c:w val="0.72288339647470745"/>
          <c:h val="0.75924211143855391"/>
        </c:manualLayout>
      </c:layout>
      <c:doughnutChart>
        <c:varyColors val="1"/>
        <c:ser>
          <c:idx val="0"/>
          <c:order val="0"/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1F-43EA-B4A3-A19160EF9434}"/>
              </c:ext>
            </c:extLst>
          </c:dPt>
          <c:dPt>
            <c:idx val="1"/>
            <c:bubble3D val="0"/>
            <c:spPr>
              <a:solidFill>
                <a:srgbClr val="0071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1F-43EA-B4A3-A19160EF943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1F-43EA-B4A3-A19160EF9434}"/>
                </c:ext>
              </c:extLst>
            </c:dLbl>
            <c:dLbl>
              <c:idx val="1"/>
              <c:layout>
                <c:manualLayout>
                  <c:x val="0.16042156137231101"/>
                  <c:y val="-6.750307521420850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0071C0"/>
                      </a:solidFill>
                      <a:latin typeface="Arial Narrow" panose="020B0606020202030204" pitchFamily="34" charset="0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31F-43EA-B4A3-A19160EF943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Arial Narrow" panose="020B0606020202030204" pitchFamily="34" charset="0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val>
            <c:numRef>
              <c:f>Análisis!$C$24:$C$25</c:f>
              <c:numCache>
                <c:formatCode>0%</c:formatCode>
                <c:ptCount val="2"/>
                <c:pt idx="0">
                  <c:v>0.66666666666666663</c:v>
                </c:pt>
                <c:pt idx="1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F-43EA-B4A3-A19160EF94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1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s-CL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1681005294330614E-2"/>
          <c:y val="0.13129215742654571"/>
          <c:w val="0.73428364546662428"/>
          <c:h val="0.7488811058443402"/>
        </c:manualLayout>
      </c:layout>
      <c:doughnutChart>
        <c:varyColors val="1"/>
        <c:ser>
          <c:idx val="0"/>
          <c:order val="0"/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F7F7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37-4D09-A2F0-C3E408153461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37-4D09-A2F0-C3E408153461}"/>
              </c:ext>
            </c:extLst>
          </c:dPt>
          <c:dPt>
            <c:idx val="2"/>
            <c:bubble3D val="0"/>
            <c:spPr>
              <a:solidFill>
                <a:srgbClr val="FA545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37-4D09-A2F0-C3E4081534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7-4D09-A2F0-C3E408153461}"/>
                </c:ext>
              </c:extLst>
            </c:dLbl>
            <c:dLbl>
              <c:idx val="1"/>
              <c:layout>
                <c:manualLayout>
                  <c:x val="8.5391854288993541E-2"/>
                  <c:y val="-0.1437986930205853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rgbClr val="FF9A00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217845758877"/>
                      <c:h val="0.16455146360096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37-4D09-A2F0-C3E408153461}"/>
                </c:ext>
              </c:extLst>
            </c:dLbl>
            <c:dLbl>
              <c:idx val="2"/>
              <c:layout>
                <c:manualLayout>
                  <c:x val="0.17029891418190404"/>
                  <c:y val="-4.272967550301951E-2"/>
                </c:manualLayout>
              </c:layout>
              <c:numFmt formatCode="0.0%" sourceLinked="0"/>
              <c:spPr>
                <a:noFill/>
                <a:ln>
                  <a:noFill/>
                </a:ln>
              </c:spPr>
              <c:txPr>
                <a:bodyPr wrap="none" lIns="0" rIns="0"/>
                <a:lstStyle/>
                <a:p>
                  <a:pPr>
                    <a:defRPr sz="1600" b="1">
                      <a:solidFill>
                        <a:srgbClr val="FA545A"/>
                      </a:solidFill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216485374649"/>
                      <c:h val="0.112523039850223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37-4D09-A2F0-C3E40815346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600"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Análisis!$C$31:$C$33</c:f>
              <c:numCache>
                <c:formatCode>0%</c:formatCode>
                <c:ptCount val="3"/>
                <c:pt idx="0">
                  <c:v>0.66666666666666663</c:v>
                </c:pt>
                <c:pt idx="1">
                  <c:v>0.22222222222222221</c:v>
                </c:pt>
                <c:pt idx="2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D09-A2F0-C3E408153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75"/>
      </c:doughnut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b="0" i="0">
          <a:latin typeface="Arial Narrow" panose="020B0604020202020204" pitchFamily="34" charset="0"/>
          <a:cs typeface="Arial Narrow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1669515074909"/>
          <c:y val="0.1460931840818544"/>
          <c:w val="0.85118709232404777"/>
          <c:h val="0.480008522919874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Análisis!$D$38</c:f>
              <c:strCache>
                <c:ptCount val="1"/>
                <c:pt idx="0">
                  <c:v>Pomedio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1-296E-4AC1-87C8-20272448FE95}"/>
              </c:ext>
            </c:extLst>
          </c:dPt>
          <c:dPt>
            <c:idx val="1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3-296E-4AC1-87C8-20272448FE95}"/>
              </c:ext>
            </c:extLst>
          </c:dPt>
          <c:dPt>
            <c:idx val="2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5-296E-4AC1-87C8-20272448FE95}"/>
              </c:ext>
            </c:extLst>
          </c:dPt>
          <c:dPt>
            <c:idx val="3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7-296E-4AC1-87C8-20272448FE95}"/>
              </c:ext>
            </c:extLst>
          </c:dPt>
          <c:dPt>
            <c:idx val="4"/>
            <c:invertIfNegative val="0"/>
            <c:bubble3D val="0"/>
            <c:spPr>
              <a:solidFill>
                <a:srgbClr val="00CFF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9-296E-4AC1-87C8-20272448FE95}"/>
              </c:ext>
            </c:extLst>
          </c:dPt>
          <c:dPt>
            <c:idx val="5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B-296E-4AC1-87C8-20272448FE95}"/>
              </c:ext>
            </c:extLst>
          </c:dPt>
          <c:dPt>
            <c:idx val="6"/>
            <c:invertIfNegative val="0"/>
            <c:bubble3D val="0"/>
            <c:spPr>
              <a:solidFill>
                <a:srgbClr val="134193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296E-4AC1-87C8-20272448FE95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F-296E-4AC1-87C8-20272448FE95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1-296E-4AC1-87C8-20272448FE95}"/>
              </c:ext>
            </c:extLst>
          </c:dPt>
          <c:dPt>
            <c:idx val="9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3-296E-4AC1-87C8-20272448FE95}"/>
              </c:ext>
            </c:extLst>
          </c:dPt>
          <c:dPt>
            <c:idx val="10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5-296E-4AC1-87C8-20272448FE95}"/>
              </c:ext>
            </c:extLst>
          </c:dPt>
          <c:dPt>
            <c:idx val="11"/>
            <c:invertIfNegative val="0"/>
            <c:bubble3D val="0"/>
            <c:spPr>
              <a:solidFill>
                <a:srgbClr val="800000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17-296E-4AC1-87C8-20272448FE95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Análisis!$D$39:$D$50</c:f>
              <c:numCache>
                <c:formatCode>0.00</c:formatCode>
                <c:ptCount val="12"/>
                <c:pt idx="0">
                  <c:v>4.4074074074074083</c:v>
                </c:pt>
                <c:pt idx="1">
                  <c:v>4.5</c:v>
                </c:pt>
                <c:pt idx="2">
                  <c:v>3.8888888888888888</c:v>
                </c:pt>
                <c:pt idx="3">
                  <c:v>4.2222222222222223</c:v>
                </c:pt>
                <c:pt idx="4">
                  <c:v>4.333333333333333</c:v>
                </c:pt>
                <c:pt idx="5">
                  <c:v>4.2777777777777777</c:v>
                </c:pt>
                <c:pt idx="6">
                  <c:v>3.7407407407407414</c:v>
                </c:pt>
                <c:pt idx="7">
                  <c:v>3.8888888888888888</c:v>
                </c:pt>
                <c:pt idx="8">
                  <c:v>4.25</c:v>
                </c:pt>
                <c:pt idx="9">
                  <c:v>2.7333333333333334</c:v>
                </c:pt>
                <c:pt idx="10">
                  <c:v>3.074074074074074</c:v>
                </c:pt>
                <c:pt idx="11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2016"/>
        <c:axId val="200737536"/>
      </c:barChart>
      <c:lineChart>
        <c:grouping val="standard"/>
        <c:varyColors val="0"/>
        <c:ser>
          <c:idx val="1"/>
          <c:order val="1"/>
          <c:tx>
            <c:strRef>
              <c:f>Análisis!$E$38</c:f>
              <c:strCache>
                <c:ptCount val="1"/>
                <c:pt idx="0">
                  <c:v>Optimo</c:v>
                </c:pt>
              </c:strCache>
            </c:strRef>
          </c:tx>
          <c:spPr>
            <a:ln>
              <a:solidFill>
                <a:srgbClr val="9BBB59"/>
              </a:solidFill>
              <a:prstDash val="solid"/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Análisis!$E$39:$E$50</c:f>
              <c:numCache>
                <c:formatCode>0.00</c:formatCode>
                <c:ptCount val="12"/>
                <c:pt idx="0">
                  <c:v>4.7008547008547019</c:v>
                </c:pt>
                <c:pt idx="1">
                  <c:v>4.3525641025641022</c:v>
                </c:pt>
                <c:pt idx="2">
                  <c:v>4.3504273504273492</c:v>
                </c:pt>
                <c:pt idx="3">
                  <c:v>4.2136752136752129</c:v>
                </c:pt>
                <c:pt idx="4">
                  <c:v>4.2222222222222223</c:v>
                </c:pt>
                <c:pt idx="5">
                  <c:v>4.6794871794871797</c:v>
                </c:pt>
                <c:pt idx="6">
                  <c:v>3.7863247863247853</c:v>
                </c:pt>
                <c:pt idx="7">
                  <c:v>3.2179487179487181</c:v>
                </c:pt>
                <c:pt idx="8">
                  <c:v>4.1217948717948714</c:v>
                </c:pt>
                <c:pt idx="9">
                  <c:v>2.1435897435897431</c:v>
                </c:pt>
                <c:pt idx="10">
                  <c:v>1.7692307692307689</c:v>
                </c:pt>
                <c:pt idx="11">
                  <c:v>2.2628205128205128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96E-4AC1-87C8-20272448FE95}"/>
            </c:ext>
          </c:extLst>
        </c:ser>
        <c:ser>
          <c:idx val="0"/>
          <c:order val="2"/>
          <c:tx>
            <c:strRef>
              <c:f>Análisis!$F$38</c:f>
              <c:strCache>
                <c:ptCount val="1"/>
                <c:pt idx="0">
                  <c:v>Promedio Centro Colombo Americano</c:v>
                </c:pt>
              </c:strCache>
            </c:strRef>
          </c:tx>
          <c:spPr>
            <a:ln>
              <a:solidFill>
                <a:sysClr val="window" lastClr="FFFFFF">
                  <a:lumMod val="50000"/>
                </a:sysClr>
              </a:solidFill>
            </a:ln>
          </c:spPr>
          <c:marker>
            <c:symbol val="none"/>
          </c:marker>
          <c:cat>
            <c:strRef>
              <c:f>Análisis!$C$39:$C$50</c:f>
              <c:strCache>
                <c:ptCount val="12"/>
                <c:pt idx="0">
                  <c:v>Oportunidades de Desarrollo</c:v>
                </c:pt>
                <c:pt idx="1">
                  <c:v>Coaching del Líder</c:v>
                </c:pt>
                <c:pt idx="2">
                  <c:v>Retroalimentación</c:v>
                </c:pt>
                <c:pt idx="3">
                  <c:v>Colaboración</c:v>
                </c:pt>
                <c:pt idx="4">
                  <c:v>Autonomía</c:v>
                </c:pt>
                <c:pt idx="5">
                  <c:v>Optimismo</c:v>
                </c:pt>
                <c:pt idx="6">
                  <c:v>Autoeficacia</c:v>
                </c:pt>
                <c:pt idx="7">
                  <c:v>Presión en el Trabajo</c:v>
                </c:pt>
                <c:pt idx="8">
                  <c:v>Demandas Cognitivas</c:v>
                </c:pt>
                <c:pt idx="9">
                  <c:v>Demandas Emocionales</c:v>
                </c:pt>
                <c:pt idx="10">
                  <c:v>Conflicto de Rol</c:v>
                </c:pt>
                <c:pt idx="11">
                  <c:v>Trabas en el Trabajo</c:v>
                </c:pt>
              </c:strCache>
            </c:strRef>
          </c:cat>
          <c:val>
            <c:numRef>
              <c:f>Análisis!$F$39:$F$50</c:f>
              <c:numCache>
                <c:formatCode>0.00</c:formatCode>
                <c:ptCount val="12"/>
                <c:pt idx="0">
                  <c:v>4.1792929292929299</c:v>
                </c:pt>
                <c:pt idx="1">
                  <c:v>3.7253787878787881</c:v>
                </c:pt>
                <c:pt idx="2">
                  <c:v>4.1376262626262621</c:v>
                </c:pt>
                <c:pt idx="3">
                  <c:v>3.9141414141414113</c:v>
                </c:pt>
                <c:pt idx="4">
                  <c:v>3.5416666666666647</c:v>
                </c:pt>
                <c:pt idx="5">
                  <c:v>4.2263257575757578</c:v>
                </c:pt>
                <c:pt idx="6">
                  <c:v>3.5694444444444442</c:v>
                </c:pt>
                <c:pt idx="7">
                  <c:v>3.2831439393939394</c:v>
                </c:pt>
                <c:pt idx="8">
                  <c:v>4.2149621212121211</c:v>
                </c:pt>
                <c:pt idx="9">
                  <c:v>2.58560606060606</c:v>
                </c:pt>
                <c:pt idx="10">
                  <c:v>2.4090909090909105</c:v>
                </c:pt>
                <c:pt idx="11">
                  <c:v>2.7159090909090908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96E-4AC1-87C8-20272448F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62016"/>
        <c:axId val="200737536"/>
      </c:lineChart>
      <c:catAx>
        <c:axId val="2006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100"/>
            </a:pPr>
            <a:endParaRPr lang="es-CL"/>
          </a:p>
        </c:txPr>
        <c:crossAx val="200737536"/>
        <c:crosses val="autoZero"/>
        <c:auto val="0"/>
        <c:lblAlgn val="ctr"/>
        <c:lblOffset val="100"/>
        <c:noMultiLvlLbl val="0"/>
      </c:catAx>
      <c:valAx>
        <c:axId val="200737536"/>
        <c:scaling>
          <c:orientation val="minMax"/>
          <c:max val="5"/>
          <c:min val="1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200662016"/>
        <c:crosses val="autoZero"/>
        <c:crossBetween val="between"/>
        <c:majorUnit val="1"/>
        <c:minorUnit val="0.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0698354791010024"/>
          <c:y val="3.7217624326004575E-2"/>
          <c:w val="0.59014022190456739"/>
          <c:h val="8.4006083904781689E-2"/>
        </c:manualLayout>
      </c:layout>
      <c:overlay val="0"/>
      <c:txPr>
        <a:bodyPr/>
        <a:lstStyle/>
        <a:p>
          <a:pPr rtl="0">
            <a:defRPr sz="1200"/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/>
      </a:pPr>
      <a:endParaRPr lang="es-CL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665CD-1C8A-49F1-ACC6-96D59132D25C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C791-142C-466D-AB00-224FBA82FB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55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868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A886-9B17-43F0-8ACF-2161399AE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9E5646-B6CA-405F-9691-8EE99CDC2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07513-9B9B-44D4-B7CA-78955D3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88B28-1C06-4238-8B05-C8491DA1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CA968-2BC8-47A2-B8DA-0A2BB57E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94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D3E2B-33CC-4144-AB70-1E74B2D5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7C7A27-6CE3-403D-A7D3-B2F0DABF3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9B743-7202-4310-9733-CD5BBB56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5CA07-5F26-4385-977F-B7D714A7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EBE85-0FD0-4BC5-9914-6F5938E9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36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181A75-074E-4A3D-818C-770C8127F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946C29-0463-4268-8E2F-05D9A7D9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D31BE-EEAC-41C9-8EC6-E0BBD92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1ADE5-78E4-434E-BBD1-A16DBEF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481FC-EB54-457E-A26A-D0D00EAD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18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rcular_Título_texto_1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E9C74B3-5236-6A4F-8A08-D81778A765A9}"/>
              </a:ext>
            </a:extLst>
          </p:cNvPr>
          <p:cNvSpPr/>
          <p:nvPr userDrawn="1"/>
        </p:nvSpPr>
        <p:spPr>
          <a:xfrm>
            <a:off x="0" y="6708716"/>
            <a:ext cx="12192000" cy="149284"/>
          </a:xfrm>
          <a:prstGeom prst="rect">
            <a:avLst/>
          </a:prstGeom>
          <a:solidFill>
            <a:srgbClr val="69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146676-C3C0-CB4D-954C-3C93D578217E}"/>
              </a:ext>
            </a:extLst>
          </p:cNvPr>
          <p:cNvSpPr/>
          <p:nvPr userDrawn="1"/>
        </p:nvSpPr>
        <p:spPr>
          <a:xfrm>
            <a:off x="6096001" y="6708716"/>
            <a:ext cx="6096000" cy="1492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3F9F2AA-7801-8141-9DB2-4D47CBE672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024" y="211754"/>
            <a:ext cx="1516317" cy="5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2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98968-25D3-40CB-95D1-91BD25F2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71158-DC20-4D83-A8F6-EB84BE77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90CCD-5E55-4F8E-9CD0-7F64D6BD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C54C4-9ACC-4B1F-BD2F-849EA262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84445-9568-41DD-ACBE-AA08D605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48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8C603-5E41-426D-A947-B2010345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D79C3B-7622-4F95-8056-30518E80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9813B-C662-4D7F-8A3B-5CA72E5F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7ED60-60CC-4554-AF8C-B667ECD2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44B84-7161-4FED-A245-2543CBC7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9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F02FA-5EA9-4C10-945C-7A513B51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DA3B5-2AC6-431B-AE86-6F3AF2223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48E857-25B0-43D4-A8A1-4BD5BBC65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6CE328-DAE2-4F6D-A867-EAFB89E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2D5CA-47AE-413F-8E28-1ACC64FA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B833D8-B56A-4C41-819C-6A1C1250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775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90A1D-B979-4D5C-AAC4-0DBD4D23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D3883-405E-46CA-9A8E-5CAFA085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EDCE0D-5D39-4CE6-A202-39A71792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DDC898-0BBF-4B22-9EC3-B791BA731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A59302-627B-4BF3-876F-EE979D338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137A37-5A71-4F99-B3C3-D85E5A88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8A2D96-990A-47BE-9E9B-7808D3EE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48BA77-8B8B-45F7-A427-E5AD35CF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52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D95E-0334-4487-9019-8D6EDB0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9522AE-DC5F-43EA-8D27-2439ABF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ACE332-D092-4FB9-AC88-0F009938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69571A-4377-48D2-963E-D16E1550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0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DBEB89-107D-4424-99D5-014CE10D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932441-9025-4956-A8A4-D50D304D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1079A8-FF65-4C23-9FC3-142F6EAC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740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157EC-9044-413D-A20B-2ECF2EF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C640D-6587-44C4-9C92-59CDBACC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F587F-FA6A-4E73-BAD6-D36FAF36F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838AC9-496B-4ECA-937C-2F148AB7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CE46BF-61B6-4A86-A52B-B2D0C72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6B07E4-FB01-4831-9146-DA2BC7EB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99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92D69-ED4A-45A9-8D72-9428F82A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D5FE22-9E79-4FF9-B585-CA33F9F5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487800-CDCC-47A0-8250-2E9DB13D3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8C58B-A6C6-42DC-B484-CA1C85FE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9B8DB3-76D8-4BAB-B681-B2CC06B9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87B46-E30C-4447-B9A6-7BB5680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36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70DDD7-12EF-4A9C-B3A7-85BA8308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1A4759-93FF-488D-9572-FB9F22DE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EB9FE-5C17-46C6-847B-F8479D9D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359B-3117-484B-A3F1-98FE8CB7CBD0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B730B-A197-4848-ADFA-7A80F0B55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02A4E-BE1A-46B7-AD62-9F4ECA97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1A10-6848-4543-9542-E0F52F974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590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498B203-69B6-4E18-A51C-FFDB51FAB64D}"/>
              </a:ext>
            </a:extLst>
          </p:cNvPr>
          <p:cNvGraphicFramePr>
            <a:graphicFrameLocks/>
          </p:cNvGraphicFramePr>
          <p:nvPr/>
        </p:nvGraphicFramePr>
        <p:xfrm>
          <a:off x="176280" y="3672201"/>
          <a:ext cx="4842055" cy="221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CDEACD81-E99D-491D-8CE8-E4AEC4F784E1}"/>
              </a:ext>
            </a:extLst>
          </p:cNvPr>
          <p:cNvGraphicFramePr>
            <a:graphicFrameLocks/>
          </p:cNvGraphicFramePr>
          <p:nvPr/>
        </p:nvGraphicFramePr>
        <p:xfrm>
          <a:off x="206161" y="1214709"/>
          <a:ext cx="4806537" cy="218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Marcador de posición de texto 1">
            <a:extLst>
              <a:ext uri="{FF2B5EF4-FFF2-40B4-BE49-F238E27FC236}">
                <a16:creationId xmlns:a16="http://schemas.microsoft.com/office/drawing/2014/main" id="{5C06DA56-9776-4EAD-8830-387C48610E8E}"/>
              </a:ext>
            </a:extLst>
          </p:cNvPr>
          <p:cNvSpPr txBox="1">
            <a:spLocks/>
          </p:cNvSpPr>
          <p:nvPr/>
        </p:nvSpPr>
        <p:spPr>
          <a:xfrm>
            <a:off x="297691" y="291879"/>
            <a:ext cx="6775771" cy="5207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1" i="0" kern="1200">
                <a:solidFill>
                  <a:srgbClr val="F9796F"/>
                </a:solidFill>
                <a:latin typeface="Arial Black" panose="020B0604020202020204" pitchFamily="34" charset="0"/>
                <a:ea typeface="Roboto Light" panose="02000000000000000000" pitchFamily="2" charset="0"/>
                <a:cs typeface="Arial Black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>
                <a:solidFill>
                  <a:srgbClr val="69B9E0"/>
                </a:solidFill>
                <a:ea typeface="+mn-ea"/>
              </a:rPr>
              <a:t>CULTURA, RELACIONES CORPORATIVAS, MARKETING Y COMUNICACONES</a:t>
            </a:r>
            <a:endParaRPr lang="fr-FR" sz="2000" dirty="0">
              <a:solidFill>
                <a:srgbClr val="69B9E0"/>
              </a:solidFill>
              <a:ea typeface="+mn-e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D1E10-799B-456B-A7FC-2D7D62C92BB1}"/>
              </a:ext>
            </a:extLst>
          </p:cNvPr>
          <p:cNvSpPr txBox="1"/>
          <p:nvPr/>
        </p:nvSpPr>
        <p:spPr>
          <a:xfrm>
            <a:off x="1687477" y="940731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ENGAGEMENT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829848D0-F224-4C5E-A231-7714020A991A}"/>
              </a:ext>
            </a:extLst>
          </p:cNvPr>
          <p:cNvSpPr/>
          <p:nvPr/>
        </p:nvSpPr>
        <p:spPr>
          <a:xfrm>
            <a:off x="1" y="252796"/>
            <a:ext cx="332115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42A38137-4B3B-4B52-956D-B3CD47757D39}"/>
              </a:ext>
            </a:extLst>
          </p:cNvPr>
          <p:cNvSpPr/>
          <p:nvPr/>
        </p:nvSpPr>
        <p:spPr>
          <a:xfrm>
            <a:off x="6196520" y="252796"/>
            <a:ext cx="4132746" cy="427289"/>
          </a:xfrm>
          <a:prstGeom prst="rect">
            <a:avLst/>
          </a:prstGeom>
          <a:solidFill>
            <a:srgbClr val="69B9E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2251CE-531C-4DD2-9C82-CB3D93804FC8}"/>
              </a:ext>
            </a:extLst>
          </p:cNvPr>
          <p:cNvSpPr txBox="1"/>
          <p:nvPr/>
        </p:nvSpPr>
        <p:spPr>
          <a:xfrm>
            <a:off x="1608464" y="3356313"/>
            <a:ext cx="20019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AGOTAMIENTO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8C31DF-B40E-470D-A8AD-A0782669AA67}"/>
              </a:ext>
            </a:extLst>
          </p:cNvPr>
          <p:cNvSpPr txBox="1"/>
          <p:nvPr/>
        </p:nvSpPr>
        <p:spPr>
          <a:xfrm>
            <a:off x="1417014" y="269020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FFBD53-2B77-4260-B7C7-63E2D4FA80C6}"/>
              </a:ext>
            </a:extLst>
          </p:cNvPr>
          <p:cNvSpPr txBox="1"/>
          <p:nvPr/>
        </p:nvSpPr>
        <p:spPr>
          <a:xfrm>
            <a:off x="1437097" y="5359177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N=9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DDB50C-CDA1-458D-A417-84A40A948517}"/>
              </a:ext>
            </a:extLst>
          </p:cNvPr>
          <p:cNvSpPr txBox="1"/>
          <p:nvPr/>
        </p:nvSpPr>
        <p:spPr>
          <a:xfrm>
            <a:off x="5537472" y="459570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mantener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EDC9A7D-D24B-4157-8709-71026E36D132}"/>
              </a:ext>
            </a:extLst>
          </p:cNvPr>
          <p:cNvSpPr txBox="1"/>
          <p:nvPr/>
        </p:nvSpPr>
        <p:spPr>
          <a:xfrm>
            <a:off x="8891248" y="4595703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a mejorar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F872FE0-89E2-4E42-864A-B2C7B80359B3}"/>
              </a:ext>
            </a:extLst>
          </p:cNvPr>
          <p:cNvGrpSpPr/>
          <p:nvPr/>
        </p:nvGrpSpPr>
        <p:grpSpPr>
          <a:xfrm>
            <a:off x="610072" y="5975077"/>
            <a:ext cx="4013317" cy="541113"/>
            <a:chOff x="794028" y="1040458"/>
            <a:chExt cx="4013317" cy="541113"/>
          </a:xfrm>
        </p:grpSpPr>
        <p:sp>
          <p:nvSpPr>
            <p:cNvPr id="46" name="48 Rectángulo">
              <a:extLst>
                <a:ext uri="{FF2B5EF4-FFF2-40B4-BE49-F238E27FC236}">
                  <a16:creationId xmlns:a16="http://schemas.microsoft.com/office/drawing/2014/main" id="{6BBE768D-0C12-4213-B297-C2392AA4F6DA}"/>
                </a:ext>
              </a:extLst>
            </p:cNvPr>
            <p:cNvSpPr/>
            <p:nvPr/>
          </p:nvSpPr>
          <p:spPr>
            <a:xfrm>
              <a:off x="2319880" y="1290638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0071C0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4,59</a:t>
              </a:r>
            </a:p>
          </p:txBody>
        </p:sp>
        <p:sp>
          <p:nvSpPr>
            <p:cNvPr id="47" name="48 Rectángulo">
              <a:extLst>
                <a:ext uri="{FF2B5EF4-FFF2-40B4-BE49-F238E27FC236}">
                  <a16:creationId xmlns:a16="http://schemas.microsoft.com/office/drawing/2014/main" id="{9BBD12E1-4A69-460C-B657-EA246020D9D5}"/>
                </a:ext>
              </a:extLst>
            </p:cNvPr>
            <p:cNvSpPr/>
            <p:nvPr/>
          </p:nvSpPr>
          <p:spPr>
            <a:xfrm>
              <a:off x="3616488" y="1283672"/>
              <a:ext cx="1190854" cy="290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1917" tIns="0" rIns="121917" bIns="0" anchor="ctr">
              <a:noAutofit/>
            </a:bodyPr>
            <a:lstStyle/>
            <a:p>
              <a:pPr algn="ctr"/>
              <a:r>
                <a:rPr lang="es-CL" sz="1050" b="1" dirty="0">
                  <a:solidFill>
                    <a:srgbClr val="FA545A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2,57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B8DACD0-C39A-4FA1-8115-7F9D8E208BBF}"/>
                </a:ext>
              </a:extLst>
            </p:cNvPr>
            <p:cNvSpPr/>
            <p:nvPr/>
          </p:nvSpPr>
          <p:spPr>
            <a:xfrm>
              <a:off x="2319880" y="1040458"/>
              <a:ext cx="1211078" cy="246217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Engagement</a:t>
              </a:r>
            </a:p>
          </p:txBody>
        </p:sp>
        <p:sp>
          <p:nvSpPr>
            <p:cNvPr id="53" name="48 Rectángulo">
              <a:extLst>
                <a:ext uri="{FF2B5EF4-FFF2-40B4-BE49-F238E27FC236}">
                  <a16:creationId xmlns:a16="http://schemas.microsoft.com/office/drawing/2014/main" id="{793AC0C6-B717-4B75-8171-A72BB75A1757}"/>
                </a:ext>
              </a:extLst>
            </p:cNvPr>
            <p:cNvSpPr/>
            <p:nvPr/>
          </p:nvSpPr>
          <p:spPr>
            <a:xfrm>
              <a:off x="3616488" y="1044310"/>
              <a:ext cx="1190857" cy="246370"/>
            </a:xfrm>
            <a:prstGeom prst="rect">
              <a:avLst/>
            </a:prstGeom>
            <a:solidFill>
              <a:srgbClr val="CDD0D7"/>
            </a:solidFill>
          </p:spPr>
          <p:txBody>
            <a:bodyPr wrap="square" lIns="121917" tIns="60958" rIns="121917" bIns="60958" anchor="b">
              <a:spAutoFit/>
            </a:bodyPr>
            <a:lstStyle/>
            <a:p>
              <a:pPr algn="ctr"/>
              <a:r>
                <a:rPr lang="es-CL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Agotamiento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A40859-2A0A-4C53-9F4C-3E3130E85321}"/>
                </a:ext>
              </a:extLst>
            </p:cNvPr>
            <p:cNvSpPr/>
            <p:nvPr/>
          </p:nvSpPr>
          <p:spPr>
            <a:xfrm>
              <a:off x="794028" y="1075534"/>
              <a:ext cx="1440321" cy="499071"/>
            </a:xfrm>
            <a:prstGeom prst="rect">
              <a:avLst/>
            </a:prstGeom>
            <a:solidFill>
              <a:srgbClr val="CDD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Resultados Centro Colombo Americano</a:t>
              </a:r>
            </a:p>
          </p:txBody>
        </p:sp>
      </p:grpSp>
      <p:pic>
        <p:nvPicPr>
          <p:cNvPr id="34" name="Picture 2" descr="Resultado de imagen para check icon">
            <a:extLst>
              <a:ext uri="{FF2B5EF4-FFF2-40B4-BE49-F238E27FC236}">
                <a16:creationId xmlns:a16="http://schemas.microsoft.com/office/drawing/2014/main" id="{1C844844-765C-4672-86BE-598BED0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16867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32F3C63-E242-44CB-8245-BB406A1F60B3}"/>
              </a:ext>
            </a:extLst>
          </p:cNvPr>
          <p:cNvSpPr/>
          <p:nvPr/>
        </p:nvSpPr>
        <p:spPr>
          <a:xfrm>
            <a:off x="6004848" y="5796608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Coaching del Líder</a:t>
            </a:r>
            <a:endParaRPr lang="es-CL" sz="1100" dirty="0"/>
          </a:p>
        </p:txBody>
      </p:sp>
      <p:pic>
        <p:nvPicPr>
          <p:cNvPr id="40" name="Picture 4" descr="Resultado de imagen para wrong icon">
            <a:extLst>
              <a:ext uri="{FF2B5EF4-FFF2-40B4-BE49-F238E27FC236}">
                <a16:creationId xmlns:a16="http://schemas.microsoft.com/office/drawing/2014/main" id="{C4AD8676-D0B1-43B0-9DA6-415CAEC2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177838"/>
            <a:ext cx="426118" cy="426118"/>
          </a:xfrm>
          <a:prstGeom prst="rect">
            <a:avLst/>
          </a:prstGeom>
          <a:noFill/>
        </p:spPr>
      </p:pic>
      <p:pic>
        <p:nvPicPr>
          <p:cNvPr id="26" name="Picture 2" descr="Resultado de imagen para check icon">
            <a:extLst>
              <a:ext uri="{FF2B5EF4-FFF2-40B4-BE49-F238E27FC236}">
                <a16:creationId xmlns:a16="http://schemas.microsoft.com/office/drawing/2014/main" id="{BFAE7B4E-3355-4D00-AED0-032C4045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5660367"/>
            <a:ext cx="437398" cy="5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EA6C3-F3D0-4A7A-B784-6B6E885D2B43}"/>
              </a:ext>
            </a:extLst>
          </p:cNvPr>
          <p:cNvSpPr/>
          <p:nvPr/>
        </p:nvSpPr>
        <p:spPr>
          <a:xfrm>
            <a:off x="6004848" y="6254580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Colaboración</a:t>
            </a:r>
            <a:endParaRPr lang="es-CL" sz="11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21CED7-EC24-4118-B4F0-3547ED42DE23}"/>
              </a:ext>
            </a:extLst>
          </p:cNvPr>
          <p:cNvSpPr/>
          <p:nvPr/>
        </p:nvSpPr>
        <p:spPr>
          <a:xfrm>
            <a:off x="9520543" y="5260092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Conflicto de Rol</a:t>
            </a:r>
            <a:endParaRPr lang="es-CL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91F9C4-DBE9-4458-99E5-CFEB83571DAD}"/>
              </a:ext>
            </a:extLst>
          </p:cNvPr>
          <p:cNvSpPr/>
          <p:nvPr/>
        </p:nvSpPr>
        <p:spPr>
          <a:xfrm>
            <a:off x="9520543" y="579030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Trabas en el Trabajo</a:t>
            </a:r>
            <a:endParaRPr lang="es-CL" sz="1100" dirty="0"/>
          </a:p>
        </p:txBody>
      </p:sp>
      <p:pic>
        <p:nvPicPr>
          <p:cNvPr id="32" name="Picture 4" descr="Resultado de imagen para wrong icon">
            <a:extLst>
              <a:ext uri="{FF2B5EF4-FFF2-40B4-BE49-F238E27FC236}">
                <a16:creationId xmlns:a16="http://schemas.microsoft.com/office/drawing/2014/main" id="{0F258FA0-0D0D-4B66-BCF7-F3706685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2" y="5695723"/>
            <a:ext cx="426118" cy="426118"/>
          </a:xfrm>
          <a:prstGeom prst="rect">
            <a:avLst/>
          </a:prstGeom>
          <a:noFill/>
        </p:spPr>
      </p:pic>
      <p:graphicFrame>
        <p:nvGraphicFramePr>
          <p:cNvPr id="42" name="3 Gráfico">
            <a:extLst>
              <a:ext uri="{FF2B5EF4-FFF2-40B4-BE49-F238E27FC236}">
                <a16:creationId xmlns:a16="http://schemas.microsoft.com/office/drawing/2014/main" id="{E232649E-922C-4566-9325-DDA44D53EB5F}"/>
              </a:ext>
            </a:extLst>
          </p:cNvPr>
          <p:cNvGraphicFramePr>
            <a:graphicFrameLocks/>
          </p:cNvGraphicFramePr>
          <p:nvPr/>
        </p:nvGraphicFramePr>
        <p:xfrm>
          <a:off x="2707467" y="1361736"/>
          <a:ext cx="2336005" cy="197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1 Gráfico">
            <a:extLst>
              <a:ext uri="{FF2B5EF4-FFF2-40B4-BE49-F238E27FC236}">
                <a16:creationId xmlns:a16="http://schemas.microsoft.com/office/drawing/2014/main" id="{49262FFE-F58D-4A44-8C96-54CE6CCFF8A9}"/>
              </a:ext>
            </a:extLst>
          </p:cNvPr>
          <p:cNvGraphicFramePr>
            <a:graphicFrameLocks/>
          </p:cNvGraphicFramePr>
          <p:nvPr/>
        </p:nvGraphicFramePr>
        <p:xfrm>
          <a:off x="2881401" y="3828179"/>
          <a:ext cx="2100536" cy="21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1 Gráfico">
            <a:extLst>
              <a:ext uri="{FF2B5EF4-FFF2-40B4-BE49-F238E27FC236}">
                <a16:creationId xmlns:a16="http://schemas.microsoft.com/office/drawing/2014/main" id="{E58AD557-B5BE-407F-A03D-EB0C3E3502DB}"/>
              </a:ext>
            </a:extLst>
          </p:cNvPr>
          <p:cNvGraphicFramePr>
            <a:graphicFrameLocks/>
          </p:cNvGraphicFramePr>
          <p:nvPr/>
        </p:nvGraphicFramePr>
        <p:xfrm>
          <a:off x="5073746" y="1076621"/>
          <a:ext cx="7003902" cy="359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2" name="Picture 2" descr="Resultado de imagen para check icon">
            <a:extLst>
              <a:ext uri="{FF2B5EF4-FFF2-40B4-BE49-F238E27FC236}">
                <a16:creationId xmlns:a16="http://schemas.microsoft.com/office/drawing/2014/main" id="{11F83C02-63A4-4EBA-9265-6C1880D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4" y="6172703"/>
            <a:ext cx="437398" cy="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285E2CDD-3D37-4ADA-A87E-BC3E4D86B473}"/>
              </a:ext>
            </a:extLst>
          </p:cNvPr>
          <p:cNvSpPr/>
          <p:nvPr/>
        </p:nvSpPr>
        <p:spPr>
          <a:xfrm>
            <a:off x="6017471" y="5338636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Autonomía</a:t>
            </a:r>
            <a:endParaRPr lang="es-CL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32B672-306E-4689-B180-DE4DC83BCAF7}"/>
              </a:ext>
            </a:extLst>
          </p:cNvPr>
          <p:cNvSpPr/>
          <p:nvPr/>
        </p:nvSpPr>
        <p:spPr>
          <a:xfrm>
            <a:off x="9522816" y="6300424"/>
            <a:ext cx="20208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Presión el Trabajo</a:t>
            </a:r>
            <a:endParaRPr lang="es-CL" sz="1100" dirty="0"/>
          </a:p>
        </p:txBody>
      </p:sp>
      <p:pic>
        <p:nvPicPr>
          <p:cNvPr id="37" name="Picture 4" descr="Resultado de imagen para wrong icon">
            <a:extLst>
              <a:ext uri="{FF2B5EF4-FFF2-40B4-BE49-F238E27FC236}">
                <a16:creationId xmlns:a16="http://schemas.microsoft.com/office/drawing/2014/main" id="{0F04B684-A398-48CF-AD52-EAA6CA2C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25" y="6246082"/>
            <a:ext cx="426118" cy="426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87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Panorámica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</dc:creator>
  <cp:lastModifiedBy>Chris</cp:lastModifiedBy>
  <cp:revision>1</cp:revision>
  <dcterms:created xsi:type="dcterms:W3CDTF">2020-05-16T01:29:15Z</dcterms:created>
  <dcterms:modified xsi:type="dcterms:W3CDTF">2020-05-16T01:29:31Z</dcterms:modified>
</cp:coreProperties>
</file>