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Proxima Nova"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gkZCxJKUCPIm0zCdxoeA896II+H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42a72598d5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42a72598d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Starting with our media samples, we primarily got ours from CNBC and Huffington Post. These were chosen because their datasets were readily available and complete without too many errors and was a mix of world events, generally coming from HuffPo, and stock market events, generally coming from CNBC. As shown above, this is an example of how we would process a stock like Apple. You would take the headline or summary of the articles that were most relevant to the desired stock (Apple’s in this cas) and store them to be tokenized.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42a72598d5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42a72598d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tokenizing our samples, I used NLTK and VADER which are both free libraries that I’ve referenced below. NLTK tokenizes the samples based on grammatical structure as well as other features, and those tokens are then sent to VADER to become encoded with a sentiment score. After taking our datasets compiled from CNBC, HuffPo, and the Stock Exchange and preprocessing them to get rid of errant tokens, the resulting dataset is nearly 5 million tokens large.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42a72598d5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42a72598d5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VADER then assigns 5 values to each of the samples; Subjectivity, Polarity, Negativity, Neutrality, and Positivity. Subjectivity is the score of how subjective the language in the given sample is and Polarity is the measure of how polarized/intense the tokens in the given sample are. Negativity, Neutrality, and Positivity are a measure of the negative/pessimistic, neutral/ambivalent, and positive/optimistic nature of the sample. For example, an article titled “Apple is set to make large gains in the next quarter” would score high on the neutral and positive measurements due to the matter-of-fact nature of the sentence but also the optimistic tone/implication of large gains. Together, these measurements can be used to analyze any stock.</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42a72598d5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42a72598d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Before we can assess any model, we first need to train one. We use unsupervised learning by taking the historic data for the given stock, which in this case is Apple, and set the label to “1” if the stock’s End of Day (EOD) price is higher tomorrow than it is today and a “0” if the opposite is true. This is because we want to be able to see if there is any correlation between how optimistic the media/news is versus if the EOD increases or not. We then analyze the sentiment measurements against the datas’ labels and compare the results. As shown in the figures here, the overall accuracy of predicting a stock’s movement based on sentiment is very nearly 50%. Since there are only 2 outcomes for this model, the model is no better than a random guess. As such, it can be concluded that the media/news has no significant effect on the stock market.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Source: Wikipedia - League of Legends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42a72598d5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g242a72598d5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42a72598d5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g242a72598d5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42a72598d5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242a72598d5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42a72598d5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g242a72598d5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r>
              <a:rPr lang="en"/>
              <a:t>Using Modern Encoding techniques such as Sentiment Analysis, we can now statistically analyze whether or not the Media has an effect on the Stock Market. The process by which we take a lot of information from various news and media sources and compact all that information down into a few measurements of sentiment is a simple-to-follow process. First you need your samples, then you take those samples and tokenize them into a format which the sentiment encoder can recognize. You then process the tokenized samples to determine the overall sentiment of the input which then can be used to predict the stock’s overall movement for that day.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14"/>
          <p:cNvSpPr txBox="1">
            <a:spLocks noGrp="1"/>
          </p:cNvSpPr>
          <p:nvPr>
            <p:ph type="ctrTitle"/>
          </p:nvPr>
        </p:nvSpPr>
        <p:spPr>
          <a:xfrm>
            <a:off x="510450" y="1257300"/>
            <a:ext cx="8123100" cy="15885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2" name="Google Shape;12;p14"/>
          <p:cNvSpPr txBox="1">
            <a:spLocks noGrp="1"/>
          </p:cNvSpPr>
          <p:nvPr>
            <p:ph type="subTitle" idx="1"/>
          </p:nvPr>
        </p:nvSpPr>
        <p:spPr>
          <a:xfrm>
            <a:off x="510450" y="3182313"/>
            <a:ext cx="8123100" cy="630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23"/>
          <p:cNvSpPr txBox="1">
            <a:spLocks noGrp="1"/>
          </p:cNvSpPr>
          <p:nvPr>
            <p:ph type="title" hasCustomPrompt="1"/>
          </p:nvPr>
        </p:nvSpPr>
        <p:spPr>
          <a:xfrm>
            <a:off x="311700" y="991475"/>
            <a:ext cx="8520600" cy="19179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14000"/>
              <a:buNone/>
              <a:defRPr sz="14000" b="1"/>
            </a:lvl1pPr>
            <a:lvl2pPr lvl="1" algn="ctr">
              <a:lnSpc>
                <a:spcPct val="100000"/>
              </a:lnSpc>
              <a:spcBef>
                <a:spcPts val="0"/>
              </a:spcBef>
              <a:spcAft>
                <a:spcPts val="0"/>
              </a:spcAft>
              <a:buSzPts val="14000"/>
              <a:buNone/>
              <a:defRPr sz="14000" b="1"/>
            </a:lvl2pPr>
            <a:lvl3pPr lvl="2" algn="ctr">
              <a:lnSpc>
                <a:spcPct val="100000"/>
              </a:lnSpc>
              <a:spcBef>
                <a:spcPts val="0"/>
              </a:spcBef>
              <a:spcAft>
                <a:spcPts val="0"/>
              </a:spcAft>
              <a:buSzPts val="14000"/>
              <a:buNone/>
              <a:defRPr sz="14000" b="1"/>
            </a:lvl3pPr>
            <a:lvl4pPr lvl="3" algn="ctr">
              <a:lnSpc>
                <a:spcPct val="100000"/>
              </a:lnSpc>
              <a:spcBef>
                <a:spcPts val="0"/>
              </a:spcBef>
              <a:spcAft>
                <a:spcPts val="0"/>
              </a:spcAft>
              <a:buSzPts val="14000"/>
              <a:buNone/>
              <a:defRPr sz="14000" b="1"/>
            </a:lvl4pPr>
            <a:lvl5pPr lvl="4" algn="ctr">
              <a:lnSpc>
                <a:spcPct val="100000"/>
              </a:lnSpc>
              <a:spcBef>
                <a:spcPts val="0"/>
              </a:spcBef>
              <a:spcAft>
                <a:spcPts val="0"/>
              </a:spcAft>
              <a:buSzPts val="14000"/>
              <a:buNone/>
              <a:defRPr sz="14000" b="1"/>
            </a:lvl5pPr>
            <a:lvl6pPr lvl="5" algn="ctr">
              <a:lnSpc>
                <a:spcPct val="100000"/>
              </a:lnSpc>
              <a:spcBef>
                <a:spcPts val="0"/>
              </a:spcBef>
              <a:spcAft>
                <a:spcPts val="0"/>
              </a:spcAft>
              <a:buSzPts val="14000"/>
              <a:buNone/>
              <a:defRPr sz="14000" b="1"/>
            </a:lvl6pPr>
            <a:lvl7pPr lvl="6" algn="ctr">
              <a:lnSpc>
                <a:spcPct val="100000"/>
              </a:lnSpc>
              <a:spcBef>
                <a:spcPts val="0"/>
              </a:spcBef>
              <a:spcAft>
                <a:spcPts val="0"/>
              </a:spcAft>
              <a:buSzPts val="14000"/>
              <a:buNone/>
              <a:defRPr sz="14000" b="1"/>
            </a:lvl7pPr>
            <a:lvl8pPr lvl="7" algn="ctr">
              <a:lnSpc>
                <a:spcPct val="100000"/>
              </a:lnSpc>
              <a:spcBef>
                <a:spcPts val="0"/>
              </a:spcBef>
              <a:spcAft>
                <a:spcPts val="0"/>
              </a:spcAft>
              <a:buSzPts val="14000"/>
              <a:buNone/>
              <a:defRPr sz="14000" b="1"/>
            </a:lvl8pPr>
            <a:lvl9pPr lvl="8" algn="ctr">
              <a:lnSpc>
                <a:spcPct val="100000"/>
              </a:lnSpc>
              <a:spcBef>
                <a:spcPts val="0"/>
              </a:spcBef>
              <a:spcAft>
                <a:spcPts val="0"/>
              </a:spcAft>
              <a:buSzPts val="14000"/>
              <a:buNone/>
              <a:defRPr sz="14000" b="1"/>
            </a:lvl9pPr>
          </a:lstStyle>
          <a:p>
            <a:r>
              <a:t>xx%</a:t>
            </a:r>
          </a:p>
        </p:txBody>
      </p:sp>
      <p:sp>
        <p:nvSpPr>
          <p:cNvPr id="51" name="Google Shape;51;p23"/>
          <p:cNvSpPr txBox="1">
            <a:spLocks noGrp="1"/>
          </p:cNvSpPr>
          <p:nvPr>
            <p:ph type="body" idx="1"/>
          </p:nvPr>
        </p:nvSpPr>
        <p:spPr>
          <a:xfrm>
            <a:off x="311700" y="3071300"/>
            <a:ext cx="8520600" cy="901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2" name="Google Shape;52;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15"/>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 name="Google Shape;17;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8" name="Google Shape;18;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1" name="Google Shape;21;p1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2" name="Google Shape;22;p1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24"/>
        <p:cNvGrpSpPr/>
        <p:nvPr/>
      </p:nvGrpSpPr>
      <p:grpSpPr>
        <a:xfrm>
          <a:off x="0" y="0"/>
          <a:ext cx="0" cy="0"/>
          <a:chOff x="0" y="0"/>
          <a:chExt cx="0" cy="0"/>
        </a:xfrm>
      </p:grpSpPr>
      <p:sp>
        <p:nvSpPr>
          <p:cNvPr id="25" name="Google Shape;25;p17"/>
          <p:cNvSpPr txBox="1">
            <a:spLocks noGrp="1"/>
          </p:cNvSpPr>
          <p:nvPr>
            <p:ph type="title"/>
          </p:nvPr>
        </p:nvSpPr>
        <p:spPr>
          <a:xfrm>
            <a:off x="490250" y="526350"/>
            <a:ext cx="57975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26" name="Google Shape;26;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7"/>
        <p:cNvGrpSpPr/>
        <p:nvPr/>
      </p:nvGrpSpPr>
      <p:grpSpPr>
        <a:xfrm>
          <a:off x="0" y="0"/>
          <a:ext cx="0" cy="0"/>
          <a:chOff x="0" y="0"/>
          <a:chExt cx="0" cy="0"/>
        </a:xfrm>
      </p:grpSpPr>
      <p:cxnSp>
        <p:nvCxnSpPr>
          <p:cNvPr id="28" name="Google Shape;28;p18"/>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29" name="Google Shape;29;p18"/>
          <p:cNvSpPr txBox="1">
            <a:spLocks noGrp="1"/>
          </p:cNvSpPr>
          <p:nvPr>
            <p:ph type="title"/>
          </p:nvPr>
        </p:nvSpPr>
        <p:spPr>
          <a:xfrm>
            <a:off x="510450" y="2057400"/>
            <a:ext cx="8123100" cy="7788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30" name="Google Shape;30;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3" name="Google Shape;33;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2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6" name="Google Shape;36;p2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7" name="Google Shape;37;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21"/>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0" name="Google Shape;40;p21"/>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21"/>
          <p:cNvSpPr txBox="1">
            <a:spLocks noGrp="1"/>
          </p:cNvSpPr>
          <p:nvPr>
            <p:ph type="title"/>
          </p:nvPr>
        </p:nvSpPr>
        <p:spPr>
          <a:xfrm>
            <a:off x="265500" y="1205825"/>
            <a:ext cx="4045200" cy="1509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2" name="Google Shape;42;p21"/>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21"/>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a:endParaRPr/>
          </a:p>
        </p:txBody>
      </p:sp>
      <p:sp>
        <p:nvSpPr>
          <p:cNvPr id="44" name="Google Shape;44;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22"/>
          <p:cNvSpPr txBox="1">
            <a:spLocks noGrp="1"/>
          </p:cNvSpPr>
          <p:nvPr>
            <p:ph type="body" idx="1"/>
          </p:nvPr>
        </p:nvSpPr>
        <p:spPr>
          <a:xfrm>
            <a:off x="311700" y="4236825"/>
            <a:ext cx="5998800" cy="598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2100"/>
              <a:buNone/>
              <a:defRPr sz="2100"/>
            </a:lvl1pPr>
          </a:lstStyle>
          <a:p>
            <a:endParaRPr/>
          </a:p>
        </p:txBody>
      </p:sp>
      <p:sp>
        <p:nvSpPr>
          <p:cNvPr id="47" name="Google Shape;47;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endParaRPr/>
          </a:p>
        </p:txBody>
      </p:sp>
      <p:sp>
        <p:nvSpPr>
          <p:cNvPr id="7" name="Google Shape;7;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accent3"/>
              </a:buClr>
              <a:buSzPts val="1800"/>
              <a:buFont typeface="Proxima Nova"/>
              <a:buChar char="●"/>
              <a:defRPr sz="1800" b="0" i="0" u="none" strike="noStrike" cap="none">
                <a:solidFill>
                  <a:schemeClr val="accent3"/>
                </a:solidFill>
                <a:latin typeface="Proxima Nova"/>
                <a:ea typeface="Proxima Nova"/>
                <a:cs typeface="Proxima Nova"/>
                <a:sym typeface="Proxima Nova"/>
              </a:defRPr>
            </a:lvl1pPr>
            <a:lvl2pPr marL="914400" marR="0" lvl="1"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endParaRPr/>
          </a:p>
        </p:txBody>
      </p:sp>
      <p:sp>
        <p:nvSpPr>
          <p:cNvPr id="8" name="Google Shape;8;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medium.com/analytics-vidhya/rnn-vs-gru-vs-lstm-863b0b7b1573" TargetMode="External"/><Relationship Id="rId3" Type="http://schemas.openxmlformats.org/officeDocument/2006/relationships/hyperlink" Target="https://www.kaggle.com/code/jacksoncrow/download-nasdaq-historical-data/notebook" TargetMode="External"/><Relationship Id="rId7" Type="http://schemas.openxmlformats.org/officeDocument/2006/relationships/hyperlink" Target="https://github.com/flomlo/ntm_keras/tree/fdfe3ff0e3f5d3e4bc1a2fe51afdf67dae3aa5d8"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www.nasdaq.com/market-activity/quotes/historical" TargetMode="External"/><Relationship Id="rId5" Type="http://schemas.openxmlformats.org/officeDocument/2006/relationships/hyperlink" Target="https://data.world/datasets/twitter" TargetMode="External"/><Relationship Id="rId4" Type="http://schemas.openxmlformats.org/officeDocument/2006/relationships/hyperlink" Target="https://www.kaggle.com/datasets/jacksoncrow/stock-market-dataset" TargetMode="External"/><Relationship Id="rId9" Type="http://schemas.openxmlformats.org/officeDocument/2006/relationships/hyperlink" Target="https://d2l.ai/index.html"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flomlo/"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
          <p:cNvSpPr txBox="1">
            <a:spLocks noGrp="1"/>
          </p:cNvSpPr>
          <p:nvPr>
            <p:ph type="ctrTitle"/>
          </p:nvPr>
        </p:nvSpPr>
        <p:spPr>
          <a:xfrm>
            <a:off x="510450" y="1257300"/>
            <a:ext cx="8123100" cy="15885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111111"/>
              <a:buNone/>
            </a:pPr>
            <a:r>
              <a:rPr lang="en"/>
              <a:t>Using Advanced Machine Learning Techniques to Analyze and Predict the Stock Market</a:t>
            </a:r>
            <a:endParaRPr/>
          </a:p>
        </p:txBody>
      </p:sp>
      <p:sp>
        <p:nvSpPr>
          <p:cNvPr id="60" name="Google Shape;60;p1"/>
          <p:cNvSpPr txBox="1">
            <a:spLocks noGrp="1"/>
          </p:cNvSpPr>
          <p:nvPr>
            <p:ph type="subTitle" idx="1"/>
          </p:nvPr>
        </p:nvSpPr>
        <p:spPr>
          <a:xfrm>
            <a:off x="510450" y="3182313"/>
            <a:ext cx="8123100" cy="6300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ECGR 4106 - Final Presentation</a:t>
            </a:r>
            <a:endParaRPr/>
          </a:p>
        </p:txBody>
      </p:sp>
      <p:sp>
        <p:nvSpPr>
          <p:cNvPr id="61" name="Google Shape;61;p1"/>
          <p:cNvSpPr txBox="1">
            <a:spLocks noGrp="1"/>
          </p:cNvSpPr>
          <p:nvPr>
            <p:ph type="subTitle" idx="1"/>
          </p:nvPr>
        </p:nvSpPr>
        <p:spPr>
          <a:xfrm>
            <a:off x="510450" y="3736538"/>
            <a:ext cx="8123100" cy="6300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sz="1800"/>
              <a:t>By: Christian Martens, Jacob Miller, and Kevin Hagler</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242a72598d5_0_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Sample Media Outlets</a:t>
            </a:r>
            <a:endParaRPr/>
          </a:p>
        </p:txBody>
      </p:sp>
      <p:sp>
        <p:nvSpPr>
          <p:cNvPr id="124" name="Google Shape;124;g242a72598d5_0_16"/>
          <p:cNvSpPr txBox="1">
            <a:spLocks noGrp="1"/>
          </p:cNvSpPr>
          <p:nvPr>
            <p:ph type="body" idx="1"/>
          </p:nvPr>
        </p:nvSpPr>
        <p:spPr>
          <a:xfrm>
            <a:off x="311700" y="1152475"/>
            <a:ext cx="3489300" cy="3416400"/>
          </a:xfrm>
          <a:prstGeom prst="rect">
            <a:avLst/>
          </a:prstGeom>
        </p:spPr>
        <p:txBody>
          <a:bodyPr spcFirstLastPara="1" wrap="square" lIns="91425" tIns="91425" rIns="91425" bIns="91425" anchor="ctr" anchorCtr="0">
            <a:normAutofit/>
          </a:bodyPr>
          <a:lstStyle/>
          <a:p>
            <a:pPr marL="457200" lvl="0" indent="-342900" algn="l" rtl="0">
              <a:spcBef>
                <a:spcPts val="0"/>
              </a:spcBef>
              <a:spcAft>
                <a:spcPts val="0"/>
              </a:spcAft>
              <a:buSzPts val="1800"/>
              <a:buChar char="●"/>
            </a:pPr>
            <a:r>
              <a:rPr lang="en"/>
              <a:t>Using Primarily CNBC and Huffington Post for Samples</a:t>
            </a:r>
            <a:endParaRPr/>
          </a:p>
          <a:p>
            <a:pPr marL="914400" lvl="1" indent="-317500" algn="l" rtl="0">
              <a:spcBef>
                <a:spcPts val="0"/>
              </a:spcBef>
              <a:spcAft>
                <a:spcPts val="0"/>
              </a:spcAft>
              <a:buSzPts val="1400"/>
              <a:buChar char="○"/>
            </a:pPr>
            <a:r>
              <a:rPr lang="en"/>
              <a:t>Easiest, most complete databases</a:t>
            </a:r>
            <a:endParaRPr/>
          </a:p>
        </p:txBody>
      </p:sp>
      <p:pic>
        <p:nvPicPr>
          <p:cNvPr id="125" name="Google Shape;125;g242a72598d5_0_16"/>
          <p:cNvPicPr preferRelativeResize="0"/>
          <p:nvPr/>
        </p:nvPicPr>
        <p:blipFill>
          <a:blip r:embed="rId3">
            <a:alphaModFix/>
          </a:blip>
          <a:stretch>
            <a:fillRect/>
          </a:stretch>
        </p:blipFill>
        <p:spPr>
          <a:xfrm>
            <a:off x="4625100" y="692313"/>
            <a:ext cx="3589351" cy="2052700"/>
          </a:xfrm>
          <a:prstGeom prst="rect">
            <a:avLst/>
          </a:prstGeom>
          <a:noFill/>
          <a:ln>
            <a:noFill/>
          </a:ln>
        </p:spPr>
      </p:pic>
      <p:pic>
        <p:nvPicPr>
          <p:cNvPr id="126" name="Google Shape;126;g242a72598d5_0_16"/>
          <p:cNvPicPr preferRelativeResize="0"/>
          <p:nvPr/>
        </p:nvPicPr>
        <p:blipFill>
          <a:blip r:embed="rId4">
            <a:alphaModFix/>
          </a:blip>
          <a:stretch>
            <a:fillRect/>
          </a:stretch>
        </p:blipFill>
        <p:spPr>
          <a:xfrm>
            <a:off x="4007247" y="2745012"/>
            <a:ext cx="4825049" cy="1706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242a72598d5_0_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Tokenize Samples</a:t>
            </a:r>
            <a:endParaRPr/>
          </a:p>
        </p:txBody>
      </p:sp>
      <p:sp>
        <p:nvSpPr>
          <p:cNvPr id="132" name="Google Shape;132;g242a72598d5_0_24"/>
          <p:cNvSpPr txBox="1">
            <a:spLocks noGrp="1"/>
          </p:cNvSpPr>
          <p:nvPr>
            <p:ph type="body" idx="1"/>
          </p:nvPr>
        </p:nvSpPr>
        <p:spPr>
          <a:xfrm>
            <a:off x="311700" y="1017725"/>
            <a:ext cx="8520600" cy="3551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Valence Aware Dictionary and sEntiment Reasoner (VADER)</a:t>
            </a:r>
            <a:endParaRPr/>
          </a:p>
          <a:p>
            <a:pPr marL="914400" lvl="1" indent="-317500" algn="l" rtl="0">
              <a:spcBef>
                <a:spcPts val="0"/>
              </a:spcBef>
              <a:spcAft>
                <a:spcPts val="0"/>
              </a:spcAft>
              <a:buSzPts val="1400"/>
              <a:buChar char="○"/>
            </a:pPr>
            <a:r>
              <a:rPr lang="en"/>
              <a:t>Trained on MIT Open Database to determine a variety of sentiments</a:t>
            </a:r>
            <a:br>
              <a:rPr lang="en"/>
            </a:br>
            <a:br>
              <a:rPr lang="en"/>
            </a:br>
            <a:br>
              <a:rPr lang="en"/>
            </a:br>
            <a:endParaRPr/>
          </a:p>
          <a:p>
            <a:pPr marL="0" lvl="0" indent="0" algn="l" rtl="0">
              <a:spcBef>
                <a:spcPts val="0"/>
              </a:spcBef>
              <a:spcAft>
                <a:spcPts val="0"/>
              </a:spcAft>
              <a:buNone/>
            </a:pPr>
            <a:endParaRPr/>
          </a:p>
          <a:p>
            <a:pPr marL="457200" lvl="0" indent="-342900" algn="l" rtl="0">
              <a:spcBef>
                <a:spcPts val="0"/>
              </a:spcBef>
              <a:spcAft>
                <a:spcPts val="0"/>
              </a:spcAft>
              <a:buSzPts val="1800"/>
              <a:buChar char="●"/>
            </a:pPr>
            <a:r>
              <a:rPr lang="en"/>
              <a:t> Natural Language ToolKit (NLTK)</a:t>
            </a:r>
            <a:endParaRPr/>
          </a:p>
          <a:p>
            <a:pPr marL="914400" lvl="1" indent="-317500" algn="l" rtl="0">
              <a:spcBef>
                <a:spcPts val="0"/>
              </a:spcBef>
              <a:spcAft>
                <a:spcPts val="0"/>
              </a:spcAft>
              <a:buSzPts val="1400"/>
              <a:buChar char="○"/>
            </a:pPr>
            <a:r>
              <a:rPr lang="en"/>
              <a:t>Used to tokenize samples for processing</a:t>
            </a:r>
            <a:endParaRPr/>
          </a:p>
        </p:txBody>
      </p:sp>
      <p:pic>
        <p:nvPicPr>
          <p:cNvPr id="133" name="Google Shape;133;g242a72598d5_0_24"/>
          <p:cNvPicPr preferRelativeResize="0"/>
          <p:nvPr/>
        </p:nvPicPr>
        <p:blipFill>
          <a:blip r:embed="rId3">
            <a:alphaModFix/>
          </a:blip>
          <a:stretch>
            <a:fillRect/>
          </a:stretch>
        </p:blipFill>
        <p:spPr>
          <a:xfrm>
            <a:off x="2354561" y="1727037"/>
            <a:ext cx="4434876" cy="792975"/>
          </a:xfrm>
          <a:prstGeom prst="rect">
            <a:avLst/>
          </a:prstGeom>
          <a:noFill/>
          <a:ln>
            <a:noFill/>
          </a:ln>
        </p:spPr>
      </p:pic>
      <p:pic>
        <p:nvPicPr>
          <p:cNvPr id="134" name="Google Shape;134;g242a72598d5_0_24"/>
          <p:cNvPicPr preferRelativeResize="0"/>
          <p:nvPr/>
        </p:nvPicPr>
        <p:blipFill>
          <a:blip r:embed="rId4">
            <a:alphaModFix/>
          </a:blip>
          <a:stretch>
            <a:fillRect/>
          </a:stretch>
        </p:blipFill>
        <p:spPr>
          <a:xfrm>
            <a:off x="2664900" y="3280250"/>
            <a:ext cx="3814200" cy="1136625"/>
          </a:xfrm>
          <a:prstGeom prst="rect">
            <a:avLst/>
          </a:prstGeom>
          <a:noFill/>
          <a:ln>
            <a:noFill/>
          </a:ln>
        </p:spPr>
      </p:pic>
      <p:pic>
        <p:nvPicPr>
          <p:cNvPr id="135" name="Google Shape;135;g242a72598d5_0_24"/>
          <p:cNvPicPr preferRelativeResize="0"/>
          <p:nvPr/>
        </p:nvPicPr>
        <p:blipFill>
          <a:blip r:embed="rId5">
            <a:alphaModFix/>
          </a:blip>
          <a:stretch>
            <a:fillRect/>
          </a:stretch>
        </p:blipFill>
        <p:spPr>
          <a:xfrm>
            <a:off x="1874956" y="4442525"/>
            <a:ext cx="5394100" cy="425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242a72598d5_0_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Judge Sentiment of Samples</a:t>
            </a:r>
            <a:endParaRPr/>
          </a:p>
        </p:txBody>
      </p:sp>
      <p:pic>
        <p:nvPicPr>
          <p:cNvPr id="141" name="Google Shape;141;g242a72598d5_0_35"/>
          <p:cNvPicPr preferRelativeResize="0"/>
          <p:nvPr/>
        </p:nvPicPr>
        <p:blipFill>
          <a:blip r:embed="rId3">
            <a:alphaModFix/>
          </a:blip>
          <a:stretch>
            <a:fillRect/>
          </a:stretch>
        </p:blipFill>
        <p:spPr>
          <a:xfrm>
            <a:off x="1172313" y="1017725"/>
            <a:ext cx="6799375" cy="684050"/>
          </a:xfrm>
          <a:prstGeom prst="rect">
            <a:avLst/>
          </a:prstGeom>
          <a:noFill/>
          <a:ln>
            <a:noFill/>
          </a:ln>
        </p:spPr>
      </p:pic>
      <p:pic>
        <p:nvPicPr>
          <p:cNvPr id="142" name="Google Shape;142;g242a72598d5_0_35"/>
          <p:cNvPicPr preferRelativeResize="0"/>
          <p:nvPr/>
        </p:nvPicPr>
        <p:blipFill>
          <a:blip r:embed="rId4">
            <a:alphaModFix/>
          </a:blip>
          <a:stretch>
            <a:fillRect/>
          </a:stretch>
        </p:blipFill>
        <p:spPr>
          <a:xfrm>
            <a:off x="1563274" y="1701774"/>
            <a:ext cx="6017451" cy="2581350"/>
          </a:xfrm>
          <a:prstGeom prst="rect">
            <a:avLst/>
          </a:prstGeom>
          <a:noFill/>
          <a:ln>
            <a:noFill/>
          </a:ln>
        </p:spPr>
      </p:pic>
      <p:pic>
        <p:nvPicPr>
          <p:cNvPr id="143" name="Google Shape;143;g242a72598d5_0_35"/>
          <p:cNvPicPr preferRelativeResize="0"/>
          <p:nvPr/>
        </p:nvPicPr>
        <p:blipFill>
          <a:blip r:embed="rId5">
            <a:alphaModFix/>
          </a:blip>
          <a:stretch>
            <a:fillRect/>
          </a:stretch>
        </p:blipFill>
        <p:spPr>
          <a:xfrm>
            <a:off x="1976450" y="4283124"/>
            <a:ext cx="5191125" cy="457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242a72598d5_0_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Analyze if Sentiment is related to the Stock Movement</a:t>
            </a:r>
            <a:endParaRPr/>
          </a:p>
        </p:txBody>
      </p:sp>
      <p:sp>
        <p:nvSpPr>
          <p:cNvPr id="149" name="Google Shape;149;g242a72598d5_0_45"/>
          <p:cNvSpPr txBox="1">
            <a:spLocks noGrp="1"/>
          </p:cNvSpPr>
          <p:nvPr>
            <p:ph type="body" idx="1"/>
          </p:nvPr>
        </p:nvSpPr>
        <p:spPr>
          <a:xfrm>
            <a:off x="311700" y="1152475"/>
            <a:ext cx="8520600" cy="3750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According to these results, using Sentiment Analysis results in no better than a random guess at whether a stock’s price will rise or fall. As such, it can be concluded that </a:t>
            </a:r>
            <a:r>
              <a:rPr lang="en" b="1" u="sng"/>
              <a:t>the media/news has no significant effect on the stock market.</a:t>
            </a:r>
            <a:endParaRPr u="sng"/>
          </a:p>
        </p:txBody>
      </p:sp>
      <p:pic>
        <p:nvPicPr>
          <p:cNvPr id="150" name="Google Shape;150;g242a72598d5_0_45"/>
          <p:cNvPicPr preferRelativeResize="0"/>
          <p:nvPr/>
        </p:nvPicPr>
        <p:blipFill>
          <a:blip r:embed="rId3">
            <a:alphaModFix/>
          </a:blip>
          <a:stretch>
            <a:fillRect/>
          </a:stretch>
        </p:blipFill>
        <p:spPr>
          <a:xfrm>
            <a:off x="155850" y="1908475"/>
            <a:ext cx="2807000" cy="1326550"/>
          </a:xfrm>
          <a:prstGeom prst="rect">
            <a:avLst/>
          </a:prstGeom>
          <a:noFill/>
          <a:ln>
            <a:noFill/>
          </a:ln>
        </p:spPr>
      </p:pic>
      <p:pic>
        <p:nvPicPr>
          <p:cNvPr id="151" name="Google Shape;151;g242a72598d5_0_45"/>
          <p:cNvPicPr preferRelativeResize="0"/>
          <p:nvPr/>
        </p:nvPicPr>
        <p:blipFill>
          <a:blip r:embed="rId4">
            <a:alphaModFix/>
          </a:blip>
          <a:stretch>
            <a:fillRect/>
          </a:stretch>
        </p:blipFill>
        <p:spPr>
          <a:xfrm>
            <a:off x="2962850" y="1338988"/>
            <a:ext cx="3444325" cy="2465525"/>
          </a:xfrm>
          <a:prstGeom prst="rect">
            <a:avLst/>
          </a:prstGeom>
          <a:noFill/>
          <a:ln>
            <a:noFill/>
          </a:ln>
        </p:spPr>
      </p:pic>
      <p:pic>
        <p:nvPicPr>
          <p:cNvPr id="152" name="Google Shape;152;g242a72598d5_0_45"/>
          <p:cNvPicPr preferRelativeResize="0"/>
          <p:nvPr/>
        </p:nvPicPr>
        <p:blipFill>
          <a:blip r:embed="rId5">
            <a:alphaModFix/>
          </a:blip>
          <a:stretch>
            <a:fillRect/>
          </a:stretch>
        </p:blipFill>
        <p:spPr>
          <a:xfrm>
            <a:off x="6407175" y="2086394"/>
            <a:ext cx="2580975" cy="97070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Results and Future Improvements</a:t>
            </a:r>
            <a:endParaRPr/>
          </a:p>
        </p:txBody>
      </p:sp>
      <p:sp>
        <p:nvSpPr>
          <p:cNvPr id="158" name="Google Shape;158;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dirty="0"/>
              <a:t>Successfully trained LSTM and GRU models to predict future stock prices</a:t>
            </a:r>
            <a:endParaRPr dirty="0"/>
          </a:p>
          <a:p>
            <a:pPr marL="914400" lvl="1" indent="-317500" algn="l" rtl="0">
              <a:spcBef>
                <a:spcPts val="0"/>
              </a:spcBef>
              <a:spcAft>
                <a:spcPts val="0"/>
              </a:spcAft>
              <a:buSzPts val="1400"/>
              <a:buChar char="○"/>
            </a:pPr>
            <a:r>
              <a:rPr lang="en" dirty="0"/>
              <a:t>LSTM performed better than the GRU model, accurately predicting the future stock rise/fall with 97% accuracy</a:t>
            </a:r>
            <a:endParaRPr dirty="0"/>
          </a:p>
          <a:p>
            <a:pPr marL="457200" lvl="0" indent="-342900" algn="l" rtl="0">
              <a:lnSpc>
                <a:spcPct val="115000"/>
              </a:lnSpc>
              <a:spcBef>
                <a:spcPts val="0"/>
              </a:spcBef>
              <a:spcAft>
                <a:spcPts val="0"/>
              </a:spcAft>
              <a:buSzPts val="1800"/>
              <a:buChar char="●"/>
            </a:pPr>
            <a:r>
              <a:rPr lang="en" dirty="0"/>
              <a:t>Analyzed impact of News/Media on the Stock Market</a:t>
            </a:r>
            <a:endParaRPr dirty="0"/>
          </a:p>
          <a:p>
            <a:pPr marL="914400" lvl="1" indent="-317500" algn="l" rtl="0">
              <a:lnSpc>
                <a:spcPct val="115000"/>
              </a:lnSpc>
              <a:spcBef>
                <a:spcPts val="0"/>
              </a:spcBef>
              <a:spcAft>
                <a:spcPts val="0"/>
              </a:spcAft>
              <a:buSzPts val="1400"/>
              <a:buChar char="○"/>
            </a:pPr>
            <a:r>
              <a:rPr lang="en" dirty="0"/>
              <a:t>Found no correlation between between the media’s sentiment towards a stock and said stock’s change in EOD price.</a:t>
            </a:r>
            <a:endParaRPr dirty="0"/>
          </a:p>
          <a:p>
            <a:pPr marL="457200" lvl="0" indent="-342900" algn="l" rtl="0">
              <a:lnSpc>
                <a:spcPct val="115000"/>
              </a:lnSpc>
              <a:spcBef>
                <a:spcPts val="0"/>
              </a:spcBef>
              <a:spcAft>
                <a:spcPts val="0"/>
              </a:spcAft>
              <a:buSzPts val="1800"/>
              <a:buChar char="●"/>
            </a:pPr>
            <a:r>
              <a:rPr lang="en" dirty="0"/>
              <a:t>Future Improvements include:</a:t>
            </a:r>
            <a:endParaRPr dirty="0"/>
          </a:p>
          <a:p>
            <a:pPr marL="914400" lvl="1" indent="-317500" algn="l" rtl="0">
              <a:lnSpc>
                <a:spcPct val="115000"/>
              </a:lnSpc>
              <a:spcBef>
                <a:spcPts val="0"/>
              </a:spcBef>
              <a:spcAft>
                <a:spcPts val="0"/>
              </a:spcAft>
              <a:buSzPts val="1400"/>
              <a:buChar char="○"/>
            </a:pPr>
            <a:r>
              <a:rPr lang="en" dirty="0"/>
              <a:t>Using better/larger variety of media sources to reanalyze</a:t>
            </a:r>
            <a:endParaRPr dirty="0"/>
          </a:p>
          <a:p>
            <a:pPr marL="914400" lvl="1" indent="-317500" algn="l" rtl="0">
              <a:lnSpc>
                <a:spcPct val="115000"/>
              </a:lnSpc>
              <a:spcBef>
                <a:spcPts val="0"/>
              </a:spcBef>
              <a:spcAft>
                <a:spcPts val="0"/>
              </a:spcAft>
              <a:buSzPts val="1400"/>
              <a:buChar char="○"/>
            </a:pPr>
            <a:r>
              <a:rPr lang="en" dirty="0"/>
              <a:t>Incorporate other media sources such as YouTube, Twitter, Facebook, etc.</a:t>
            </a:r>
            <a:endParaRPr dirty="0"/>
          </a:p>
          <a:p>
            <a:pPr marL="914400" lvl="1" indent="-317500" algn="l" rtl="0">
              <a:lnSpc>
                <a:spcPct val="115000"/>
              </a:lnSpc>
              <a:spcBef>
                <a:spcPts val="0"/>
              </a:spcBef>
              <a:spcAft>
                <a:spcPts val="0"/>
              </a:spcAft>
              <a:buSzPts val="1400"/>
              <a:buChar char="○"/>
            </a:pPr>
            <a:r>
              <a:rPr lang="en" dirty="0"/>
              <a:t>Fine tuning models to try and achieve better accuracies</a:t>
            </a:r>
            <a:endParaRPr dirty="0"/>
          </a:p>
          <a:p>
            <a:pPr marL="914400" lvl="1" indent="-317500" algn="l" rtl="0">
              <a:lnSpc>
                <a:spcPct val="115000"/>
              </a:lnSpc>
              <a:spcBef>
                <a:spcPts val="0"/>
              </a:spcBef>
              <a:spcAft>
                <a:spcPts val="0"/>
              </a:spcAft>
              <a:buSzPts val="1400"/>
              <a:buChar char="○"/>
            </a:pPr>
            <a:r>
              <a:rPr lang="en" dirty="0"/>
              <a:t>Further research into different ML models </a:t>
            </a:r>
            <a:endParaRPr dirty="0"/>
          </a:p>
          <a:p>
            <a:pPr marL="914400" lvl="1" indent="-317500" algn="l" rtl="0">
              <a:lnSpc>
                <a:spcPct val="115000"/>
              </a:lnSpc>
              <a:spcBef>
                <a:spcPts val="0"/>
              </a:spcBef>
              <a:spcAft>
                <a:spcPts val="0"/>
              </a:spcAft>
              <a:buSzPts val="1400"/>
              <a:buChar char="○"/>
            </a:pPr>
            <a:r>
              <a:rPr lang="en" dirty="0"/>
              <a:t>More research into NTM </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References</a:t>
            </a:r>
            <a:endParaRPr/>
          </a:p>
        </p:txBody>
      </p:sp>
      <p:sp>
        <p:nvSpPr>
          <p:cNvPr id="164" name="Google Shape;164;p10"/>
          <p:cNvSpPr txBox="1">
            <a:spLocks noGrp="1"/>
          </p:cNvSpPr>
          <p:nvPr>
            <p:ph type="body" idx="1"/>
          </p:nvPr>
        </p:nvSpPr>
        <p:spPr>
          <a:xfrm>
            <a:off x="311700" y="863083"/>
            <a:ext cx="8520600" cy="4125775"/>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1200"/>
              </a:spcBef>
              <a:spcAft>
                <a:spcPts val="0"/>
              </a:spcAft>
              <a:buSzPts val="1600"/>
              <a:buChar char="●"/>
            </a:pPr>
            <a:r>
              <a:rPr lang="en" sz="1500" dirty="0"/>
              <a:t>Hutto, C.J. &amp; Gilbert, E.E. (2014). VADER: A Parsimonious Rule-based Model for Sentiment Analysis of Social Media Text. Eighth International Conference on Weblogs and Social Media (ICWSM-14). Ann Arbor, MI, June 2014.</a:t>
            </a:r>
            <a:endParaRPr sz="1500" dirty="0"/>
          </a:p>
          <a:p>
            <a:pPr marL="457200" lvl="0" indent="-330200" algn="l" rtl="0">
              <a:lnSpc>
                <a:spcPct val="115000"/>
              </a:lnSpc>
              <a:spcBef>
                <a:spcPts val="0"/>
              </a:spcBef>
              <a:spcAft>
                <a:spcPts val="0"/>
              </a:spcAft>
              <a:buSzPts val="1600"/>
              <a:buChar char="●"/>
            </a:pPr>
            <a:r>
              <a:rPr lang="en" sz="1500" dirty="0"/>
              <a:t>Bird, Steven, Edward Loper and Ewan Klein (2009), Natural Language Processing with Python. O’Reilly Media Inc</a:t>
            </a:r>
            <a:endParaRPr sz="1500" dirty="0"/>
          </a:p>
          <a:p>
            <a:pPr marL="457200" lvl="0" indent="-330200" algn="l" rtl="0">
              <a:lnSpc>
                <a:spcPct val="115000"/>
              </a:lnSpc>
              <a:spcBef>
                <a:spcPts val="0"/>
              </a:spcBef>
              <a:spcAft>
                <a:spcPts val="0"/>
              </a:spcAft>
              <a:buSzPts val="1600"/>
              <a:buChar char="●"/>
            </a:pPr>
            <a:r>
              <a:rPr lang="en" sz="1500" u="sng" dirty="0">
                <a:solidFill>
                  <a:schemeClr val="hlink"/>
                </a:solidFill>
                <a:hlinkClick r:id="rId3"/>
              </a:rPr>
              <a:t>https://www.kaggle.com/code/jacksoncrow/download-nasdaq-historical-data/notebook</a:t>
            </a:r>
            <a:endParaRPr sz="1500" dirty="0"/>
          </a:p>
          <a:p>
            <a:pPr marL="457200" lvl="0" indent="-330200" algn="l" rtl="0">
              <a:lnSpc>
                <a:spcPct val="115000"/>
              </a:lnSpc>
              <a:spcBef>
                <a:spcPts val="0"/>
              </a:spcBef>
              <a:spcAft>
                <a:spcPts val="0"/>
              </a:spcAft>
              <a:buSzPts val="1600"/>
              <a:buChar char="●"/>
            </a:pPr>
            <a:r>
              <a:rPr lang="en" sz="1500" u="sng" dirty="0">
                <a:solidFill>
                  <a:schemeClr val="hlink"/>
                </a:solidFill>
                <a:hlinkClick r:id="rId4"/>
              </a:rPr>
              <a:t>https://www.kaggle.com/datasets/jacksoncrow/stock-market-dataset</a:t>
            </a:r>
            <a:endParaRPr sz="1500" dirty="0"/>
          </a:p>
          <a:p>
            <a:pPr marL="457200" lvl="0" indent="-330200" algn="l" rtl="0">
              <a:lnSpc>
                <a:spcPct val="115000"/>
              </a:lnSpc>
              <a:spcBef>
                <a:spcPts val="0"/>
              </a:spcBef>
              <a:spcAft>
                <a:spcPts val="0"/>
              </a:spcAft>
              <a:buSzPts val="1600"/>
              <a:buChar char="●"/>
            </a:pPr>
            <a:r>
              <a:rPr lang="en" sz="1500" u="sng" dirty="0">
                <a:solidFill>
                  <a:schemeClr val="hlink"/>
                </a:solidFill>
                <a:hlinkClick r:id="rId5"/>
              </a:rPr>
              <a:t>https://data.world/datasets/twitter</a:t>
            </a:r>
            <a:endParaRPr sz="1500" dirty="0"/>
          </a:p>
          <a:p>
            <a:pPr marL="457200" lvl="0" indent="-330200" algn="l" rtl="0">
              <a:lnSpc>
                <a:spcPct val="115000"/>
              </a:lnSpc>
              <a:spcBef>
                <a:spcPts val="0"/>
              </a:spcBef>
              <a:spcAft>
                <a:spcPts val="0"/>
              </a:spcAft>
              <a:buSzPts val="1600"/>
              <a:buChar char="●"/>
            </a:pPr>
            <a:r>
              <a:rPr lang="en" sz="1500" u="sng" dirty="0">
                <a:solidFill>
                  <a:schemeClr val="hlink"/>
                </a:solidFill>
                <a:hlinkClick r:id="rId6"/>
              </a:rPr>
              <a:t>https://www.nasdaq.com/market-activity/quotes/historical</a:t>
            </a:r>
            <a:endParaRPr sz="1500" dirty="0"/>
          </a:p>
          <a:p>
            <a:pPr marL="457200" lvl="0" indent="-330200" algn="l" rtl="0">
              <a:lnSpc>
                <a:spcPct val="115000"/>
              </a:lnSpc>
              <a:spcBef>
                <a:spcPts val="0"/>
              </a:spcBef>
              <a:spcAft>
                <a:spcPts val="0"/>
              </a:spcAft>
              <a:buSzPts val="1600"/>
              <a:buChar char="●"/>
            </a:pPr>
            <a:r>
              <a:rPr lang="en" sz="1500" u="sng" dirty="0">
                <a:solidFill>
                  <a:schemeClr val="hlink"/>
                </a:solidFill>
                <a:hlinkClick r:id="rId7"/>
              </a:rPr>
              <a:t>https://github.com/flomlo/ntm_keras/tree/fdfe3ff0e3f5d3e4bc1a2fe51afdf67dae3aa5d8</a:t>
            </a:r>
            <a:endParaRPr sz="1500" dirty="0"/>
          </a:p>
          <a:p>
            <a:pPr marL="457200" lvl="0" indent="-330200" algn="l" rtl="0">
              <a:lnSpc>
                <a:spcPct val="115000"/>
              </a:lnSpc>
              <a:spcBef>
                <a:spcPts val="0"/>
              </a:spcBef>
              <a:spcAft>
                <a:spcPts val="0"/>
              </a:spcAft>
              <a:buSzPts val="1600"/>
              <a:buChar char="●"/>
            </a:pPr>
            <a:r>
              <a:rPr lang="en" sz="1500" u="sng" dirty="0">
                <a:solidFill>
                  <a:schemeClr val="hlink"/>
                </a:solidFill>
                <a:hlinkClick r:id="rId8"/>
              </a:rPr>
              <a:t>https://medium.com/analytics-vidhya/rnn-vs-gru-vs-lstm-863b0b7b1573</a:t>
            </a:r>
            <a:endParaRPr sz="1500" dirty="0"/>
          </a:p>
          <a:p>
            <a:pPr marL="457200" lvl="0" indent="-330200" algn="l" rtl="0">
              <a:lnSpc>
                <a:spcPct val="115000"/>
              </a:lnSpc>
              <a:spcBef>
                <a:spcPts val="0"/>
              </a:spcBef>
              <a:spcAft>
                <a:spcPts val="0"/>
              </a:spcAft>
              <a:buSzPts val="1600"/>
              <a:buChar char="●"/>
            </a:pPr>
            <a:r>
              <a:rPr lang="en" sz="1500" u="sng" dirty="0">
                <a:solidFill>
                  <a:schemeClr val="hlink"/>
                </a:solidFill>
                <a:hlinkClick r:id="rId9"/>
              </a:rPr>
              <a:t>https://d2l.ai/index.html</a:t>
            </a:r>
            <a:endParaRPr sz="1500" dirty="0"/>
          </a:p>
          <a:p>
            <a:pPr marL="0" lvl="0" indent="0" algn="l" rtl="0">
              <a:lnSpc>
                <a:spcPct val="115000"/>
              </a:lnSpc>
              <a:spcBef>
                <a:spcPts val="1200"/>
              </a:spcBef>
              <a:spcAft>
                <a:spcPts val="1200"/>
              </a:spcAft>
              <a:buSzPts val="1800"/>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2"/>
          <p:cNvSpPr txBox="1">
            <a:spLocks noGrp="1"/>
          </p:cNvSpPr>
          <p:nvPr>
            <p:ph type="title"/>
          </p:nvPr>
        </p:nvSpPr>
        <p:spPr>
          <a:xfrm>
            <a:off x="490250" y="526350"/>
            <a:ext cx="5797500" cy="40908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4800"/>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Agenda</a:t>
            </a:r>
            <a:endParaRPr/>
          </a:p>
        </p:txBody>
      </p:sp>
      <p:sp>
        <p:nvSpPr>
          <p:cNvPr id="67" name="Google Shape;67;p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fontScale="85000" lnSpcReduction="20000"/>
          </a:bodyPr>
          <a:lstStyle/>
          <a:p>
            <a:pPr marL="457200" lvl="0" indent="-325755" algn="l" rtl="0">
              <a:lnSpc>
                <a:spcPct val="200000"/>
              </a:lnSpc>
              <a:spcBef>
                <a:spcPts val="0"/>
              </a:spcBef>
              <a:spcAft>
                <a:spcPts val="0"/>
              </a:spcAft>
              <a:buSzPct val="100000"/>
              <a:buChar char="●"/>
            </a:pPr>
            <a:r>
              <a:rPr lang="en"/>
              <a:t>Introduction to the Topic - Predicting the Stock Market</a:t>
            </a:r>
            <a:endParaRPr/>
          </a:p>
          <a:p>
            <a:pPr marL="457200" lvl="0" indent="-325755" algn="l" rtl="0">
              <a:lnSpc>
                <a:spcPct val="200000"/>
              </a:lnSpc>
              <a:spcBef>
                <a:spcPts val="0"/>
              </a:spcBef>
              <a:spcAft>
                <a:spcPts val="0"/>
              </a:spcAft>
              <a:buSzPct val="100000"/>
              <a:buChar char="●"/>
            </a:pPr>
            <a:r>
              <a:rPr lang="en"/>
              <a:t>Our Project Statement</a:t>
            </a:r>
            <a:endParaRPr/>
          </a:p>
          <a:p>
            <a:pPr marL="457200" lvl="0" indent="-325755" algn="l" rtl="0">
              <a:lnSpc>
                <a:spcPct val="200000"/>
              </a:lnSpc>
              <a:spcBef>
                <a:spcPts val="0"/>
              </a:spcBef>
              <a:spcAft>
                <a:spcPts val="0"/>
              </a:spcAft>
              <a:buSzPct val="100000"/>
              <a:buChar char="●"/>
            </a:pPr>
            <a:r>
              <a:rPr lang="en"/>
              <a:t>LSTM-based Market Prediction</a:t>
            </a:r>
            <a:endParaRPr/>
          </a:p>
          <a:p>
            <a:pPr marL="457200" lvl="0" indent="-325755" algn="l" rtl="0">
              <a:lnSpc>
                <a:spcPct val="200000"/>
              </a:lnSpc>
              <a:spcBef>
                <a:spcPts val="0"/>
              </a:spcBef>
              <a:spcAft>
                <a:spcPts val="0"/>
              </a:spcAft>
              <a:buSzPct val="100000"/>
              <a:buChar char="●"/>
            </a:pPr>
            <a:r>
              <a:rPr lang="en"/>
              <a:t>NTM Market Prediction Research</a:t>
            </a:r>
            <a:endParaRPr/>
          </a:p>
          <a:p>
            <a:pPr marL="457200" lvl="0" indent="-325755" algn="l" rtl="0">
              <a:lnSpc>
                <a:spcPct val="200000"/>
              </a:lnSpc>
              <a:spcBef>
                <a:spcPts val="0"/>
              </a:spcBef>
              <a:spcAft>
                <a:spcPts val="0"/>
              </a:spcAft>
              <a:buSzPct val="100000"/>
              <a:buChar char="●"/>
            </a:pPr>
            <a:r>
              <a:rPr lang="en"/>
              <a:t>Encoder-based Market Sentiment Analysis</a:t>
            </a:r>
            <a:endParaRPr/>
          </a:p>
          <a:p>
            <a:pPr marL="457200" lvl="0" indent="-325755" algn="l" rtl="0">
              <a:lnSpc>
                <a:spcPct val="200000"/>
              </a:lnSpc>
              <a:spcBef>
                <a:spcPts val="0"/>
              </a:spcBef>
              <a:spcAft>
                <a:spcPts val="0"/>
              </a:spcAft>
              <a:buSzPct val="100000"/>
              <a:buChar char="●"/>
            </a:pPr>
            <a:r>
              <a:rPr lang="en"/>
              <a:t>Results and Potential Improvements</a:t>
            </a:r>
            <a:endParaRPr/>
          </a:p>
          <a:p>
            <a:pPr marL="457200" lvl="0" indent="-325755" algn="l" rtl="0">
              <a:lnSpc>
                <a:spcPct val="200000"/>
              </a:lnSpc>
              <a:spcBef>
                <a:spcPts val="0"/>
              </a:spcBef>
              <a:spcAft>
                <a:spcPts val="0"/>
              </a:spcAft>
              <a:buSzPct val="100000"/>
              <a:buChar char="●"/>
            </a:pPr>
            <a:r>
              <a:rPr lang="en"/>
              <a:t>References</a:t>
            </a:r>
            <a:endParaRPr/>
          </a:p>
          <a:p>
            <a:pPr marL="457200" lvl="0" indent="-325755" algn="l" rtl="0">
              <a:lnSpc>
                <a:spcPct val="200000"/>
              </a:lnSpc>
              <a:spcBef>
                <a:spcPts val="0"/>
              </a:spcBef>
              <a:spcAft>
                <a:spcPts val="0"/>
              </a:spcAft>
              <a:buSzPct val="100000"/>
              <a:buChar char="●"/>
            </a:pPr>
            <a:r>
              <a:rPr lang="en"/>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A Brief History of Predicting the Stock Market</a:t>
            </a:r>
            <a:endParaRPr/>
          </a:p>
        </p:txBody>
      </p:sp>
      <p:sp>
        <p:nvSpPr>
          <p:cNvPr id="73" name="Google Shape;73;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fontScale="77500"/>
          </a:bodyPr>
          <a:lstStyle/>
          <a:p>
            <a:pPr marL="0" lvl="0" indent="0" algn="ctr" rtl="0">
              <a:lnSpc>
                <a:spcPct val="115000"/>
              </a:lnSpc>
              <a:spcBef>
                <a:spcPts val="0"/>
              </a:spcBef>
              <a:spcAft>
                <a:spcPts val="0"/>
              </a:spcAft>
              <a:buNone/>
            </a:pPr>
            <a:r>
              <a:rPr lang="en"/>
              <a:t>Since 1792, people have attempted to predict the stock market through a variety of means. Early methods included technical analysis, where traders analyzed charts and past prices to predict future movements, and fundamental analysis, which involved looking at a company's financial statements and economic indicators to estimate its future performance. However, these methods have proven to be unreliable, with the stock market's complexity and unpredictable nature making accurate predictions difficult.</a:t>
            </a:r>
            <a:endParaRPr/>
          </a:p>
          <a:p>
            <a:pPr marL="0" lvl="0" indent="0" algn="ctr" rtl="0">
              <a:lnSpc>
                <a:spcPct val="115000"/>
              </a:lnSpc>
              <a:spcBef>
                <a:spcPts val="0"/>
              </a:spcBef>
              <a:spcAft>
                <a:spcPts val="0"/>
              </a:spcAft>
              <a:buNone/>
            </a:pPr>
            <a:endParaRPr/>
          </a:p>
          <a:p>
            <a:pPr marL="0" lvl="0" indent="0" algn="ctr" rtl="0">
              <a:lnSpc>
                <a:spcPct val="115000"/>
              </a:lnSpc>
              <a:spcBef>
                <a:spcPts val="0"/>
              </a:spcBef>
              <a:spcAft>
                <a:spcPts val="0"/>
              </a:spcAft>
              <a:buNone/>
            </a:pPr>
            <a:r>
              <a:rPr lang="en"/>
              <a:t>In the modern age, machine learning techniques are being used to analyze and predict the stock market with more accuracy. These techniques involve the use of algorithms to analyze vast amounts of data, including news articles, social media sentiment, and economic indicators, to identify patterns and predict future movements. Machine learning models are also able to learn from past mistakes and continuously improve their predictions, making them more reliable over time. However, while machine learning has shown promise in predicting the stock market, it is not foolproof as even our most advanced models currently are unable to consistently predict the stock market.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Our Project Statement </a:t>
            </a:r>
            <a:endParaRPr/>
          </a:p>
        </p:txBody>
      </p:sp>
      <p:sp>
        <p:nvSpPr>
          <p:cNvPr id="79" name="Google Shape;79;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rmAutofit/>
          </a:bodyPr>
          <a:lstStyle/>
          <a:p>
            <a:pPr marL="0" lvl="0" indent="0" algn="ctr" rtl="0">
              <a:lnSpc>
                <a:spcPct val="115000"/>
              </a:lnSpc>
              <a:spcBef>
                <a:spcPts val="0"/>
              </a:spcBef>
              <a:spcAft>
                <a:spcPts val="1200"/>
              </a:spcAft>
              <a:buSzPts val="1800"/>
              <a:buNone/>
            </a:pPr>
            <a:r>
              <a:rPr lang="en" b="1"/>
              <a:t>Using the top grossing U.S.-based companies on the NASDAQ’s historical EOD pricings, we aim to construct models which can analyze current trends and predict the future stock price of a company based on its and other similar stocks’ historical data. These models could be used for personal benefit to gain wealth via stock trading but could also be used by institutions to regulate and monitor the stock market and predict how future legislation could affect the stock market.</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LSTM-based Market Prediction</a:t>
            </a:r>
            <a:endParaRPr/>
          </a:p>
        </p:txBody>
      </p:sp>
      <p:sp>
        <p:nvSpPr>
          <p:cNvPr id="85" name="Google Shape;85;p7"/>
          <p:cNvSpPr txBox="1">
            <a:spLocks noGrp="1"/>
          </p:cNvSpPr>
          <p:nvPr>
            <p:ph type="body" idx="1"/>
          </p:nvPr>
        </p:nvSpPr>
        <p:spPr>
          <a:xfrm>
            <a:off x="35225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Training Accuracy 97%</a:t>
            </a:r>
            <a:endParaRPr/>
          </a:p>
          <a:p>
            <a:pPr marL="457200" lvl="0" indent="-342900" algn="l" rtl="0">
              <a:lnSpc>
                <a:spcPct val="115000"/>
              </a:lnSpc>
              <a:spcBef>
                <a:spcPts val="0"/>
              </a:spcBef>
              <a:spcAft>
                <a:spcPts val="0"/>
              </a:spcAft>
              <a:buSzPts val="1800"/>
              <a:buChar char="●"/>
            </a:pPr>
            <a:r>
              <a:rPr lang="en"/>
              <a:t>After 50 epochs, the loss was 1.7 </a:t>
            </a:r>
            <a:endParaRPr/>
          </a:p>
          <a:p>
            <a:pPr marL="457200" lvl="0" indent="-342900" algn="l" rtl="0">
              <a:lnSpc>
                <a:spcPct val="115000"/>
              </a:lnSpc>
              <a:spcBef>
                <a:spcPts val="0"/>
              </a:spcBef>
              <a:spcAft>
                <a:spcPts val="0"/>
              </a:spcAft>
              <a:buSzPts val="1800"/>
              <a:buChar char="●"/>
            </a:pPr>
            <a:r>
              <a:rPr lang="en"/>
              <a:t>Training time was 11:25</a:t>
            </a:r>
            <a:endParaRPr/>
          </a:p>
          <a:p>
            <a:pPr marL="457200" lvl="0" indent="-342900" algn="l" rtl="0">
              <a:spcBef>
                <a:spcPts val="0"/>
              </a:spcBef>
              <a:spcAft>
                <a:spcPts val="0"/>
              </a:spcAft>
              <a:buSzPts val="1800"/>
              <a:buChar char="●"/>
            </a:pPr>
            <a:r>
              <a:rPr lang="en"/>
              <a:t>Training score was 1.8 MSE</a:t>
            </a:r>
            <a:endParaRPr/>
          </a:p>
        </p:txBody>
      </p:sp>
      <p:pic>
        <p:nvPicPr>
          <p:cNvPr id="86" name="Google Shape;86;p7"/>
          <p:cNvPicPr preferRelativeResize="0"/>
          <p:nvPr/>
        </p:nvPicPr>
        <p:blipFill>
          <a:blip r:embed="rId3">
            <a:alphaModFix/>
          </a:blip>
          <a:stretch>
            <a:fillRect/>
          </a:stretch>
        </p:blipFill>
        <p:spPr>
          <a:xfrm>
            <a:off x="4671725" y="2743100"/>
            <a:ext cx="4160576" cy="1825775"/>
          </a:xfrm>
          <a:prstGeom prst="rect">
            <a:avLst/>
          </a:prstGeom>
          <a:noFill/>
          <a:ln>
            <a:noFill/>
          </a:ln>
        </p:spPr>
      </p:pic>
      <p:pic>
        <p:nvPicPr>
          <p:cNvPr id="87" name="Google Shape;87;p7"/>
          <p:cNvPicPr preferRelativeResize="0"/>
          <p:nvPr/>
        </p:nvPicPr>
        <p:blipFill>
          <a:blip r:embed="rId4">
            <a:alphaModFix/>
          </a:blip>
          <a:stretch>
            <a:fillRect/>
          </a:stretch>
        </p:blipFill>
        <p:spPr>
          <a:xfrm>
            <a:off x="352250" y="2743100"/>
            <a:ext cx="3846354" cy="1825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g242a72598d5_1_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GRU-based Market Prediction</a:t>
            </a:r>
            <a:endParaRPr/>
          </a:p>
        </p:txBody>
      </p:sp>
      <p:sp>
        <p:nvSpPr>
          <p:cNvPr id="93" name="Google Shape;93;g242a72598d5_1_0"/>
          <p:cNvSpPr txBox="1">
            <a:spLocks noGrp="1"/>
          </p:cNvSpPr>
          <p:nvPr>
            <p:ph type="body" idx="1"/>
          </p:nvPr>
        </p:nvSpPr>
        <p:spPr>
          <a:xfrm>
            <a:off x="3985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Training Accuracy 94%</a:t>
            </a:r>
            <a:endParaRPr/>
          </a:p>
          <a:p>
            <a:pPr marL="457200" lvl="0" indent="-342900" algn="l" rtl="0">
              <a:lnSpc>
                <a:spcPct val="115000"/>
              </a:lnSpc>
              <a:spcBef>
                <a:spcPts val="0"/>
              </a:spcBef>
              <a:spcAft>
                <a:spcPts val="0"/>
              </a:spcAft>
              <a:buSzPts val="1800"/>
              <a:buChar char="●"/>
            </a:pPr>
            <a:r>
              <a:rPr lang="en"/>
              <a:t>After 50 epochs, the loss was 1.8</a:t>
            </a:r>
            <a:endParaRPr/>
          </a:p>
          <a:p>
            <a:pPr marL="457200" lvl="0" indent="-342900" algn="l" rtl="0">
              <a:lnSpc>
                <a:spcPct val="115000"/>
              </a:lnSpc>
              <a:spcBef>
                <a:spcPts val="0"/>
              </a:spcBef>
              <a:spcAft>
                <a:spcPts val="0"/>
              </a:spcAft>
              <a:buSzPts val="1800"/>
              <a:buChar char="●"/>
            </a:pPr>
            <a:r>
              <a:rPr lang="en"/>
              <a:t>Training time was 10:23</a:t>
            </a:r>
            <a:endParaRPr/>
          </a:p>
          <a:p>
            <a:pPr marL="457200" lvl="0" indent="-342900" algn="l" rtl="0">
              <a:spcBef>
                <a:spcPts val="0"/>
              </a:spcBef>
              <a:spcAft>
                <a:spcPts val="0"/>
              </a:spcAft>
              <a:buSzPts val="1800"/>
              <a:buChar char="●"/>
            </a:pPr>
            <a:r>
              <a:rPr lang="en"/>
              <a:t>Training score was 1.7 MSE</a:t>
            </a:r>
            <a:endParaRPr/>
          </a:p>
          <a:p>
            <a:pPr marL="457200" lvl="0" indent="-342900" algn="l" rtl="0">
              <a:spcBef>
                <a:spcPts val="0"/>
              </a:spcBef>
              <a:spcAft>
                <a:spcPts val="0"/>
              </a:spcAft>
              <a:buSzPts val="1800"/>
              <a:buChar char="●"/>
            </a:pPr>
            <a:r>
              <a:rPr lang="en"/>
              <a:t>One reset and update gate</a:t>
            </a:r>
            <a:endParaRPr/>
          </a:p>
        </p:txBody>
      </p:sp>
      <p:pic>
        <p:nvPicPr>
          <p:cNvPr id="94" name="Google Shape;94;g242a72598d5_1_0"/>
          <p:cNvPicPr preferRelativeResize="0"/>
          <p:nvPr/>
        </p:nvPicPr>
        <p:blipFill rotWithShape="1">
          <a:blip r:embed="rId3">
            <a:alphaModFix/>
          </a:blip>
          <a:srcRect l="-610" t="-1400" r="610" b="1400"/>
          <a:stretch/>
        </p:blipFill>
        <p:spPr>
          <a:xfrm>
            <a:off x="4746825" y="2780600"/>
            <a:ext cx="4085476" cy="1788275"/>
          </a:xfrm>
          <a:prstGeom prst="rect">
            <a:avLst/>
          </a:prstGeom>
          <a:noFill/>
          <a:ln>
            <a:noFill/>
          </a:ln>
        </p:spPr>
      </p:pic>
      <p:pic>
        <p:nvPicPr>
          <p:cNvPr id="95" name="Google Shape;95;g242a72598d5_1_0"/>
          <p:cNvPicPr preferRelativeResize="0"/>
          <p:nvPr/>
        </p:nvPicPr>
        <p:blipFill>
          <a:blip r:embed="rId4">
            <a:alphaModFix/>
          </a:blip>
          <a:stretch>
            <a:fillRect/>
          </a:stretch>
        </p:blipFill>
        <p:spPr>
          <a:xfrm>
            <a:off x="398500" y="2854400"/>
            <a:ext cx="3259100" cy="1714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g242a72598d5_1_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Deep RNN-based Market Prediction</a:t>
            </a:r>
            <a:endParaRPr/>
          </a:p>
        </p:txBody>
      </p:sp>
      <p:sp>
        <p:nvSpPr>
          <p:cNvPr id="101" name="Google Shape;101;g242a72598d5_1_5"/>
          <p:cNvSpPr txBox="1">
            <a:spLocks noGrp="1"/>
          </p:cNvSpPr>
          <p:nvPr>
            <p:ph type="body" idx="1"/>
          </p:nvPr>
        </p:nvSpPr>
        <p:spPr>
          <a:xfrm>
            <a:off x="311700" y="1166000"/>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Training Accuracy 75%</a:t>
            </a:r>
            <a:endParaRPr/>
          </a:p>
          <a:p>
            <a:pPr marL="457200" lvl="0" indent="-342900" algn="l" rtl="0">
              <a:spcBef>
                <a:spcPts val="0"/>
              </a:spcBef>
              <a:spcAft>
                <a:spcPts val="0"/>
              </a:spcAft>
              <a:buSzPts val="1800"/>
              <a:buChar char="●"/>
            </a:pPr>
            <a:r>
              <a:rPr lang="en"/>
              <a:t>After 50 epochs, the loss was 17.5</a:t>
            </a:r>
            <a:endParaRPr/>
          </a:p>
          <a:p>
            <a:pPr marL="457200" lvl="0" indent="-342900" algn="l" rtl="0">
              <a:lnSpc>
                <a:spcPct val="115000"/>
              </a:lnSpc>
              <a:spcBef>
                <a:spcPts val="0"/>
              </a:spcBef>
              <a:spcAft>
                <a:spcPts val="0"/>
              </a:spcAft>
              <a:buSzPts val="1800"/>
              <a:buChar char="●"/>
            </a:pPr>
            <a:r>
              <a:rPr lang="en"/>
              <a:t>Training time was 22:30 with a batch size of 2 </a:t>
            </a:r>
            <a:endParaRPr/>
          </a:p>
          <a:p>
            <a:pPr marL="457200" lvl="0" indent="-342900" algn="l" rtl="0">
              <a:lnSpc>
                <a:spcPct val="115000"/>
              </a:lnSpc>
              <a:spcBef>
                <a:spcPts val="0"/>
              </a:spcBef>
              <a:spcAft>
                <a:spcPts val="0"/>
              </a:spcAft>
              <a:buSzPts val="1800"/>
              <a:buChar char="●"/>
            </a:pPr>
            <a:r>
              <a:rPr lang="en"/>
              <a:t>Training score was 7.1 MSE</a:t>
            </a:r>
            <a:endParaRPr/>
          </a:p>
          <a:p>
            <a:pPr marL="457200" lvl="0" indent="-342900" algn="l" rtl="0">
              <a:lnSpc>
                <a:spcPct val="115000"/>
              </a:lnSpc>
              <a:spcBef>
                <a:spcPts val="0"/>
              </a:spcBef>
              <a:spcAft>
                <a:spcPts val="0"/>
              </a:spcAft>
              <a:buSzPts val="1800"/>
              <a:buChar char="●"/>
            </a:pPr>
            <a:r>
              <a:rPr lang="en"/>
              <a:t>Possible vanishing gradient </a:t>
            </a:r>
            <a:endParaRPr/>
          </a:p>
          <a:p>
            <a:pPr marL="457200" lvl="0" indent="0" algn="l" rtl="0">
              <a:lnSpc>
                <a:spcPct val="115000"/>
              </a:lnSpc>
              <a:spcBef>
                <a:spcPts val="0"/>
              </a:spcBef>
              <a:spcAft>
                <a:spcPts val="0"/>
              </a:spcAft>
              <a:buNone/>
            </a:pPr>
            <a:r>
              <a:rPr lang="en"/>
              <a:t>due to sigmoid function being used.</a:t>
            </a:r>
            <a:endParaRPr/>
          </a:p>
          <a:p>
            <a:pPr marL="457200" lvl="0" indent="0" algn="l" rtl="0">
              <a:lnSpc>
                <a:spcPct val="115000"/>
              </a:lnSpc>
              <a:spcBef>
                <a:spcPts val="0"/>
              </a:spcBef>
              <a:spcAft>
                <a:spcPts val="0"/>
              </a:spcAft>
              <a:buNone/>
            </a:pPr>
            <a:endParaRPr/>
          </a:p>
        </p:txBody>
      </p:sp>
      <p:pic>
        <p:nvPicPr>
          <p:cNvPr id="102" name="Google Shape;102;g242a72598d5_1_5"/>
          <p:cNvPicPr preferRelativeResize="0"/>
          <p:nvPr/>
        </p:nvPicPr>
        <p:blipFill>
          <a:blip r:embed="rId3">
            <a:alphaModFix/>
          </a:blip>
          <a:stretch>
            <a:fillRect/>
          </a:stretch>
        </p:blipFill>
        <p:spPr>
          <a:xfrm>
            <a:off x="4744150" y="2699500"/>
            <a:ext cx="4088151" cy="1882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242a72598d5_0_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NTM Market Prediction</a:t>
            </a:r>
            <a:endParaRPr/>
          </a:p>
          <a:p>
            <a:pPr marL="0" lvl="0" indent="0" algn="l" rtl="0">
              <a:lnSpc>
                <a:spcPct val="100000"/>
              </a:lnSpc>
              <a:spcBef>
                <a:spcPts val="0"/>
              </a:spcBef>
              <a:spcAft>
                <a:spcPts val="0"/>
              </a:spcAft>
              <a:buSzPct val="111111"/>
              <a:buNone/>
            </a:pPr>
            <a:r>
              <a:rPr lang="en"/>
              <a:t>Research</a:t>
            </a:r>
            <a:endParaRPr/>
          </a:p>
        </p:txBody>
      </p:sp>
      <p:sp>
        <p:nvSpPr>
          <p:cNvPr id="108" name="Google Shape;108;g242a72598d5_0_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rmAutofit/>
          </a:bodyPr>
          <a:lstStyle/>
          <a:p>
            <a:pPr marL="457200" lvl="0" indent="-342900" algn="l" rtl="0">
              <a:lnSpc>
                <a:spcPct val="115000"/>
              </a:lnSpc>
              <a:spcBef>
                <a:spcPts val="0"/>
              </a:spcBef>
              <a:spcAft>
                <a:spcPts val="0"/>
              </a:spcAft>
              <a:buSzPts val="1800"/>
              <a:buChar char="●"/>
            </a:pPr>
            <a:r>
              <a:rPr lang="en"/>
              <a:t>Tried using an NTM model </a:t>
            </a:r>
            <a:br>
              <a:rPr lang="en"/>
            </a:br>
            <a:r>
              <a:rPr lang="en"/>
              <a:t>framework found on Github</a:t>
            </a:r>
            <a:br>
              <a:rPr lang="en"/>
            </a:br>
            <a:r>
              <a:rPr lang="en"/>
              <a:t>(</a:t>
            </a:r>
            <a:r>
              <a:rPr lang="en" u="sng">
                <a:solidFill>
                  <a:schemeClr val="hlink"/>
                </a:solidFill>
                <a:hlinkClick r:id="rId3"/>
              </a:rPr>
              <a:t>https://github.com/flomlo/</a:t>
            </a:r>
            <a:br>
              <a:rPr lang="en"/>
            </a:br>
            <a:r>
              <a:rPr lang="en"/>
              <a:t>ntm_keras/tree/master)</a:t>
            </a:r>
            <a:endParaRPr/>
          </a:p>
          <a:p>
            <a:pPr marL="457200" lvl="0" indent="-342900" algn="l" rtl="0">
              <a:lnSpc>
                <a:spcPct val="115000"/>
              </a:lnSpc>
              <a:spcBef>
                <a:spcPts val="0"/>
              </a:spcBef>
              <a:spcAft>
                <a:spcPts val="0"/>
              </a:spcAft>
              <a:buSzPts val="1800"/>
              <a:buChar char="●"/>
            </a:pPr>
            <a:r>
              <a:rPr lang="en"/>
              <a:t>Unfortunately ran into some errors</a:t>
            </a:r>
            <a:br>
              <a:rPr lang="en"/>
            </a:br>
            <a:r>
              <a:rPr lang="en"/>
              <a:t>which kept us from compiling</a:t>
            </a:r>
            <a:br>
              <a:rPr lang="en"/>
            </a:br>
            <a:r>
              <a:rPr lang="en"/>
              <a:t>the model and receiving results.</a:t>
            </a:r>
            <a:endParaRPr/>
          </a:p>
        </p:txBody>
      </p:sp>
      <p:pic>
        <p:nvPicPr>
          <p:cNvPr id="109" name="Google Shape;109;g242a72598d5_0_8"/>
          <p:cNvPicPr preferRelativeResize="0"/>
          <p:nvPr/>
        </p:nvPicPr>
        <p:blipFill>
          <a:blip r:embed="rId4">
            <a:alphaModFix/>
          </a:blip>
          <a:stretch>
            <a:fillRect/>
          </a:stretch>
        </p:blipFill>
        <p:spPr>
          <a:xfrm>
            <a:off x="4738475" y="428200"/>
            <a:ext cx="3499951" cy="2454500"/>
          </a:xfrm>
          <a:prstGeom prst="rect">
            <a:avLst/>
          </a:prstGeom>
          <a:noFill/>
          <a:ln>
            <a:noFill/>
          </a:ln>
        </p:spPr>
      </p:pic>
      <p:pic>
        <p:nvPicPr>
          <p:cNvPr id="110" name="Google Shape;110;g242a72598d5_0_8"/>
          <p:cNvPicPr preferRelativeResize="0"/>
          <p:nvPr/>
        </p:nvPicPr>
        <p:blipFill>
          <a:blip r:embed="rId5">
            <a:alphaModFix/>
          </a:blip>
          <a:stretch>
            <a:fillRect/>
          </a:stretch>
        </p:blipFill>
        <p:spPr>
          <a:xfrm>
            <a:off x="4858326" y="2882701"/>
            <a:ext cx="3260250" cy="209786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242a72598d5_0_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Encoder-based Market Sentiment Analysis</a:t>
            </a:r>
            <a:endParaRPr/>
          </a:p>
        </p:txBody>
      </p:sp>
      <p:sp>
        <p:nvSpPr>
          <p:cNvPr id="116" name="Google Shape;116;g242a72598d5_0_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ctr" rtl="0">
              <a:lnSpc>
                <a:spcPct val="115000"/>
              </a:lnSpc>
              <a:spcBef>
                <a:spcPts val="0"/>
              </a:spcBef>
              <a:spcAft>
                <a:spcPts val="0"/>
              </a:spcAft>
              <a:buNone/>
            </a:pPr>
            <a:r>
              <a:rPr lang="en"/>
              <a:t>Using Modern Encoding techniques such as Sentiment Analysis, we can now statistically analyze whether or not the Media has an effect on the Stock Market.</a:t>
            </a:r>
            <a:endParaRPr/>
          </a:p>
          <a:p>
            <a:pPr marL="0" lvl="0" indent="0" algn="l" rtl="0">
              <a:lnSpc>
                <a:spcPct val="115000"/>
              </a:lnSpc>
              <a:spcBef>
                <a:spcPts val="0"/>
              </a:spcBef>
              <a:spcAft>
                <a:spcPts val="0"/>
              </a:spcAft>
              <a:buNone/>
            </a:pPr>
            <a:endParaRPr/>
          </a:p>
        </p:txBody>
      </p:sp>
      <p:sp>
        <p:nvSpPr>
          <p:cNvPr id="117" name="Google Shape;117;g242a72598d5_0_3"/>
          <p:cNvSpPr txBox="1"/>
          <p:nvPr/>
        </p:nvSpPr>
        <p:spPr>
          <a:xfrm>
            <a:off x="311700" y="2279950"/>
            <a:ext cx="8520600" cy="203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latin typeface="Proxima Nova"/>
                <a:ea typeface="Proxima Nova"/>
                <a:cs typeface="Proxima Nova"/>
                <a:sym typeface="Proxima Nova"/>
              </a:rPr>
              <a:t>Sample Media/News Outlets → </a:t>
            </a:r>
            <a:br>
              <a:rPr lang="en" sz="2400">
                <a:latin typeface="Proxima Nova"/>
                <a:ea typeface="Proxima Nova"/>
                <a:cs typeface="Proxima Nova"/>
                <a:sym typeface="Proxima Nova"/>
              </a:rPr>
            </a:br>
            <a:r>
              <a:rPr lang="en" sz="2400">
                <a:latin typeface="Proxima Nova"/>
                <a:ea typeface="Proxima Nova"/>
                <a:cs typeface="Proxima Nova"/>
                <a:sym typeface="Proxima Nova"/>
              </a:rPr>
              <a:t>Tokenize Samples → </a:t>
            </a:r>
            <a:br>
              <a:rPr lang="en" sz="2400">
                <a:latin typeface="Proxima Nova"/>
                <a:ea typeface="Proxima Nova"/>
                <a:cs typeface="Proxima Nova"/>
                <a:sym typeface="Proxima Nova"/>
              </a:rPr>
            </a:br>
            <a:r>
              <a:rPr lang="en" sz="2400">
                <a:latin typeface="Proxima Nova"/>
                <a:ea typeface="Proxima Nova"/>
                <a:cs typeface="Proxima Nova"/>
                <a:sym typeface="Proxima Nova"/>
              </a:rPr>
              <a:t>Judge Sentiment of Samples → </a:t>
            </a:r>
            <a:br>
              <a:rPr lang="en" sz="2400">
                <a:latin typeface="Proxima Nova"/>
                <a:ea typeface="Proxima Nova"/>
                <a:cs typeface="Proxima Nova"/>
                <a:sym typeface="Proxima Nova"/>
              </a:rPr>
            </a:br>
            <a:r>
              <a:rPr lang="en" sz="2400">
                <a:latin typeface="Proxima Nova"/>
                <a:ea typeface="Proxima Nova"/>
                <a:cs typeface="Proxima Nova"/>
                <a:sym typeface="Proxima Nova"/>
              </a:rPr>
              <a:t>Analyze if Sentiment is related</a:t>
            </a:r>
            <a:endParaRPr sz="2400">
              <a:latin typeface="Proxima Nova"/>
              <a:ea typeface="Proxima Nova"/>
              <a:cs typeface="Proxima Nova"/>
              <a:sym typeface="Proxima Nova"/>
            </a:endParaRPr>
          </a:p>
          <a:p>
            <a:pPr marL="0" lvl="0" indent="0" algn="l" rtl="0">
              <a:spcBef>
                <a:spcPts val="0"/>
              </a:spcBef>
              <a:spcAft>
                <a:spcPts val="0"/>
              </a:spcAft>
              <a:buNone/>
            </a:pPr>
            <a:r>
              <a:rPr lang="en" sz="2400">
                <a:latin typeface="Proxima Nova"/>
                <a:ea typeface="Proxima Nova"/>
                <a:cs typeface="Proxima Nova"/>
                <a:sym typeface="Proxima Nova"/>
              </a:rPr>
              <a:t> to the Stock Movement</a:t>
            </a:r>
            <a:endParaRPr sz="2400">
              <a:latin typeface="Proxima Nova"/>
              <a:ea typeface="Proxima Nova"/>
              <a:cs typeface="Proxima Nova"/>
              <a:sym typeface="Proxima Nova"/>
            </a:endParaRPr>
          </a:p>
        </p:txBody>
      </p:sp>
      <p:pic>
        <p:nvPicPr>
          <p:cNvPr id="118" name="Google Shape;118;g242a72598d5_0_3"/>
          <p:cNvPicPr preferRelativeResize="0"/>
          <p:nvPr/>
        </p:nvPicPr>
        <p:blipFill>
          <a:blip r:embed="rId3">
            <a:alphaModFix/>
          </a:blip>
          <a:stretch>
            <a:fillRect/>
          </a:stretch>
        </p:blipFill>
        <p:spPr>
          <a:xfrm>
            <a:off x="5188025" y="1996413"/>
            <a:ext cx="2890825" cy="2598975"/>
          </a:xfrm>
          <a:prstGeom prst="rect">
            <a:avLst/>
          </a:prstGeom>
          <a:noFill/>
          <a:ln>
            <a:noFill/>
          </a:ln>
        </p:spPr>
      </p:pic>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1562</Words>
  <Application>Microsoft Office PowerPoint</Application>
  <PresentationFormat>On-screen Show (16:9)</PresentationFormat>
  <Paragraphs>84</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Proxima Nova</vt:lpstr>
      <vt:lpstr>Spearmint</vt:lpstr>
      <vt:lpstr>Using Advanced Machine Learning Techniques to Analyze and Predict the Stock Market</vt:lpstr>
      <vt:lpstr>Agenda</vt:lpstr>
      <vt:lpstr>A Brief History of Predicting the Stock Market</vt:lpstr>
      <vt:lpstr>Our Project Statement </vt:lpstr>
      <vt:lpstr>LSTM-based Market Prediction</vt:lpstr>
      <vt:lpstr>GRU-based Market Prediction</vt:lpstr>
      <vt:lpstr>Deep RNN-based Market Prediction</vt:lpstr>
      <vt:lpstr>NTM Market Prediction Research</vt:lpstr>
      <vt:lpstr>Encoder-based Market Sentiment Analysis</vt:lpstr>
      <vt:lpstr>Sample Media Outlets</vt:lpstr>
      <vt:lpstr>Tokenize Samples</vt:lpstr>
      <vt:lpstr>Judge Sentiment of Samples</vt:lpstr>
      <vt:lpstr>Analyze if Sentiment is related to the Stock Movement</vt:lpstr>
      <vt:lpstr>Results and Future Improvements</vt:lpstr>
      <vt:lpstr>References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Advanced Machine Learning Techniques to Analyze and Predict the Stock Market</dc:title>
  <cp:lastModifiedBy>Christian Martens</cp:lastModifiedBy>
  <cp:revision>1</cp:revision>
  <dcterms:modified xsi:type="dcterms:W3CDTF">2023-05-11T03:47:01Z</dcterms:modified>
</cp:coreProperties>
</file>