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86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41335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Génie Logiciel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Nom du projet : TANGU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en-US" sz="2700" b="1" dirty="0"/>
              <a:t>Organisation du projet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43" y="1537284"/>
            <a:ext cx="11325716" cy="47449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5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en-US" sz="2700" b="1" dirty="0"/>
              <a:t>Organisation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3780" y="1229710"/>
            <a:ext cx="11792606" cy="54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6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 err="1"/>
              <a:t>ecution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4342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4566" y="1182848"/>
            <a:ext cx="8185052" cy="54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2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4342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1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50006" y="1450428"/>
            <a:ext cx="2447627" cy="4351338"/>
          </a:xfrm>
          <a:prstGeom prst="rect">
            <a:avLst/>
          </a:prstGeom>
        </p:spPr>
      </p:pic>
      <p:pic>
        <p:nvPicPr>
          <p:cNvPr id="8" name="Imag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641" y="1493856"/>
            <a:ext cx="2447627" cy="4317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92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4342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2175" y="1841391"/>
            <a:ext cx="3576707" cy="46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4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4342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 15"/>
          <p:cNvPicPr/>
          <p:nvPr/>
        </p:nvPicPr>
        <p:blipFill>
          <a:blip r:embed="rId2"/>
          <a:stretch/>
        </p:blipFill>
        <p:spPr>
          <a:xfrm>
            <a:off x="457200" y="1450428"/>
            <a:ext cx="11603421" cy="51395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18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4342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0428"/>
            <a:ext cx="1029225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2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926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17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28953" y="1603013"/>
            <a:ext cx="2266950" cy="4030345"/>
          </a:xfrm>
          <a:prstGeom prst="rect">
            <a:avLst/>
          </a:prstGeom>
        </p:spPr>
      </p:pic>
      <p:pic>
        <p:nvPicPr>
          <p:cNvPr id="8" name="Image 19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752194" y="1450428"/>
            <a:ext cx="4776952" cy="4389120"/>
          </a:xfrm>
          <a:prstGeom prst="rect">
            <a:avLst/>
          </a:prstGeom>
        </p:spPr>
      </p:pic>
      <p:pic>
        <p:nvPicPr>
          <p:cNvPr id="9" name="Image 21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625067" y="1768430"/>
            <a:ext cx="2070100" cy="36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926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2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885372" y="1244918"/>
            <a:ext cx="2421255" cy="43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44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745" y="365125"/>
            <a:ext cx="6085490" cy="1085303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Planning et ex</a:t>
            </a:r>
            <a:r>
              <a:rPr lang="fr-FR" sz="2700" b="1" dirty="0"/>
              <a:t>é</a:t>
            </a:r>
            <a:r>
              <a:rPr lang="en-US" sz="2700" b="1" dirty="0" err="1"/>
              <a:t>cution</a:t>
            </a:r>
            <a:r>
              <a:rPr lang="en-US" sz="2700" b="1" dirty="0"/>
              <a:t> du projet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8235" y="907777"/>
            <a:ext cx="3063765" cy="926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0993"/>
            <a:ext cx="9648497" cy="51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6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8000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Table des </a:t>
            </a:r>
            <a:r>
              <a:rPr lang="en-US" sz="2800" b="1" dirty="0" err="1"/>
              <a:t>mati</a:t>
            </a:r>
            <a:r>
              <a:rPr lang="fr-FR" sz="2800" b="1" dirty="0"/>
              <a:t>ères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TANGU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Introduction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</a:t>
            </a:r>
            <a:r>
              <a:rPr lang="fr-FR" sz="1600" dirty="0" err="1"/>
              <a:t>ésentation</a:t>
            </a:r>
            <a:r>
              <a:rPr lang="fr-FR" sz="1600" dirty="0"/>
              <a:t> du projet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Bilan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Organisation du </a:t>
            </a:r>
            <a:r>
              <a:rPr lang="fr-FR" sz="1600" dirty="0"/>
              <a:t>projet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Planning et </a:t>
            </a:r>
            <a:r>
              <a:rPr lang="fr-FR" sz="1600" dirty="0"/>
              <a:t>exécution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Documentation-Tests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7581" y="529593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3966362" y="3533307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26408" y="177595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166969" y="5353557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04654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262" y="365125"/>
            <a:ext cx="6810704" cy="1325563"/>
          </a:xfrm>
        </p:spPr>
        <p:txBody>
          <a:bodyPr>
            <a:normAutofit/>
          </a:bodyPr>
          <a:lstStyle/>
          <a:p>
            <a:pPr lvl="0" algn="ctr"/>
            <a:r>
              <a:rPr lang="fr-FR" sz="2800" b="1" dirty="0"/>
              <a:t>Documentation-Tests-Conventions de codage</a:t>
            </a:r>
            <a:endParaRPr lang="en-US" sz="2800" b="1" i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fr-FR" sz="4200" b="1" dirty="0">
                <a:latin typeface="+mj-lt"/>
              </a:rPr>
              <a:t>Documentation</a:t>
            </a:r>
            <a:r>
              <a:rPr lang="fr-FR" sz="4200" dirty="0">
                <a:latin typeface="+mj-lt"/>
              </a:rPr>
              <a:t> :</a:t>
            </a:r>
          </a:p>
          <a:p>
            <a:pPr lvl="1"/>
            <a:r>
              <a:rPr lang="fr-FR" sz="4200" dirty="0">
                <a:latin typeface="+mj-lt"/>
              </a:rPr>
              <a:t>La documentation Technique s’est faite à travers l’utilisation de PHP Storm. </a:t>
            </a:r>
          </a:p>
          <a:p>
            <a:r>
              <a:rPr lang="en-US" sz="4200" b="1" dirty="0">
                <a:latin typeface="+mj-lt"/>
              </a:rPr>
              <a:t>Tests:</a:t>
            </a:r>
          </a:p>
          <a:p>
            <a:pPr lvl="1"/>
            <a:r>
              <a:rPr lang="fr-FR" sz="4200" dirty="0">
                <a:latin typeface="+mj-lt"/>
              </a:rPr>
              <a:t>Nous avons commencé par faire un diagramme de flot des classes a tester. A partir de ces diagrammes, nous avons rédigé les tests pour arc et blason en essayant toutes les possibilités de valeurs.</a:t>
            </a:r>
          </a:p>
          <a:p>
            <a:r>
              <a:rPr lang="en-US" sz="4200" b="1" dirty="0">
                <a:latin typeface="+mj-lt"/>
              </a:rPr>
              <a:t>Conventions de </a:t>
            </a:r>
            <a:r>
              <a:rPr lang="en-US" sz="4200" b="1" dirty="0" err="1">
                <a:latin typeface="+mj-lt"/>
              </a:rPr>
              <a:t>codage</a:t>
            </a:r>
            <a:r>
              <a:rPr lang="en-US" sz="4200" b="1" dirty="0">
                <a:latin typeface="+mj-lt"/>
              </a:rPr>
              <a:t>:</a:t>
            </a:r>
          </a:p>
          <a:p>
            <a:pPr lvl="1"/>
            <a:r>
              <a:rPr lang="fr-FR" sz="4200" dirty="0">
                <a:latin typeface="+mj-lt"/>
              </a:rPr>
              <a:t>On a appliqué les conventions de codage vus en génie logiciel : </a:t>
            </a:r>
          </a:p>
          <a:p>
            <a:pPr lvl="2"/>
            <a:r>
              <a:rPr lang="fr-FR" sz="4200" dirty="0">
                <a:latin typeface="+mj-lt"/>
              </a:rPr>
              <a:t>Nom de variables en anglais</a:t>
            </a:r>
            <a:endParaRPr lang="en-US" sz="4200" dirty="0">
              <a:latin typeface="+mj-lt"/>
            </a:endParaRPr>
          </a:p>
          <a:p>
            <a:pPr lvl="2"/>
            <a:r>
              <a:rPr lang="fr-FR" sz="4200" dirty="0">
                <a:latin typeface="+mj-lt"/>
              </a:rPr>
              <a:t>Ecriture dromadaire</a:t>
            </a:r>
          </a:p>
          <a:p>
            <a:pPr lvl="2"/>
            <a:r>
              <a:rPr lang="fr-FR" sz="4200" dirty="0">
                <a:latin typeface="+mj-lt"/>
              </a:rPr>
              <a:t>Pas de commentaires dans les </a:t>
            </a:r>
            <a:r>
              <a:rPr lang="fr-FR" sz="4200" dirty="0" err="1">
                <a:latin typeface="+mj-lt"/>
              </a:rPr>
              <a:t>method</a:t>
            </a:r>
            <a:r>
              <a:rPr lang="en-US" sz="4200" dirty="0">
                <a:latin typeface="+mj-lt"/>
              </a:rPr>
              <a:t>s</a:t>
            </a:r>
          </a:p>
          <a:p>
            <a:pPr lvl="2"/>
            <a:r>
              <a:rPr lang="en-US" sz="4200" dirty="0">
                <a:latin typeface="+mj-lt"/>
              </a:rPr>
              <a:t>Pas de m</a:t>
            </a:r>
            <a:r>
              <a:rPr lang="fr-FR" sz="4200" dirty="0" err="1">
                <a:latin typeface="+mj-lt"/>
              </a:rPr>
              <a:t>ethod</a:t>
            </a:r>
            <a:r>
              <a:rPr lang="en-US" sz="4200" dirty="0">
                <a:latin typeface="+mj-lt"/>
              </a:rPr>
              <a:t>s de plus de 40 </a:t>
            </a:r>
            <a:r>
              <a:rPr lang="en-US" sz="4200" dirty="0" err="1">
                <a:latin typeface="+mj-lt"/>
              </a:rPr>
              <a:t>lignes</a:t>
            </a:r>
            <a:endParaRPr lang="en-US" sz="4200" dirty="0">
              <a:latin typeface="+mj-lt"/>
            </a:endParaRPr>
          </a:p>
          <a:p>
            <a:pPr lvl="2"/>
            <a:r>
              <a:rPr lang="en-US" sz="4200" dirty="0">
                <a:latin typeface="+mj-lt"/>
              </a:rPr>
              <a:t>Pas de code en </a:t>
            </a:r>
            <a:r>
              <a:rPr lang="en-US" sz="4200" dirty="0" err="1">
                <a:latin typeface="+mj-lt"/>
              </a:rPr>
              <a:t>commentaire</a:t>
            </a:r>
            <a:endParaRPr lang="fr-FR" sz="4200" dirty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  <a:p>
            <a:pPr lvl="2"/>
            <a:endParaRPr lang="en-US" sz="1600" b="1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	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26959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16966" y="917037"/>
            <a:ext cx="25908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08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Bilan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dirty="0">
                <a:latin typeface="+mj-lt"/>
              </a:rPr>
              <a:t>A la fin du 3</a:t>
            </a:r>
            <a:r>
              <a:rPr lang="fr-FR" sz="2200" baseline="30000" dirty="0">
                <a:latin typeface="+mj-lt"/>
              </a:rPr>
              <a:t>ème</a:t>
            </a:r>
            <a:r>
              <a:rPr lang="fr-FR" sz="2200" dirty="0">
                <a:latin typeface="+mj-lt"/>
              </a:rPr>
              <a:t> sprint, l’application a fourni la majorité des fonctionnalités demandées par le client.</a:t>
            </a:r>
          </a:p>
          <a:p>
            <a:r>
              <a:rPr lang="fr-FR" sz="2200" dirty="0">
                <a:latin typeface="+mj-lt"/>
              </a:rPr>
              <a:t>Cependant: - nous n’avons pas eu le temps d’effectuer tous les tests. </a:t>
            </a:r>
          </a:p>
          <a:p>
            <a:pPr marL="0" indent="0">
              <a:buNone/>
            </a:pPr>
            <a:r>
              <a:rPr lang="fr-FR" sz="2200" dirty="0">
                <a:latin typeface="+mj-lt"/>
              </a:rPr>
              <a:t>		-Il reste également des partis graphiques non responsives.</a:t>
            </a:r>
          </a:p>
          <a:p>
            <a:pPr marL="0" indent="0">
              <a:buNone/>
            </a:pPr>
            <a:r>
              <a:rPr lang="fr-FR" sz="2200" dirty="0">
                <a:latin typeface="+mj-lt"/>
              </a:rPr>
              <a:t>		-(Bugs serveur = entrainement pas </a:t>
            </a:r>
            <a:r>
              <a:rPr lang="fr-FR" sz="2200" dirty="0" err="1">
                <a:latin typeface="+mj-lt"/>
              </a:rPr>
              <a:t>operationnel</a:t>
            </a:r>
            <a:r>
              <a:rPr lang="fr-FR" sz="2200" dirty="0">
                <a:latin typeface="+mj-lt"/>
              </a:rPr>
              <a:t>).</a:t>
            </a:r>
          </a:p>
          <a:p>
            <a:r>
              <a:rPr lang="fr-FR" sz="2200" dirty="0">
                <a:latin typeface="+mj-lt"/>
              </a:rPr>
              <a:t>Pour le moment, l’application peut être publié en ligne en version BETA sous condition de régler le bug des scores.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Bilan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115" y="1241574"/>
            <a:ext cx="11274803" cy="531021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+mj-lt"/>
              </a:rPr>
              <a:t>Pour continuer..</a:t>
            </a:r>
          </a:p>
          <a:p>
            <a:pPr marL="0" indent="0">
              <a:buNone/>
            </a:pPr>
            <a:endParaRPr lang="en-US" sz="3000" dirty="0">
              <a:latin typeface="+mj-lt"/>
            </a:endParaRP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-</a:t>
            </a:r>
            <a:r>
              <a:rPr lang="en-US" sz="3000" dirty="0" err="1">
                <a:latin typeface="+mj-lt"/>
              </a:rPr>
              <a:t>Contourner</a:t>
            </a:r>
            <a:r>
              <a:rPr lang="en-US" sz="3000" dirty="0">
                <a:latin typeface="+mj-lt"/>
              </a:rPr>
              <a:t> les variable Session (pour </a:t>
            </a:r>
            <a:r>
              <a:rPr lang="en-US" sz="3000" dirty="0" err="1">
                <a:latin typeface="+mj-lt"/>
              </a:rPr>
              <a:t>réparer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entrainement</a:t>
            </a:r>
            <a:r>
              <a:rPr lang="en-US" sz="3000" dirty="0">
                <a:latin typeface="+mj-lt"/>
              </a:rPr>
              <a:t>).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-</a:t>
            </a:r>
            <a:r>
              <a:rPr lang="en-US" sz="3000" dirty="0" err="1">
                <a:latin typeface="+mj-lt"/>
              </a:rPr>
              <a:t>Publier</a:t>
            </a:r>
            <a:r>
              <a:rPr lang="en-US" sz="3000" dirty="0">
                <a:latin typeface="+mj-lt"/>
              </a:rPr>
              <a:t> sur le web (nom de </a:t>
            </a:r>
            <a:r>
              <a:rPr lang="en-US" sz="3000" dirty="0" err="1">
                <a:latin typeface="+mj-lt"/>
              </a:rPr>
              <a:t>domaine</a:t>
            </a:r>
            <a:r>
              <a:rPr lang="en-US" sz="3000" dirty="0">
                <a:latin typeface="+mj-lt"/>
              </a:rPr>
              <a:t> déjà acquis..).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-</a:t>
            </a:r>
            <a:r>
              <a:rPr lang="en-US" sz="3000" dirty="0" err="1">
                <a:latin typeface="+mj-lt"/>
              </a:rPr>
              <a:t>Possibilité</a:t>
            </a:r>
            <a:r>
              <a:rPr lang="en-US" sz="3000" dirty="0">
                <a:latin typeface="+mj-lt"/>
              </a:rPr>
              <a:t> de </a:t>
            </a:r>
            <a:r>
              <a:rPr lang="en-US" sz="3000" dirty="0" err="1">
                <a:latin typeface="+mj-lt"/>
              </a:rPr>
              <a:t>l’integrer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en</a:t>
            </a:r>
            <a:r>
              <a:rPr lang="en-US" sz="3000" dirty="0">
                <a:latin typeface="+mj-lt"/>
              </a:rPr>
              <a:t> form </a:t>
            </a:r>
            <a:r>
              <a:rPr lang="en-US" sz="3000" dirty="0" err="1">
                <a:latin typeface="+mj-lt"/>
              </a:rPr>
              <a:t>d’application</a:t>
            </a:r>
            <a:r>
              <a:rPr lang="en-US" sz="3000" dirty="0">
                <a:latin typeface="+mj-lt"/>
              </a:rPr>
              <a:t> android/IOS.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-Publications FB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-Generation de pdf STATS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-Format XML</a:t>
            </a:r>
          </a:p>
          <a:p>
            <a:pPr marL="0" indent="0">
              <a:buNone/>
            </a:pPr>
            <a:endParaRPr lang="en-US" sz="3000" dirty="0">
              <a:latin typeface="+mj-lt"/>
            </a:endParaRP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	-Version hors </a:t>
            </a:r>
            <a:r>
              <a:rPr lang="en-US" sz="3000" dirty="0" err="1">
                <a:latin typeface="+mj-lt"/>
              </a:rPr>
              <a:t>ligne</a:t>
            </a:r>
            <a:r>
              <a:rPr lang="en-US" sz="30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63CF04B-235B-450F-A315-FBD6C42DE541}"/>
              </a:ext>
            </a:extLst>
          </p:cNvPr>
          <p:cNvSpPr txBox="1"/>
          <p:nvPr/>
        </p:nvSpPr>
        <p:spPr>
          <a:xfrm>
            <a:off x="7139031" y="2659309"/>
            <a:ext cx="4307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/>
              <a:t>Fiche de configuration</a:t>
            </a:r>
            <a:r>
              <a:rPr lang="fr-FR" dirty="0"/>
              <a:t> : </a:t>
            </a:r>
          </a:p>
          <a:p>
            <a:pPr lvl="0"/>
            <a:r>
              <a:rPr lang="fr-FR" dirty="0"/>
              <a:t>-</a:t>
            </a:r>
            <a:r>
              <a:rPr lang="fr-FR" dirty="0" err="1"/>
              <a:t>wamp</a:t>
            </a:r>
            <a:r>
              <a:rPr lang="fr-FR" dirty="0"/>
              <a:t> server</a:t>
            </a:r>
          </a:p>
          <a:p>
            <a:pPr lvl="0"/>
            <a:r>
              <a:rPr lang="fr-FR" dirty="0"/>
              <a:t>-</a:t>
            </a:r>
            <a:r>
              <a:rPr lang="fr-FR" dirty="0" err="1"/>
              <a:t>php</a:t>
            </a:r>
            <a:r>
              <a:rPr lang="fr-FR" dirty="0"/>
              <a:t> 7.2.10</a:t>
            </a:r>
          </a:p>
          <a:p>
            <a:pPr lvl="0"/>
            <a:r>
              <a:rPr lang="fr-FR" dirty="0"/>
              <a:t>-MYSQL 5.7.23</a:t>
            </a:r>
          </a:p>
          <a:p>
            <a:pPr lvl="0"/>
            <a:r>
              <a:rPr lang="fr-FR" dirty="0"/>
              <a:t>-</a:t>
            </a:r>
            <a:r>
              <a:rPr lang="fr-FR" dirty="0" err="1"/>
              <a:t>PHPUnit</a:t>
            </a:r>
            <a:r>
              <a:rPr lang="fr-FR" dirty="0"/>
              <a:t> 7.4.3 via </a:t>
            </a:r>
            <a:r>
              <a:rPr lang="fr-FR" dirty="0" err="1"/>
              <a:t>Php</a:t>
            </a:r>
            <a:r>
              <a:rPr lang="fr-FR" dirty="0"/>
              <a:t> Storm</a:t>
            </a:r>
          </a:p>
          <a:p>
            <a:pPr lvl="0"/>
            <a:r>
              <a:rPr lang="fr-FR" dirty="0"/>
              <a:t>-Bootstrap et d’autres Framework déjà inclus dans les fichiers du projet. </a:t>
            </a:r>
          </a:p>
        </p:txBody>
      </p:sp>
    </p:spTree>
    <p:extLst>
      <p:ext uri="{BB962C8B-B14F-4D97-AF65-F5344CB8AC3E}">
        <p14:creationId xmlns:p14="http://schemas.microsoft.com/office/powerpoint/2010/main" val="3744726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Merci!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78" y="1072056"/>
            <a:ext cx="10815145" cy="529721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Introduction</a:t>
            </a:r>
            <a:br>
              <a:rPr lang="en-US" sz="2800" b="1" dirty="0"/>
            </a:br>
            <a:endParaRPr lang="en-US" sz="28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59717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59717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5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fr-FR" sz="2800" b="1" dirty="0"/>
              <a:t>Présentation du projet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>
                <a:latin typeface="+mj-lt"/>
              </a:rPr>
              <a:t>Cette application sera amenée à:</a:t>
            </a:r>
          </a:p>
          <a:p>
            <a:pPr lvl="1"/>
            <a:r>
              <a:rPr lang="fr-FR" sz="2000" dirty="0">
                <a:latin typeface="+mj-lt"/>
              </a:rPr>
              <a:t>enregistrer les performances des entrainements de tir à l’arc </a:t>
            </a:r>
          </a:p>
          <a:p>
            <a:r>
              <a:rPr lang="en-US" sz="2000" dirty="0">
                <a:latin typeface="+mj-lt"/>
              </a:rPr>
              <a:t>Elle </a:t>
            </a:r>
            <a:r>
              <a:rPr lang="fr-FR" sz="2000" dirty="0">
                <a:latin typeface="+mj-lt"/>
              </a:rPr>
              <a:t>est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cibl</a:t>
            </a:r>
            <a:r>
              <a:rPr lang="fr-FR" sz="2000" dirty="0" err="1">
                <a:latin typeface="+mj-lt"/>
              </a:rPr>
              <a:t>ée</a:t>
            </a:r>
            <a:r>
              <a:rPr lang="en-US" sz="2000" dirty="0">
                <a:latin typeface="+mj-lt"/>
              </a:rPr>
              <a:t>:</a:t>
            </a:r>
          </a:p>
          <a:p>
            <a:pPr lvl="1"/>
            <a:r>
              <a:rPr lang="en-US" sz="2000" dirty="0" err="1">
                <a:latin typeface="+mj-lt"/>
              </a:rPr>
              <a:t>Principalement</a:t>
            </a:r>
            <a:r>
              <a:rPr lang="en-US" sz="2000" dirty="0">
                <a:latin typeface="+mj-lt"/>
              </a:rPr>
              <a:t> Smartphone </a:t>
            </a:r>
          </a:p>
          <a:p>
            <a:pPr lvl="1"/>
            <a:r>
              <a:rPr lang="en-US" sz="2000" dirty="0" err="1">
                <a:latin typeface="+mj-lt"/>
              </a:rPr>
              <a:t>Tablette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Un archer sera amen</a:t>
            </a:r>
            <a:r>
              <a:rPr lang="fr-FR" sz="2000" dirty="0">
                <a:latin typeface="+mj-lt"/>
              </a:rPr>
              <a:t>é</a:t>
            </a:r>
            <a:r>
              <a:rPr lang="en-US" sz="2000" dirty="0">
                <a:latin typeface="+mj-lt"/>
              </a:rPr>
              <a:t> a:</a:t>
            </a:r>
          </a:p>
          <a:p>
            <a:pPr lvl="1"/>
            <a:r>
              <a:rPr lang="fr-FR" sz="2000" dirty="0">
                <a:latin typeface="+mj-lt"/>
              </a:rPr>
              <a:t>s’enregistrer et se connecter à son compte. </a:t>
            </a:r>
          </a:p>
          <a:p>
            <a:pPr lvl="1"/>
            <a:r>
              <a:rPr lang="fr-FR" sz="2000" dirty="0">
                <a:latin typeface="+mj-lt"/>
              </a:rPr>
              <a:t>Créer un nouvel arc</a:t>
            </a:r>
          </a:p>
          <a:p>
            <a:pPr lvl="1"/>
            <a:r>
              <a:rPr lang="fr-FR" sz="2000" dirty="0">
                <a:latin typeface="+mj-lt"/>
              </a:rPr>
              <a:t>Créer un nouveau blason </a:t>
            </a:r>
          </a:p>
          <a:p>
            <a:pPr lvl="1"/>
            <a:r>
              <a:rPr lang="fr-FR" sz="2000" dirty="0">
                <a:latin typeface="+mj-lt"/>
              </a:rPr>
              <a:t>Mettre à jour son profil </a:t>
            </a:r>
          </a:p>
          <a:p>
            <a:pPr lvl="1"/>
            <a:r>
              <a:rPr lang="fr-FR" sz="2000" dirty="0">
                <a:latin typeface="+mj-lt"/>
              </a:rPr>
              <a:t>Et </a:t>
            </a:r>
            <a:r>
              <a:rPr lang="fr-FR" sz="2000" dirty="0" err="1">
                <a:latin typeface="+mj-lt"/>
              </a:rPr>
              <a:t>aprè</a:t>
            </a:r>
            <a:r>
              <a:rPr lang="en-US" sz="2000" dirty="0">
                <a:latin typeface="+mj-lt"/>
              </a:rPr>
              <a:t>s </a:t>
            </a:r>
            <a:r>
              <a:rPr lang="en-US" sz="2000" dirty="0" err="1">
                <a:latin typeface="+mj-lt"/>
              </a:rPr>
              <a:t>l’ajout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tous</a:t>
            </a:r>
            <a:r>
              <a:rPr lang="en-US" sz="2000" dirty="0">
                <a:latin typeface="+mj-lt"/>
              </a:rPr>
              <a:t> les </a:t>
            </a:r>
            <a:r>
              <a:rPr lang="en-US" sz="2000" dirty="0" err="1">
                <a:latin typeface="+mj-lt"/>
              </a:rPr>
              <a:t>informations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il</a:t>
            </a:r>
            <a:r>
              <a:rPr lang="en-US" sz="2000" dirty="0">
                <a:latin typeface="+mj-lt"/>
              </a:rPr>
              <a:t> commence un </a:t>
            </a:r>
            <a:r>
              <a:rPr lang="en-US" sz="2000" dirty="0" err="1">
                <a:latin typeface="+mj-lt"/>
              </a:rPr>
              <a:t>nouvel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entrainement</a:t>
            </a:r>
            <a:r>
              <a:rPr lang="en-US" sz="2000" dirty="0">
                <a:latin typeface="+mj-lt"/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7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fr-FR" sz="2800" b="1" dirty="0"/>
              <a:t>Présentation du projet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+mj-lt"/>
              </a:rPr>
              <a:t>Ce nouvel entrainement sera caractérisé par:</a:t>
            </a:r>
          </a:p>
          <a:p>
            <a:pPr lvl="1"/>
            <a:r>
              <a:rPr lang="fr-FR" dirty="0">
                <a:latin typeface="+mj-lt"/>
              </a:rPr>
              <a:t>Nom</a:t>
            </a:r>
          </a:p>
          <a:p>
            <a:pPr lvl="1"/>
            <a:r>
              <a:rPr lang="fr-FR" dirty="0">
                <a:latin typeface="+mj-lt"/>
              </a:rPr>
              <a:t>La distance </a:t>
            </a:r>
          </a:p>
          <a:p>
            <a:pPr lvl="1"/>
            <a:r>
              <a:rPr lang="fr-FR" dirty="0">
                <a:latin typeface="+mj-lt"/>
              </a:rPr>
              <a:t>Adresse</a:t>
            </a:r>
          </a:p>
          <a:p>
            <a:pPr lvl="1"/>
            <a:r>
              <a:rPr lang="fr-FR" dirty="0">
                <a:latin typeface="+mj-lt"/>
              </a:rPr>
              <a:t>Date</a:t>
            </a:r>
          </a:p>
          <a:p>
            <a:pPr lvl="1"/>
            <a:r>
              <a:rPr lang="fr-FR" dirty="0">
                <a:latin typeface="+mj-lt"/>
              </a:rPr>
              <a:t>Équipements </a:t>
            </a:r>
          </a:p>
          <a:p>
            <a:pPr lvl="1"/>
            <a:r>
              <a:rPr lang="fr-FR" dirty="0">
                <a:latin typeface="+mj-lt"/>
              </a:rPr>
              <a:t>Formule de tir</a:t>
            </a:r>
          </a:p>
          <a:p>
            <a:r>
              <a:rPr lang="fr-FR" sz="2400" dirty="0">
                <a:latin typeface="+mj-lt"/>
              </a:rPr>
              <a:t>L’entrainement se déclenche :</a:t>
            </a:r>
          </a:p>
          <a:p>
            <a:pPr lvl="1"/>
            <a:r>
              <a:rPr lang="fr-FR" dirty="0">
                <a:latin typeface="+mj-lt"/>
              </a:rPr>
              <a:t>Saisie de points a chaque tir </a:t>
            </a:r>
          </a:p>
          <a:p>
            <a:pPr lvl="1"/>
            <a:r>
              <a:rPr lang="fr-FR" dirty="0">
                <a:latin typeface="+mj-lt"/>
              </a:rPr>
              <a:t>Calcules moyennes en temps réel.</a:t>
            </a:r>
            <a:endParaRPr lang="en-US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fr-FR" sz="2800" b="1" dirty="0"/>
              <a:t>Présentation du projet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969"/>
            <a:ext cx="10515600" cy="4351338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+mj-lt"/>
              </a:rPr>
              <a:t>A la fin de chaque volée/série: </a:t>
            </a:r>
          </a:p>
          <a:p>
            <a:pPr lvl="1"/>
            <a:r>
              <a:rPr lang="fr-FR" dirty="0">
                <a:latin typeface="+mj-lt"/>
              </a:rPr>
              <a:t>consulter ses statistiques avec sa moyenne par volée</a:t>
            </a:r>
          </a:p>
          <a:p>
            <a:pPr lvl="1"/>
            <a:r>
              <a:rPr lang="fr-FR" dirty="0">
                <a:latin typeface="+mj-lt"/>
              </a:rPr>
              <a:t>le pourcentage moyen de flèches en zone 9 et en zone 10</a:t>
            </a:r>
          </a:p>
          <a:p>
            <a:pPr lvl="1"/>
            <a:r>
              <a:rPr lang="fr-FR" dirty="0">
                <a:latin typeface="+mj-lt"/>
              </a:rPr>
              <a:t>Toutes ces valeurs seront ensuite retrouvables sur un graphique.</a:t>
            </a:r>
          </a:p>
          <a:p>
            <a:r>
              <a:rPr lang="fr-FR" sz="2400" dirty="0">
                <a:latin typeface="+mj-lt"/>
              </a:rPr>
              <a:t>Enfin tous les entrainements s’enregistre dans l’onglet entrainement et l’archer pourra les consulter.</a:t>
            </a:r>
            <a:endParaRPr lang="en-US" sz="2400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86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en-US" sz="2700" b="1" dirty="0"/>
              <a:t>Organisation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Les </a:t>
            </a:r>
            <a:r>
              <a:rPr lang="en-US" b="1" dirty="0" err="1">
                <a:latin typeface="+mj-lt"/>
              </a:rPr>
              <a:t>choix</a:t>
            </a:r>
            <a:r>
              <a:rPr lang="en-US" b="1" dirty="0">
                <a:latin typeface="+mj-lt"/>
              </a:rPr>
              <a:t> du cycle de vie</a:t>
            </a:r>
          </a:p>
          <a:p>
            <a:pPr lvl="1"/>
            <a:r>
              <a:rPr lang="fr-FR" sz="2200" dirty="0">
                <a:latin typeface="+mj-lt"/>
              </a:rPr>
              <a:t>Pour notre cycle de vie, nous avons choisi SCRUM..</a:t>
            </a:r>
          </a:p>
          <a:p>
            <a:pPr lvl="1"/>
            <a:endParaRPr lang="fr-FR" sz="2200" b="1" dirty="0">
              <a:latin typeface="+mj-lt"/>
            </a:endParaRPr>
          </a:p>
          <a:p>
            <a:pPr marL="457200" lvl="1" indent="0">
              <a:buNone/>
            </a:pPr>
            <a:r>
              <a:rPr lang="en-US" b="1" dirty="0">
                <a:latin typeface="+mj-lt"/>
              </a:rPr>
              <a:t>Les </a:t>
            </a:r>
            <a:r>
              <a:rPr lang="en-US" b="1" dirty="0" err="1">
                <a:latin typeface="+mj-lt"/>
              </a:rPr>
              <a:t>ressources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utilis</a:t>
            </a:r>
            <a:r>
              <a:rPr lang="fr-FR" b="1" dirty="0">
                <a:latin typeface="+mj-lt"/>
              </a:rPr>
              <a:t>é</a:t>
            </a:r>
            <a:r>
              <a:rPr lang="en-US" b="1" dirty="0">
                <a:latin typeface="+mj-lt"/>
              </a:rPr>
              <a:t>s</a:t>
            </a:r>
          </a:p>
          <a:p>
            <a:pPr lvl="1"/>
            <a:r>
              <a:rPr lang="fr-FR" dirty="0"/>
              <a:t>nous avons très souvent utiliser des salles libres pour effectuer des taches allant du Daily </a:t>
            </a:r>
            <a:r>
              <a:rPr lang="fr-FR" dirty="0" err="1"/>
              <a:t>Scrum</a:t>
            </a:r>
            <a:r>
              <a:rPr lang="fr-FR" dirty="0"/>
              <a:t> jusqu’à la conception des modules et l’organisation des sprints.</a:t>
            </a:r>
          </a:p>
          <a:p>
            <a:pPr lvl="1"/>
            <a:r>
              <a:rPr lang="fr-FR" dirty="0"/>
              <a:t>Ensuite il était nécessaire d’utiliser des AGL pour la conception-modélisation des bases de données, sprints et conceptions de code.</a:t>
            </a:r>
            <a:endParaRPr lang="en-US" dirty="0"/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fr-FR" dirty="0"/>
              <a:t>Pour la gestion du projet, l’essentiel était fait sur des éditeurs de texte et des tableurs </a:t>
            </a:r>
          </a:p>
          <a:p>
            <a:pPr lvl="1"/>
            <a:endParaRPr lang="en-US" b="1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46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en-US" sz="2700" b="1" dirty="0"/>
              <a:t>Organisation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Les </a:t>
            </a:r>
            <a:r>
              <a:rPr lang="en-US" b="1" dirty="0" err="1">
                <a:latin typeface="+mj-lt"/>
              </a:rPr>
              <a:t>ressources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utilis</a:t>
            </a:r>
            <a:r>
              <a:rPr lang="fr-FR" b="1" dirty="0">
                <a:latin typeface="+mj-lt"/>
              </a:rPr>
              <a:t>é</a:t>
            </a:r>
            <a:r>
              <a:rPr lang="en-US" b="1" dirty="0">
                <a:latin typeface="+mj-lt"/>
              </a:rPr>
              <a:t>s</a:t>
            </a:r>
          </a:p>
          <a:p>
            <a:pPr lvl="1"/>
            <a:r>
              <a:rPr lang="fr-FR" dirty="0"/>
              <a:t>Pour la gestion des fichiers, on utilise Mega.nz pour soumettre les versions stables et d’autres fichiers de gestion. Et pour le </a:t>
            </a:r>
            <a:r>
              <a:rPr lang="fr-FR" dirty="0" err="1"/>
              <a:t>versionning</a:t>
            </a:r>
            <a:r>
              <a:rPr lang="fr-FR" dirty="0"/>
              <a:t>, on utilise </a:t>
            </a:r>
            <a:r>
              <a:rPr lang="fr-FR" dirty="0" err="1"/>
              <a:t>GitHub</a:t>
            </a:r>
            <a:r>
              <a:rPr lang="fr-FR" dirty="0"/>
              <a:t> .</a:t>
            </a:r>
            <a:endParaRPr lang="en-US" b="1" dirty="0">
              <a:latin typeface="+mj-lt"/>
            </a:endParaRPr>
          </a:p>
          <a:p>
            <a:pPr lvl="1"/>
            <a:r>
              <a:rPr lang="fr-FR" dirty="0"/>
              <a:t>Langages utilisés : HTML, CSS responsive, PHP, MYSQL, JavaScript, Ajax, </a:t>
            </a:r>
            <a:r>
              <a:rPr lang="fr-FR" dirty="0" err="1"/>
              <a:t>Java,JQuery</a:t>
            </a:r>
            <a:r>
              <a:rPr lang="fr-FR" dirty="0"/>
              <a:t>.</a:t>
            </a:r>
            <a:endParaRPr lang="en-US" dirty="0"/>
          </a:p>
          <a:p>
            <a:pPr lvl="1"/>
            <a:r>
              <a:rPr lang="fr-FR" dirty="0"/>
              <a:t>Framework et plateformes utilisés : </a:t>
            </a:r>
            <a:r>
              <a:rPr lang="fr-FR" dirty="0" err="1"/>
              <a:t>StarUML</a:t>
            </a:r>
            <a:r>
              <a:rPr lang="fr-FR" dirty="0"/>
              <a:t>, PHP Storm, </a:t>
            </a:r>
            <a:r>
              <a:rPr lang="fr-FR" dirty="0" err="1"/>
              <a:t>WampServer</a:t>
            </a:r>
            <a:r>
              <a:rPr lang="fr-FR" dirty="0"/>
              <a:t>, Android Studio, Power Designer, </a:t>
            </a:r>
            <a:r>
              <a:rPr lang="fr-FR" dirty="0" err="1"/>
              <a:t>Bootstrap</a:t>
            </a:r>
            <a:r>
              <a:rPr lang="fr-FR" dirty="0"/>
              <a:t>, </a:t>
            </a:r>
            <a:r>
              <a:rPr lang="fr-FR" dirty="0" err="1"/>
              <a:t>Swiper</a:t>
            </a:r>
            <a:r>
              <a:rPr lang="fr-FR" dirty="0"/>
              <a:t> </a:t>
            </a:r>
            <a:r>
              <a:rPr lang="fr-FR" dirty="0" err="1"/>
              <a:t>Javascript</a:t>
            </a:r>
            <a:r>
              <a:rPr lang="fr-FR" dirty="0"/>
              <a:t> .</a:t>
            </a:r>
            <a:endParaRPr lang="en-US" b="1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62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25" y="365125"/>
            <a:ext cx="4019550" cy="1085303"/>
          </a:xfrm>
        </p:spPr>
        <p:txBody>
          <a:bodyPr>
            <a:normAutofit/>
          </a:bodyPr>
          <a:lstStyle/>
          <a:p>
            <a:pPr algn="just"/>
            <a:r>
              <a:rPr lang="en-US" sz="2700" b="1" dirty="0"/>
              <a:t>Organisation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Les </a:t>
            </a:r>
            <a:r>
              <a:rPr lang="en-US" b="1" dirty="0" err="1">
                <a:latin typeface="+mj-lt"/>
              </a:rPr>
              <a:t>rôles</a:t>
            </a:r>
            <a:r>
              <a:rPr lang="en-US" b="1" dirty="0">
                <a:latin typeface="+mj-lt"/>
              </a:rPr>
              <a:t> et </a:t>
            </a:r>
            <a:r>
              <a:rPr lang="fr-FR" b="1" dirty="0">
                <a:latin typeface="+mj-lt"/>
              </a:rPr>
              <a:t>responsabilités de chacun dans le projet.</a:t>
            </a:r>
          </a:p>
          <a:p>
            <a:pPr marL="457200" lvl="1" indent="0">
              <a:buNone/>
            </a:pPr>
            <a:r>
              <a:rPr lang="en-US" dirty="0"/>
              <a:t>Product Owner/</a:t>
            </a:r>
            <a:r>
              <a:rPr lang="en-US" dirty="0" err="1"/>
              <a:t>Encadrant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Thierry </a:t>
            </a:r>
            <a:r>
              <a:rPr lang="en-US" dirty="0" err="1"/>
              <a:t>Brouard</a:t>
            </a: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/>
              <a:t>Scrum Master:	</a:t>
            </a:r>
          </a:p>
          <a:p>
            <a:pPr lvl="2"/>
            <a:r>
              <a:rPr lang="en-US" dirty="0" err="1"/>
              <a:t>Mahmod</a:t>
            </a:r>
            <a:r>
              <a:rPr lang="en-US" dirty="0"/>
              <a:t> </a:t>
            </a:r>
            <a:r>
              <a:rPr lang="en-US" dirty="0" err="1"/>
              <a:t>Alhabaj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Development Team: </a:t>
            </a:r>
          </a:p>
          <a:p>
            <a:pPr lvl="1"/>
            <a:r>
              <a:rPr lang="en-US" dirty="0"/>
              <a:t>Tom </a:t>
            </a:r>
            <a:r>
              <a:rPr lang="en-US" dirty="0" err="1"/>
              <a:t>Belda</a:t>
            </a:r>
            <a:r>
              <a:rPr lang="en-US" dirty="0"/>
              <a:t> </a:t>
            </a:r>
            <a:endParaRPr lang="en-US" sz="2000" dirty="0"/>
          </a:p>
          <a:p>
            <a:pPr lvl="1"/>
            <a:r>
              <a:rPr lang="en-US" dirty="0" err="1"/>
              <a:t>Mahmod</a:t>
            </a:r>
            <a:r>
              <a:rPr lang="en-US" dirty="0"/>
              <a:t> </a:t>
            </a:r>
            <a:r>
              <a:rPr lang="en-US" dirty="0" err="1"/>
              <a:t>Alhabaj</a:t>
            </a:r>
            <a:endParaRPr lang="en-US" sz="2000" dirty="0"/>
          </a:p>
          <a:p>
            <a:pPr lvl="1"/>
            <a:r>
              <a:rPr lang="en-US" dirty="0"/>
              <a:t>Matthias Brown      </a:t>
            </a:r>
            <a:endParaRPr lang="en-US" sz="2000" dirty="0"/>
          </a:p>
          <a:p>
            <a:pPr lvl="1"/>
            <a:r>
              <a:rPr lang="en-US" dirty="0"/>
              <a:t>Mohamad Ali Dakroub        </a:t>
            </a:r>
          </a:p>
          <a:p>
            <a:pPr lvl="1"/>
            <a:r>
              <a:rPr lang="en-US" dirty="0"/>
              <a:t>Gérard </a:t>
            </a:r>
            <a:r>
              <a:rPr lang="en-US" dirty="0" err="1"/>
              <a:t>Doglobe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170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95120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6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446</Words>
  <Application>Microsoft Office PowerPoint</Application>
  <PresentationFormat>Grand écran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Segoe UI Light</vt:lpstr>
      <vt:lpstr>Office Theme</vt:lpstr>
      <vt:lpstr>Génie Logiciel Nom du projet : TANGU</vt:lpstr>
      <vt:lpstr>Project analysis slide 2</vt:lpstr>
      <vt:lpstr>Introduction </vt:lpstr>
      <vt:lpstr>Présentation du projet</vt:lpstr>
      <vt:lpstr>Présentation du projet</vt:lpstr>
      <vt:lpstr>Présentation du projet</vt:lpstr>
      <vt:lpstr>Organisation du projet</vt:lpstr>
      <vt:lpstr>Organisation du projet</vt:lpstr>
      <vt:lpstr>Organisation du projet</vt:lpstr>
      <vt:lpstr>Organisation du projet</vt:lpstr>
      <vt:lpstr>Organisation du projet</vt:lpstr>
      <vt:lpstr>Planning et execution du projet</vt:lpstr>
      <vt:lpstr>Planning et exécution du projet</vt:lpstr>
      <vt:lpstr>Planning et exécution du projet</vt:lpstr>
      <vt:lpstr>Planning et exécution du projet</vt:lpstr>
      <vt:lpstr>Planning et exécution du projet</vt:lpstr>
      <vt:lpstr>Planning et exécution du projet</vt:lpstr>
      <vt:lpstr>Planning et exécution du projet</vt:lpstr>
      <vt:lpstr>Planning et exécution du projet</vt:lpstr>
      <vt:lpstr>Documentation-Tests-Conventions de codage</vt:lpstr>
      <vt:lpstr>Bilan</vt:lpstr>
      <vt:lpstr>Bilan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2018-12-19T23:16:48Z</dcterms:created>
  <dcterms:modified xsi:type="dcterms:W3CDTF">2018-12-20T08:30:27Z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