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79" r:id="rId3"/>
    <p:sldId id="266" r:id="rId4"/>
    <p:sldId id="268" r:id="rId5"/>
    <p:sldId id="267" r:id="rId6"/>
    <p:sldId id="269" r:id="rId7"/>
    <p:sldId id="270" r:id="rId8"/>
    <p:sldId id="278" r:id="rId9"/>
    <p:sldId id="272" r:id="rId10"/>
    <p:sldId id="273" r:id="rId11"/>
    <p:sldId id="274" r:id="rId12"/>
    <p:sldId id="275" r:id="rId13"/>
    <p:sldId id="276" r:id="rId14"/>
    <p:sldId id="277" r:id="rId15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05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77677" autoAdjust="0"/>
  </p:normalViewPr>
  <p:slideViewPr>
    <p:cSldViewPr>
      <p:cViewPr varScale="1">
        <p:scale>
          <a:sx n="83" d="100"/>
          <a:sy n="83" d="100"/>
        </p:scale>
        <p:origin x="167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A33706E-421C-2E4F-D942-0638105007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21E6C1-55A5-9A48-F764-D02E6D62EAD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1725D26-D8F6-43EA-847A-FCE161162F1B}" type="datetimeFigureOut">
              <a:rPr lang="it-IT"/>
              <a:pPr>
                <a:defRPr/>
              </a:pPr>
              <a:t>15/07/2022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B3DCF9B3-5014-1BCE-AA9D-28CA0EAEA6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CCCB26BD-B97C-0408-74DC-EE65B58CD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64B509-8446-1E8B-ACB8-27189DE616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460147-89E6-6764-BA64-8FC0349A6B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C05D998-FE39-4107-8123-59EBC37272B1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5D998-FE39-4107-8123-59EBC37272B1}" type="slidenum">
              <a:rPr lang="it-IT" altLang="it-IT" smtClean="0"/>
              <a:pPr/>
              <a:t>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55458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05D998-FE39-4107-8123-59EBC37272B1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001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05D998-FE39-4107-8123-59EBC37272B1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291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05D998-FE39-4107-8123-59EBC37272B1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667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05D998-FE39-4107-8123-59EBC37272B1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223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05D998-FE39-4107-8123-59EBC37272B1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97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05D998-FE39-4107-8123-59EBC37272B1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52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5D998-FE39-4107-8123-59EBC37272B1}" type="slidenum">
              <a:rPr lang="it-IT" altLang="it-IT" smtClean="0"/>
              <a:pPr/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83296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05D998-FE39-4107-8123-59EBC37272B1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06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5D998-FE39-4107-8123-59EBC37272B1}" type="slidenum">
              <a:rPr lang="it-IT" altLang="it-IT" smtClean="0"/>
              <a:pPr/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95169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05D998-FE39-4107-8123-59EBC37272B1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211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05D998-FE39-4107-8123-59EBC37272B1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78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05D998-FE39-4107-8123-59EBC37272B1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050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05D998-FE39-4107-8123-59EBC37272B1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21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64545C-635C-4874-09B4-77FE6CF2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280F5-883A-4B2D-B9B1-252D9189DE96}" type="datetime1">
              <a:rPr lang="it-IT" smtClean="0"/>
              <a:t>15/07/2022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096DEF-22E3-3BF5-C748-F7209B77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E652B5-947A-B70D-854C-1DB19406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FCDE0-78FF-4682-8FC5-9B45EEE03BE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6857251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A061F1-4545-9DB9-B38C-3D357EAE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29D63-9064-4862-AF1A-672926095F7B}" type="datetime1">
              <a:rPr lang="it-IT" smtClean="0"/>
              <a:t>15/07/2022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015134-DC42-A452-3F0F-9DD78670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4E1CE3-0E3E-8B49-CE0D-0E8C6C25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0AD0C-ECEA-4E20-8F38-307FC988919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0027129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3C2AB3-E107-B10F-93CA-C78A1B4C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C92B9-D3CE-483B-84B9-28A989E11757}" type="datetime1">
              <a:rPr lang="it-IT" smtClean="0"/>
              <a:t>15/07/2022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DE7280-FC49-D80C-8B15-1B91D784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9426A7-26AE-942B-6926-14E1CD4F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922A6-4946-4AC4-9E43-5F6126F451D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7448493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63235E-2370-4DDB-38BE-AF301BB9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0CC06-9FE1-482C-A556-C2FA948D91CC}" type="datetime1">
              <a:rPr lang="it-IT" smtClean="0"/>
              <a:t>15/07/2022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0A3FDA-AE61-D31B-98E3-DFB9F177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FBF880-C895-2EC9-D3C7-EC47B55A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9143B-0E46-459F-8C29-8AA584646D7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7548313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530AC7-8F7E-B7C0-BD1B-BCDBF505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FC525-7CC0-4ABF-8888-AF6227274F7F}" type="datetime1">
              <a:rPr lang="it-IT" smtClean="0"/>
              <a:t>15/07/2022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7D84FE-A3BA-5D9E-04B9-A461DD22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EEC95A-BD5D-F71E-6C61-55BF0746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7A3EA-A081-4F29-B126-276362FED0C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570124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E52A6A6-966C-6680-9424-C03D0772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73DBD-F984-4DCF-AE12-09E696FB6931}" type="datetime1">
              <a:rPr lang="it-IT" smtClean="0"/>
              <a:t>15/07/2022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C9242350-FD03-E853-7131-1EA33934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7659C443-08E6-9301-107B-9A1CF9D3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403CD-7E04-4F61-A8CE-6813CD0AB1A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2994177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BEA2222-D4EF-1757-7473-D6FE7BE0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65AC6-360B-41C9-A989-810EC37A51FF}" type="datetime1">
              <a:rPr lang="it-IT" smtClean="0"/>
              <a:t>15/07/2022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3207D916-55A7-1FC7-B601-626C6302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D09885FD-F3A2-F1FF-D09E-BBBE5556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5D587-5325-4D10-A38D-87291518F58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4347774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3C341E56-8C39-5F54-6B70-4AE22DCF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5028-2B94-4688-86FC-8D73DA427234}" type="datetime1">
              <a:rPr lang="it-IT" smtClean="0"/>
              <a:t>15/07/2022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A341E345-A123-9C24-A284-C17A0AC5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483FA5BD-85CB-7C4B-9E47-681CA5FD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84CF0-E57D-4026-83FC-566441D61E4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45384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34C7188E-0F08-1EDF-2766-E7E705E6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E9FCE-4A2D-4105-A2EF-45E45D13EE1F}" type="datetime1">
              <a:rPr lang="it-IT" smtClean="0"/>
              <a:t>15/07/2022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38F16165-BAE8-A193-C545-856A6A4D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DA2675BA-095A-6E90-B00C-94D38CBE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568F1-DF99-4E48-B8C1-B1DAC6D837E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1932686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E06D846B-D770-FAC9-6193-F6409EE1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A0490-B002-4F1E-AC7E-44D5329E73AA}" type="datetime1">
              <a:rPr lang="it-IT" smtClean="0"/>
              <a:t>15/07/2022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3005FC27-46B8-1B59-1F60-37F38E84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9E45DC5-12CF-5171-63CF-30B444D3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A2F86-E983-452D-9766-1B66E478DDA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7175407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9E603E5-B5D8-5CC4-BEB8-DADDA0E2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AEF70-B02F-469F-A07E-EEDD153342B3}" type="datetime1">
              <a:rPr lang="it-IT" smtClean="0"/>
              <a:t>15/07/2022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6C9FDFEB-32EA-08B9-95EB-6F719C96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479EA427-B7B9-29FB-3A85-15D1985F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9F602-9F11-48D3-9B5D-39C5379538A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5885336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4A53CB97-DA2F-5CF6-550F-E8100B0123A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F3D70A4D-0FFB-7A97-0FDC-272B0C7114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334862-A2FB-9B26-19CF-129F133C5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6E8983-DF6D-4C77-A1F2-D9170404E8B5}" type="datetime1">
              <a:rPr lang="it-IT" smtClean="0"/>
              <a:t>15/07/2022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229B68-B969-AAF1-B27F-B8E7D5B96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D33ACF-65E7-F04E-4C62-AA922D86B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7777BB3-79D2-49A3-8793-E6E2A9A04EA9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193.204.187.101:9999/sf/v2/getAggiudicatariBando/%7bbandoCig%7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93.204.187.101:9999/sf/v2/getInfoDettaglioBando/%7bbandoCig%7d" TargetMode="External"/><Relationship Id="rId5" Type="http://schemas.openxmlformats.org/officeDocument/2006/relationships/hyperlink" Target="http://193.204.187.101:9999/sf/v2/simd/%7bcollection%7d/%7btopn%7d/%7bid_documento%7d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localhost:9999/ivp/v2/createRI/%7bcollectionName%7d/%7bvetDim%7d/%7bvocSize%7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calhost:9999/ivp/v2/createSE/%7bcollectionName%7d" TargetMode="External"/><Relationship Id="rId5" Type="http://schemas.openxmlformats.org/officeDocument/2006/relationships/hyperlink" Target="https://localhost:9999/ivp/v2/nlp/%7bcollection%7d/%7bdocid%7d" TargetMode="Externa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sellaDiTesto 1">
            <a:extLst>
              <a:ext uri="{FF2B5EF4-FFF2-40B4-BE49-F238E27FC236}">
                <a16:creationId xmlns:a16="http://schemas.microsoft.com/office/drawing/2014/main" id="{19E3A498-395E-8227-9227-DE5BCA15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82550"/>
            <a:ext cx="7740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dirty="0">
                <a:latin typeface="Palatino Linotype" panose="02040502050505030304" pitchFamily="18" charset="0"/>
              </a:rPr>
              <a:t>UNIVERSITÀ DEGLI STUDI DI BARI “ALDO MORO”</a:t>
            </a:r>
          </a:p>
        </p:txBody>
      </p:sp>
      <p:sp>
        <p:nvSpPr>
          <p:cNvPr id="4099" name="CasellaDiTesto 2">
            <a:extLst>
              <a:ext uri="{FF2B5EF4-FFF2-40B4-BE49-F238E27FC236}">
                <a16:creationId xmlns:a16="http://schemas.microsoft.com/office/drawing/2014/main" id="{37ED229F-37F3-5BBB-925C-349CC3254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76250"/>
            <a:ext cx="5759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DIPARTIMENTO DI INFORMATICA</a:t>
            </a:r>
            <a:br>
              <a:rPr lang="it-IT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CORSO DI LAUREA TRIENNALE IN INFORMATICA</a:t>
            </a:r>
            <a:endParaRPr lang="it-IT" altLang="it-IT" sz="2000" dirty="0">
              <a:latin typeface="Trajan Pro" pitchFamily="18" charset="0"/>
            </a:endParaRPr>
          </a:p>
        </p:txBody>
      </p:sp>
      <p:sp>
        <p:nvSpPr>
          <p:cNvPr id="4101" name="CasellaDiTesto 4">
            <a:extLst>
              <a:ext uri="{FF2B5EF4-FFF2-40B4-BE49-F238E27FC236}">
                <a16:creationId xmlns:a16="http://schemas.microsoft.com/office/drawing/2014/main" id="{C456449A-E649-6D3F-72D0-9BC88789D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217613"/>
            <a:ext cx="57594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Palatino Linotype" panose="02040502050505030304" pitchFamily="18" charset="0"/>
              </a:rPr>
              <a:t>Tesi di Laurea in</a:t>
            </a:r>
            <a:br>
              <a:rPr lang="it-IT" altLang="it-IT" sz="1600" dirty="0">
                <a:latin typeface="Palatino Linotype" panose="02040502050505030304" pitchFamily="18" charset="0"/>
              </a:rPr>
            </a:br>
            <a:r>
              <a:rPr lang="it-IT" altLang="it-IT" sz="1600" dirty="0">
                <a:latin typeface="Palatino Linotype" panose="02040502050505030304" pitchFamily="18" charset="0"/>
              </a:rPr>
              <a:t>METODI PER IL RITROVAMENTO DELL’INFORMAZIONE</a:t>
            </a:r>
          </a:p>
        </p:txBody>
      </p:sp>
      <p:sp>
        <p:nvSpPr>
          <p:cNvPr id="4102" name="CasellaDiTesto 5">
            <a:extLst>
              <a:ext uri="{FF2B5EF4-FFF2-40B4-BE49-F238E27FC236}">
                <a16:creationId xmlns:a16="http://schemas.microsoft.com/office/drawing/2014/main" id="{10DE7530-8D21-E4CB-3115-BCBE602C4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875977"/>
            <a:ext cx="7849244" cy="67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SVILUPPO DI UN'APPLICAZIONE WEB PER UN SISTEMA DI SUPPORTO ALLE DECISIONI PER L'E-PROCUREMENT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03" name="CasellaDiTesto 6">
            <a:extLst>
              <a:ext uri="{FF2B5EF4-FFF2-40B4-BE49-F238E27FC236}">
                <a16:creationId xmlns:a16="http://schemas.microsoft.com/office/drawing/2014/main" id="{D846359F-FD76-FBFB-12D0-0F2158F6B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013325"/>
            <a:ext cx="26558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Helvetica-Light" pitchFamily="34" charset="0"/>
              </a:rPr>
              <a:t>Relatore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Helvetica-Light" pitchFamily="34" charset="0"/>
              </a:rPr>
              <a:t>Prof. Pasquale LOPS</a:t>
            </a:r>
          </a:p>
        </p:txBody>
      </p:sp>
      <p:sp>
        <p:nvSpPr>
          <p:cNvPr id="4104" name="CasellaDiTesto 7">
            <a:extLst>
              <a:ext uri="{FF2B5EF4-FFF2-40B4-BE49-F238E27FC236}">
                <a16:creationId xmlns:a16="http://schemas.microsoft.com/office/drawing/2014/main" id="{258743E0-5BBA-D595-CADA-E25847FA8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5013325"/>
            <a:ext cx="24838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Helvetica-Light" pitchFamily="34" charset="0"/>
              </a:rPr>
              <a:t>Laureando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Helvetica-Light" pitchFamily="34" charset="0"/>
              </a:rPr>
              <a:t>Christian GIACOVAZZO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3A638CA-E033-CE90-3A3F-E06BB910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43B-0E46-459F-8C29-8AA584646D70}" type="slidenum">
              <a:rPr lang="it-IT" altLang="it-IT" smtClean="0"/>
              <a:pPr/>
              <a:t>1</a:t>
            </a:fld>
            <a:endParaRPr lang="it-IT" altLang="it-IT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sellaDiTesto 3">
            <a:extLst>
              <a:ext uri="{FF2B5EF4-FFF2-40B4-BE49-F238E27FC236}">
                <a16:creationId xmlns:a16="http://schemas.microsoft.com/office/drawing/2014/main" id="{99095F97-A6CE-325B-14D9-73E41F9C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4" y="107950"/>
            <a:ext cx="554518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400" b="0" i="0" u="none" strike="noStrike" kern="1200" cap="none" spc="0" normalizeH="0" baseline="0" noProof="0" dirty="0">
                <a:ln>
                  <a:noFill/>
                </a:ln>
                <a:solidFill>
                  <a:srgbClr val="3054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Strumenti per l’interfaccia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C1F70ADA-21DA-1CD5-2240-DC8E22097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81" y="1415419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id="{A9347860-908F-4C84-9D58-A2B0994E6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1541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8E76402-7998-3CF6-86FE-258404A2B23E}"/>
              </a:ext>
            </a:extLst>
          </p:cNvPr>
          <p:cNvSpPr txBox="1"/>
          <p:nvPr/>
        </p:nvSpPr>
        <p:spPr>
          <a:xfrm>
            <a:off x="661587" y="3612067"/>
            <a:ext cx="34063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 per la creazione di applicazioni che potenzia l’approccio dichiarativo dell’HTML nella definizione dell’interfaccia grafica.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6EAF47-F8FF-5130-B3DF-360B87959233}"/>
              </a:ext>
            </a:extLst>
          </p:cNvPr>
          <p:cNvSpPr txBox="1"/>
          <p:nvPr/>
        </p:nvSpPr>
        <p:spPr>
          <a:xfrm>
            <a:off x="5652120" y="3606169"/>
            <a:ext cx="32285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 linguaggio di programmazione per lo sviluppo di applicazioni web.</a:t>
            </a:r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8C0CDD0-2229-8E88-5C42-99CB80C9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43B-0E46-459F-8C29-8AA584646D70}" type="slidenum">
              <a:rPr lang="it-IT" altLang="it-IT" smtClean="0"/>
              <a:pPr/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531086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sellaDiTesto 3">
            <a:extLst>
              <a:ext uri="{FF2B5EF4-FFF2-40B4-BE49-F238E27FC236}">
                <a16:creationId xmlns:a16="http://schemas.microsoft.com/office/drawing/2014/main" id="{99095F97-A6CE-325B-14D9-73E41F9C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4" y="107950"/>
            <a:ext cx="554518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400" b="0" i="0" u="none" strike="noStrike" kern="1200" cap="none" spc="0" normalizeH="0" baseline="0" noProof="0" dirty="0">
                <a:ln>
                  <a:noFill/>
                </a:ln>
                <a:solidFill>
                  <a:srgbClr val="3054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Bandi simili</a:t>
            </a:r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0D9EE59-5E69-E3F0-9C96-7AADD35A4E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152" r="90510" b="48092"/>
          <a:stretch/>
        </p:blipFill>
        <p:spPr>
          <a:xfrm>
            <a:off x="3492450" y="908720"/>
            <a:ext cx="2376265" cy="145216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EF2441F-84BD-A781-ADF0-F589221B4A44}"/>
              </a:ext>
            </a:extLst>
          </p:cNvPr>
          <p:cNvSpPr txBox="1"/>
          <p:nvPr/>
        </p:nvSpPr>
        <p:spPr>
          <a:xfrm>
            <a:off x="827584" y="3204458"/>
            <a:ext cx="80324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SERVIZI REST</a:t>
            </a:r>
          </a:p>
          <a:p>
            <a:endParaRPr lang="it-IT" dirty="0"/>
          </a:p>
          <a:p>
            <a:r>
              <a:rPr lang="it-IT" dirty="0"/>
              <a:t>Recupero documenti o bandi simili:</a:t>
            </a:r>
          </a:p>
          <a:p>
            <a:r>
              <a:rPr lang="it-IT" dirty="0" err="1">
                <a:hlinkClick r:id="rId5"/>
              </a:rPr>
              <a:t>sf</a:t>
            </a:r>
            <a:r>
              <a:rPr lang="it-IT" dirty="0">
                <a:hlinkClick r:id="rId5"/>
              </a:rPr>
              <a:t>/v2/</a:t>
            </a:r>
            <a:r>
              <a:rPr lang="it-IT" dirty="0" err="1">
                <a:hlinkClick r:id="rId5"/>
              </a:rPr>
              <a:t>simd</a:t>
            </a:r>
            <a:r>
              <a:rPr lang="it-IT" dirty="0">
                <a:hlinkClick r:id="rId5"/>
              </a:rPr>
              <a:t>/{</a:t>
            </a:r>
            <a:r>
              <a:rPr lang="it-IT" dirty="0" err="1">
                <a:hlinkClick r:id="rId5"/>
              </a:rPr>
              <a:t>collection</a:t>
            </a:r>
            <a:r>
              <a:rPr lang="it-IT" dirty="0">
                <a:hlinkClick r:id="rId5"/>
              </a:rPr>
              <a:t>}/{</a:t>
            </a:r>
            <a:r>
              <a:rPr lang="it-IT" dirty="0" err="1">
                <a:hlinkClick r:id="rId5"/>
              </a:rPr>
              <a:t>topn</a:t>
            </a:r>
            <a:r>
              <a:rPr lang="it-IT" dirty="0">
                <a:hlinkClick r:id="rId5"/>
              </a:rPr>
              <a:t>}/{</a:t>
            </a:r>
            <a:r>
              <a:rPr lang="it-IT" dirty="0" err="1">
                <a:hlinkClick r:id="rId5"/>
              </a:rPr>
              <a:t>id_documento</a:t>
            </a:r>
            <a:r>
              <a:rPr lang="it-IT" dirty="0">
                <a:hlinkClick r:id="rId5"/>
              </a:rPr>
              <a:t>}</a:t>
            </a:r>
            <a:endParaRPr lang="it-IT" dirty="0"/>
          </a:p>
          <a:p>
            <a:r>
              <a:rPr lang="it-IT" dirty="0"/>
              <a:t>Recupero dettagli:</a:t>
            </a:r>
          </a:p>
          <a:p>
            <a:r>
              <a:rPr lang="it-IT" dirty="0" err="1">
                <a:hlinkClick r:id="rId6"/>
              </a:rPr>
              <a:t>sf</a:t>
            </a:r>
            <a:r>
              <a:rPr lang="it-IT" dirty="0">
                <a:hlinkClick r:id="rId6"/>
              </a:rPr>
              <a:t>/v2/</a:t>
            </a:r>
            <a:r>
              <a:rPr lang="it-IT" dirty="0" err="1">
                <a:hlinkClick r:id="rId6"/>
              </a:rPr>
              <a:t>getInfoDettaglioBando</a:t>
            </a:r>
            <a:r>
              <a:rPr lang="it-IT" dirty="0">
                <a:hlinkClick r:id="rId6"/>
              </a:rPr>
              <a:t>/{</a:t>
            </a:r>
            <a:r>
              <a:rPr lang="it-IT" dirty="0" err="1">
                <a:hlinkClick r:id="rId6"/>
              </a:rPr>
              <a:t>bandoCig</a:t>
            </a:r>
            <a:r>
              <a:rPr lang="it-IT" dirty="0">
                <a:hlinkClick r:id="rId6"/>
              </a:rPr>
              <a:t>}</a:t>
            </a:r>
            <a:endParaRPr lang="it-IT" dirty="0"/>
          </a:p>
          <a:p>
            <a:r>
              <a:rPr lang="it-IT" dirty="0"/>
              <a:t>Recupero aggiudicatari:</a:t>
            </a:r>
          </a:p>
          <a:p>
            <a:r>
              <a:rPr lang="it-IT" dirty="0" err="1">
                <a:hlinkClick r:id="rId7"/>
              </a:rPr>
              <a:t>sf</a:t>
            </a:r>
            <a:r>
              <a:rPr lang="it-IT" dirty="0">
                <a:hlinkClick r:id="rId7"/>
              </a:rPr>
              <a:t>/v2/</a:t>
            </a:r>
            <a:r>
              <a:rPr lang="it-IT" dirty="0" err="1">
                <a:hlinkClick r:id="rId7"/>
              </a:rPr>
              <a:t>getAggiudicatariBando</a:t>
            </a:r>
            <a:r>
              <a:rPr lang="it-IT" dirty="0">
                <a:hlinkClick r:id="rId7"/>
              </a:rPr>
              <a:t>/{</a:t>
            </a:r>
            <a:r>
              <a:rPr lang="it-IT" dirty="0" err="1">
                <a:hlinkClick r:id="rId7"/>
              </a:rPr>
              <a:t>bandoCig</a:t>
            </a:r>
            <a:r>
              <a:rPr lang="it-IT" dirty="0">
                <a:hlinkClick r:id="rId7"/>
              </a:rPr>
              <a:t>}</a:t>
            </a:r>
            <a:r>
              <a:rPr lang="it-IT" dirty="0"/>
              <a:t> 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174A642-8380-0B59-B3DC-F4ABFB7E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43B-0E46-459F-8C29-8AA584646D70}" type="slidenum">
              <a:rPr lang="it-IT" altLang="it-IT" smtClean="0"/>
              <a:pPr/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953513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sellaDiTesto 3">
            <a:extLst>
              <a:ext uri="{FF2B5EF4-FFF2-40B4-BE49-F238E27FC236}">
                <a16:creationId xmlns:a16="http://schemas.microsoft.com/office/drawing/2014/main" id="{99095F97-A6CE-325B-14D9-73E41F9C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4" y="107950"/>
            <a:ext cx="554518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400" b="0" i="0" u="none" strike="noStrike" kern="1200" cap="none" spc="0" normalizeH="0" baseline="0" noProof="0" dirty="0">
                <a:ln>
                  <a:noFill/>
                </a:ln>
                <a:solidFill>
                  <a:srgbClr val="3054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Dettagli bando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DE7C51F-DD95-051D-7BBD-073365498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124744"/>
            <a:ext cx="4938395" cy="20389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C12ABBD-1667-B701-7FDF-3A1A585FD6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70" t="43805"/>
          <a:stretch/>
        </p:blipFill>
        <p:spPr>
          <a:xfrm>
            <a:off x="498211" y="3669864"/>
            <a:ext cx="4618613" cy="154119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B402031-0D87-76EE-EC59-96C4DE50B2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812" t="27494" r="40938" b="5307"/>
          <a:stretch/>
        </p:blipFill>
        <p:spPr>
          <a:xfrm>
            <a:off x="5116824" y="3654074"/>
            <a:ext cx="2808312" cy="224665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24B703D2-A62E-41B6-E434-7D71E322550F}"/>
              </a:ext>
            </a:extLst>
          </p:cNvPr>
          <p:cNvSpPr/>
          <p:nvPr/>
        </p:nvSpPr>
        <p:spPr>
          <a:xfrm>
            <a:off x="971600" y="2133438"/>
            <a:ext cx="542156" cy="2442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0367B64E-F7C2-6532-7F8C-199D8D188293}"/>
              </a:ext>
            </a:extLst>
          </p:cNvPr>
          <p:cNvSpPr/>
          <p:nvPr/>
        </p:nvSpPr>
        <p:spPr>
          <a:xfrm>
            <a:off x="2051720" y="3163729"/>
            <a:ext cx="360040" cy="401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3A493F2-6A55-531D-9247-EB6F12EEB383}"/>
              </a:ext>
            </a:extLst>
          </p:cNvPr>
          <p:cNvSpPr txBox="1"/>
          <p:nvPr/>
        </p:nvSpPr>
        <p:spPr>
          <a:xfrm>
            <a:off x="3263283" y="5769097"/>
            <a:ext cx="5907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REST</a:t>
            </a:r>
          </a:p>
          <a:p>
            <a:r>
              <a:rPr lang="it-IT" sz="1400" dirty="0" err="1"/>
              <a:t>sf</a:t>
            </a:r>
            <a:r>
              <a:rPr lang="it-IT" sz="1400" dirty="0"/>
              <a:t>/v2/</a:t>
            </a:r>
            <a:r>
              <a:rPr lang="it-IT" sz="1400" dirty="0" err="1"/>
              <a:t>search</a:t>
            </a:r>
            <a:r>
              <a:rPr lang="it-IT" sz="1400" dirty="0"/>
              <a:t>/{</a:t>
            </a:r>
            <a:r>
              <a:rPr lang="it-IT" sz="1400" dirty="0" err="1"/>
              <a:t>collection</a:t>
            </a:r>
            <a:r>
              <a:rPr lang="it-IT" sz="1400" dirty="0"/>
              <a:t>}/{</a:t>
            </a:r>
            <a:r>
              <a:rPr lang="it-IT" sz="1400" dirty="0" err="1"/>
              <a:t>topn</a:t>
            </a:r>
            <a:r>
              <a:rPr lang="it-IT" sz="1400" dirty="0"/>
              <a:t>}/</a:t>
            </a:r>
            <a:r>
              <a:rPr lang="it-IT" sz="1400" dirty="0" err="1"/>
              <a:t>cig</a:t>
            </a:r>
            <a:r>
              <a:rPr lang="it-IT" sz="1400" dirty="0"/>
              <a:t>/{</a:t>
            </a:r>
            <a:r>
              <a:rPr lang="it-IT" sz="1400" dirty="0" err="1"/>
              <a:t>bandoCig</a:t>
            </a:r>
            <a:r>
              <a:rPr lang="it-IT" sz="1400" dirty="0"/>
              <a:t>}  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06F0632-29BD-93E9-E5C4-E54E6D61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43B-0E46-459F-8C29-8AA584646D70}" type="slidenum">
              <a:rPr lang="it-IT" altLang="it-IT" smtClean="0"/>
              <a:pPr/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519996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sellaDiTesto 3">
            <a:extLst>
              <a:ext uri="{FF2B5EF4-FFF2-40B4-BE49-F238E27FC236}">
                <a16:creationId xmlns:a16="http://schemas.microsoft.com/office/drawing/2014/main" id="{99095F97-A6CE-325B-14D9-73E41F9C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4" y="107950"/>
            <a:ext cx="504113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3400" dirty="0">
                <a:solidFill>
                  <a:srgbClr val="305480"/>
                </a:solidFill>
                <a:latin typeface="Helvetica" panose="020B0604020202020204" pitchFamily="34" charset="0"/>
              </a:rPr>
              <a:t>Conclusioni</a:t>
            </a:r>
            <a:endParaRPr kumimoji="0" lang="it-IT" altLang="it-IT" sz="3400" b="0" i="0" u="none" strike="noStrike" kern="1200" cap="none" spc="0" normalizeH="0" baseline="0" noProof="0" dirty="0">
              <a:ln>
                <a:noFill/>
              </a:ln>
              <a:solidFill>
                <a:srgbClr val="30548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466B005-FB05-9FAE-8208-787B5EF693C2}"/>
              </a:ext>
            </a:extLst>
          </p:cNvPr>
          <p:cNvSpPr txBox="1"/>
          <p:nvPr/>
        </p:nvSpPr>
        <p:spPr>
          <a:xfrm>
            <a:off x="971600" y="1268760"/>
            <a:ext cx="72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OBIETTIVO:</a:t>
            </a:r>
            <a:br>
              <a:rPr lang="it-IT" dirty="0"/>
            </a:br>
            <a:r>
              <a:rPr lang="it-IT" dirty="0"/>
              <a:t>Soluzione a supporto dei processi decisionali e gestionali nell’ambito dei bandi di gara pubblici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STRUMENTI: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Motore di ricerca semantico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di informazioni strutturate e non strutturate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Interfaccia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Ricerca di documenti simili tra loro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POSSIBILI SVILUPPI FUTURI: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Generalizzazione del dominio di interesse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Relevance</a:t>
            </a:r>
            <a:r>
              <a:rPr lang="it-IT" dirty="0"/>
              <a:t>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Gestione utenti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F6E7510-B828-62A3-C4A9-B6917E7B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43B-0E46-459F-8C29-8AA584646D70}" type="slidenum">
              <a:rPr lang="it-IT" altLang="it-IT" smtClean="0"/>
              <a:pPr/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3683176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6087028-098B-6C60-1E02-1BC7CE5BDAAC}"/>
              </a:ext>
            </a:extLst>
          </p:cNvPr>
          <p:cNvSpPr txBox="1"/>
          <p:nvPr/>
        </p:nvSpPr>
        <p:spPr>
          <a:xfrm>
            <a:off x="2123728" y="3212976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Grazie per l’attenzione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7536A29-F1DB-0363-67D0-9B044AAC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43B-0E46-459F-8C29-8AA584646D70}" type="slidenum">
              <a:rPr lang="it-IT" altLang="it-IT" smtClean="0"/>
              <a:pPr/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68542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sellaDiTesto 3">
            <a:extLst>
              <a:ext uri="{FF2B5EF4-FFF2-40B4-BE49-F238E27FC236}">
                <a16:creationId xmlns:a16="http://schemas.microsoft.com/office/drawing/2014/main" id="{99095F97-A6CE-325B-14D9-73E41F9C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4" y="107950"/>
            <a:ext cx="374498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400" b="0" i="0" u="none" strike="noStrike" kern="1200" cap="none" spc="0" normalizeH="0" baseline="0" noProof="0" dirty="0">
                <a:ln>
                  <a:noFill/>
                </a:ln>
                <a:solidFill>
                  <a:srgbClr val="3054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Obiettivo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3EF770-953B-85C4-6A8C-57BE4CFB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F9143B-0E46-459F-8C29-8AA584646D70}" type="slidenum">
              <a:rPr kumimoji="0" lang="it-IT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altLang="it-IT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D9134A4-6A91-BE8B-0CEB-CBBB4F94E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26" y="1209573"/>
            <a:ext cx="915993" cy="92328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C1C814F-ED2E-08C5-B9FF-268051620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06" y="1203857"/>
            <a:ext cx="1182227" cy="103444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BF556C5-9B02-63BA-1005-E82F16F157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19" y="910954"/>
            <a:ext cx="1650380" cy="1409353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3CC6881E-0D9E-EDD6-F062-D4997BA510F0}"/>
              </a:ext>
            </a:extLst>
          </p:cNvPr>
          <p:cNvSpPr/>
          <p:nvPr/>
        </p:nvSpPr>
        <p:spPr>
          <a:xfrm>
            <a:off x="1534899" y="3590784"/>
            <a:ext cx="1956980" cy="8042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SEMANTIC FRAMEWORK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B89473C-4436-D120-0EE9-E9839C93D878}"/>
              </a:ext>
            </a:extLst>
          </p:cNvPr>
          <p:cNvSpPr/>
          <p:nvPr/>
        </p:nvSpPr>
        <p:spPr>
          <a:xfrm>
            <a:off x="5076056" y="3590784"/>
            <a:ext cx="1956980" cy="8042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INTERFACCIA</a:t>
            </a:r>
          </a:p>
        </p:txBody>
      </p:sp>
      <p:pic>
        <p:nvPicPr>
          <p:cNvPr id="18" name="Elemento grafico 17" descr="Database contorno">
            <a:extLst>
              <a:ext uri="{FF2B5EF4-FFF2-40B4-BE49-F238E27FC236}">
                <a16:creationId xmlns:a16="http://schemas.microsoft.com/office/drawing/2014/main" id="{6A647614-5998-4ECC-E585-FF69CD2FA6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34899" y="4725145"/>
            <a:ext cx="692016" cy="692016"/>
          </a:xfrm>
          <a:prstGeom prst="rect">
            <a:avLst/>
          </a:prstGeom>
        </p:spPr>
      </p:pic>
      <p:pic>
        <p:nvPicPr>
          <p:cNvPr id="19" name="Elemento grafico 18" descr="Documento con riempimento a tinta unita">
            <a:extLst>
              <a:ext uri="{FF2B5EF4-FFF2-40B4-BE49-F238E27FC236}">
                <a16:creationId xmlns:a16="http://schemas.microsoft.com/office/drawing/2014/main" id="{1484C8D4-0AF4-92F0-F37D-97DF01F993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54303" y="4725145"/>
            <a:ext cx="692016" cy="692016"/>
          </a:xfrm>
          <a:prstGeom prst="rect">
            <a:avLst/>
          </a:prstGeom>
        </p:spPr>
      </p:pic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9BF307C4-992B-378B-5C2F-8C139041EF23}"/>
              </a:ext>
            </a:extLst>
          </p:cNvPr>
          <p:cNvSpPr/>
          <p:nvPr/>
        </p:nvSpPr>
        <p:spPr>
          <a:xfrm>
            <a:off x="3779910" y="4251039"/>
            <a:ext cx="1008113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a sinistra 21">
            <a:extLst>
              <a:ext uri="{FF2B5EF4-FFF2-40B4-BE49-F238E27FC236}">
                <a16:creationId xmlns:a16="http://schemas.microsoft.com/office/drawing/2014/main" id="{B050A64D-8FE3-9A9D-B2C6-25874A89BB18}"/>
              </a:ext>
            </a:extLst>
          </p:cNvPr>
          <p:cNvSpPr/>
          <p:nvPr/>
        </p:nvSpPr>
        <p:spPr>
          <a:xfrm>
            <a:off x="3779909" y="3594306"/>
            <a:ext cx="1008113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CAC389D-4841-B3F3-AF63-CDDDCDCFB88D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880907" y="4395055"/>
            <a:ext cx="0" cy="330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C54E7909-EF32-3BFF-2569-E45E644A2F87}"/>
              </a:ext>
            </a:extLst>
          </p:cNvPr>
          <p:cNvCxnSpPr>
            <a:cxnSpLocks/>
          </p:cNvCxnSpPr>
          <p:nvPr/>
        </p:nvCxnSpPr>
        <p:spPr>
          <a:xfrm flipV="1">
            <a:off x="3170356" y="4395055"/>
            <a:ext cx="0" cy="330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6477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sellaDiTesto 3">
            <a:extLst>
              <a:ext uri="{FF2B5EF4-FFF2-40B4-BE49-F238E27FC236}">
                <a16:creationId xmlns:a16="http://schemas.microsoft.com/office/drawing/2014/main" id="{99095F97-A6CE-325B-14D9-73E41F9C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4" y="107950"/>
            <a:ext cx="374498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3400" dirty="0">
                <a:solidFill>
                  <a:srgbClr val="305480"/>
                </a:solidFill>
                <a:latin typeface="Helvetica" panose="020B0604020202020204" pitchFamily="34" charset="0"/>
              </a:rPr>
              <a:t>Progetto SIAP-PAI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905DEB7-2120-71D5-4DB2-F5284E63A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80728"/>
            <a:ext cx="5687035" cy="453650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561672-CE7B-09C8-217C-85D236A66419}"/>
              </a:ext>
            </a:extLst>
          </p:cNvPr>
          <p:cNvSpPr txBox="1"/>
          <p:nvPr/>
        </p:nvSpPr>
        <p:spPr>
          <a:xfrm>
            <a:off x="2195736" y="573325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Struttura ad alto livello del progetto SIAP-PAI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3EF770-953B-85C4-6A8C-57BE4CFB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43B-0E46-459F-8C29-8AA584646D70}" type="slidenum">
              <a:rPr lang="it-IT" altLang="it-IT" smtClean="0"/>
              <a:pPr/>
              <a:t>3</a:t>
            </a:fld>
            <a:endParaRPr lang="it-IT" altLang="it-IT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sellaDiTesto 3">
            <a:extLst>
              <a:ext uri="{FF2B5EF4-FFF2-40B4-BE49-F238E27FC236}">
                <a16:creationId xmlns:a16="http://schemas.microsoft.com/office/drawing/2014/main" id="{99095F97-A6CE-325B-14D9-73E41F9C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4" y="107950"/>
            <a:ext cx="374498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400" b="0" i="0" u="none" strike="noStrike" kern="1200" cap="none" spc="0" normalizeH="0" baseline="0" noProof="0" dirty="0">
                <a:ln>
                  <a:noFill/>
                </a:ln>
                <a:solidFill>
                  <a:srgbClr val="3054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Progetto SIAP-PAI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561672-CE7B-09C8-217C-85D236A66419}"/>
              </a:ext>
            </a:extLst>
          </p:cNvPr>
          <p:cNvSpPr txBox="1"/>
          <p:nvPr/>
        </p:nvSpPr>
        <p:spPr>
          <a:xfrm>
            <a:off x="4406016" y="5226073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Struttura database metadati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70CC765-47FB-20E7-A10C-FA93845AF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447261"/>
            <a:ext cx="6013239" cy="356223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D5E49FE-CF8A-F14B-5768-89AE866EBF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57" r="72144"/>
          <a:stretch/>
        </p:blipFill>
        <p:spPr>
          <a:xfrm>
            <a:off x="126423" y="1932235"/>
            <a:ext cx="1584176" cy="2592288"/>
          </a:xfrm>
          <a:prstGeom prst="rect">
            <a:avLst/>
          </a:prstGeom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9ABBC160-C2F5-B74B-BECE-01585D817511}"/>
              </a:ext>
            </a:extLst>
          </p:cNvPr>
          <p:cNvSpPr/>
          <p:nvPr/>
        </p:nvSpPr>
        <p:spPr>
          <a:xfrm>
            <a:off x="1907417" y="2924944"/>
            <a:ext cx="792375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9EF02C1-CDCF-5BBE-1561-66A643BF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43B-0E46-459F-8C29-8AA584646D70}" type="slidenum">
              <a:rPr lang="it-IT" altLang="it-IT" smtClean="0"/>
              <a:pPr/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0306448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asellaDiTesto 3">
            <a:extLst>
              <a:ext uri="{FF2B5EF4-FFF2-40B4-BE49-F238E27FC236}">
                <a16:creationId xmlns:a16="http://schemas.microsoft.com/office/drawing/2014/main" id="{8DD26017-23FB-A151-4D48-53CABD6FC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4" y="107950"/>
            <a:ext cx="4105027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kumimoji="0" lang="it-IT" altLang="it-IT" sz="3400" b="0" i="0" u="none" strike="noStrike" kern="1200" cap="none" spc="0" normalizeH="0" baseline="0" noProof="0" dirty="0">
                <a:ln>
                  <a:noFill/>
                </a:ln>
                <a:solidFill>
                  <a:srgbClr val="3054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Progetto SIAP-PAI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3400" dirty="0">
              <a:solidFill>
                <a:srgbClr val="305480"/>
              </a:solidFill>
              <a:latin typeface="Helvetica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45D301-0C51-4BA1-E2AB-3B5504A935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2" t="36508" r="38667" b="12698"/>
          <a:stretch/>
        </p:blipFill>
        <p:spPr>
          <a:xfrm>
            <a:off x="1475655" y="1375207"/>
            <a:ext cx="2808313" cy="4107586"/>
          </a:xfrm>
          <a:prstGeom prst="rect">
            <a:avLst/>
          </a:prstGeom>
        </p:spPr>
      </p:pic>
      <p:pic>
        <p:nvPicPr>
          <p:cNvPr id="4" name="Elemento grafico 3" descr="Database contorno">
            <a:extLst>
              <a:ext uri="{FF2B5EF4-FFF2-40B4-BE49-F238E27FC236}">
                <a16:creationId xmlns:a16="http://schemas.microsoft.com/office/drawing/2014/main" id="{6A76C259-C369-2F94-8792-61FA708535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1362" y="2537266"/>
            <a:ext cx="914400" cy="914400"/>
          </a:xfrm>
          <a:prstGeom prst="rect">
            <a:avLst/>
          </a:prstGeom>
        </p:spPr>
      </p:pic>
      <p:pic>
        <p:nvPicPr>
          <p:cNvPr id="6" name="Elemento grafico 5" descr="Documento con riempimento a tinta unita">
            <a:extLst>
              <a:ext uri="{FF2B5EF4-FFF2-40B4-BE49-F238E27FC236}">
                <a16:creationId xmlns:a16="http://schemas.microsoft.com/office/drawing/2014/main" id="{01ED7EF7-E652-6690-E0BC-C6143C0EB1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03033" y="3933056"/>
            <a:ext cx="914400" cy="914400"/>
          </a:xfrm>
          <a:prstGeom prst="rect">
            <a:avLst/>
          </a:prstGeom>
        </p:spPr>
      </p:pic>
      <p:pic>
        <p:nvPicPr>
          <p:cNvPr id="8" name="Elemento grafico 7" descr="Database contorno">
            <a:extLst>
              <a:ext uri="{FF2B5EF4-FFF2-40B4-BE49-F238E27FC236}">
                <a16:creationId xmlns:a16="http://schemas.microsoft.com/office/drawing/2014/main" id="{41CEF739-F59F-BEB3-D717-025B050F4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69434" y="2317885"/>
            <a:ext cx="914400" cy="914400"/>
          </a:xfrm>
          <a:prstGeom prst="rect">
            <a:avLst/>
          </a:prstGeom>
        </p:spPr>
      </p:pic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8DBA7CEA-E1A7-1976-C39E-1FE9A1ACCC49}"/>
              </a:ext>
            </a:extLst>
          </p:cNvPr>
          <p:cNvSpPr/>
          <p:nvPr/>
        </p:nvSpPr>
        <p:spPr>
          <a:xfrm>
            <a:off x="4716016" y="2780928"/>
            <a:ext cx="122413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B1554580-244C-3634-115A-D6BC8580235E}"/>
              </a:ext>
            </a:extLst>
          </p:cNvPr>
          <p:cNvSpPr/>
          <p:nvPr/>
        </p:nvSpPr>
        <p:spPr>
          <a:xfrm>
            <a:off x="4716016" y="4174232"/>
            <a:ext cx="122413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50A7436-2E42-6998-A6B1-D65C20F6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43B-0E46-459F-8C29-8AA584646D70}" type="slidenum">
              <a:rPr lang="it-IT" altLang="it-IT" smtClean="0"/>
              <a:pPr/>
              <a:t>5</a:t>
            </a:fld>
            <a:endParaRPr lang="it-IT" altLang="it-IT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sellaDiTesto 3">
            <a:extLst>
              <a:ext uri="{FF2B5EF4-FFF2-40B4-BE49-F238E27FC236}">
                <a16:creationId xmlns:a16="http://schemas.microsoft.com/office/drawing/2014/main" id="{99095F97-A6CE-325B-14D9-73E41F9C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4" y="107950"/>
            <a:ext cx="374498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400" b="0" i="0" u="none" strike="noStrike" kern="1200" cap="none" spc="0" normalizeH="0" baseline="0" noProof="0" dirty="0">
                <a:ln>
                  <a:noFill/>
                </a:ln>
                <a:solidFill>
                  <a:srgbClr val="3054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Progetto SIAP-PAI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905DEB7-2120-71D5-4DB2-F5284E63A3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1" t="31746"/>
          <a:stretch/>
        </p:blipFill>
        <p:spPr>
          <a:xfrm>
            <a:off x="276891" y="1019850"/>
            <a:ext cx="3384376" cy="5394363"/>
          </a:xfrm>
          <a:prstGeom prst="rect">
            <a:avLst/>
          </a:prstGeom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97D20491-D89C-1116-5A03-A747FE645A2F}"/>
              </a:ext>
            </a:extLst>
          </p:cNvPr>
          <p:cNvSpPr/>
          <p:nvPr/>
        </p:nvSpPr>
        <p:spPr>
          <a:xfrm>
            <a:off x="3707904" y="3284984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7C12BBF-C979-3EF7-F105-AEE5A1CEA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518" y="2351030"/>
            <a:ext cx="4370238" cy="2155939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E8166D8-73F0-B174-43B4-E4B207AA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43B-0E46-459F-8C29-8AA584646D70}" type="slidenum">
              <a:rPr lang="it-IT" altLang="it-IT" smtClean="0"/>
              <a:pPr/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237926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sellaDiTesto 3">
            <a:extLst>
              <a:ext uri="{FF2B5EF4-FFF2-40B4-BE49-F238E27FC236}">
                <a16:creationId xmlns:a16="http://schemas.microsoft.com/office/drawing/2014/main" id="{99095F97-A6CE-325B-14D9-73E41F9C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4" y="107950"/>
            <a:ext cx="504113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3400" dirty="0">
                <a:solidFill>
                  <a:srgbClr val="305480"/>
                </a:solidFill>
                <a:latin typeface="Helvetica" panose="020B0604020202020204" pitchFamily="34" charset="0"/>
              </a:rPr>
              <a:t>Semantic Framework</a:t>
            </a:r>
            <a:endParaRPr kumimoji="0" lang="it-IT" altLang="it-IT" sz="3400" b="0" i="0" u="none" strike="noStrike" kern="1200" cap="none" spc="0" normalizeH="0" baseline="0" noProof="0" dirty="0">
              <a:ln>
                <a:noFill/>
              </a:ln>
              <a:solidFill>
                <a:srgbClr val="30548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561672-CE7B-09C8-217C-85D236A66419}"/>
              </a:ext>
            </a:extLst>
          </p:cNvPr>
          <p:cNvSpPr txBox="1"/>
          <p:nvPr/>
        </p:nvSpPr>
        <p:spPr>
          <a:xfrm>
            <a:off x="2859524" y="4941168"/>
            <a:ext cx="34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Struttura del Semantic Framework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494816E-66A6-7A4B-C893-6A320C524E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0" b="26627"/>
          <a:stretch/>
        </p:blipFill>
        <p:spPr bwMode="auto">
          <a:xfrm>
            <a:off x="1274249" y="1916832"/>
            <a:ext cx="6595501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F06A581-8726-1F6B-7700-EE30E092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43B-0E46-459F-8C29-8AA584646D70}" type="slidenum">
              <a:rPr lang="it-IT" altLang="it-IT" smtClean="0"/>
              <a:pPr/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250198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sellaDiTesto 3">
            <a:extLst>
              <a:ext uri="{FF2B5EF4-FFF2-40B4-BE49-F238E27FC236}">
                <a16:creationId xmlns:a16="http://schemas.microsoft.com/office/drawing/2014/main" id="{99095F97-A6CE-325B-14D9-73E41F9C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4" y="107950"/>
            <a:ext cx="504113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400" b="0" i="0" u="none" strike="noStrike" kern="1200" cap="none" spc="0" normalizeH="0" baseline="0" noProof="0" dirty="0">
                <a:ln>
                  <a:noFill/>
                </a:ln>
                <a:solidFill>
                  <a:srgbClr val="3054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API REST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61E121-DF05-7721-5B74-E9E80467E1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82" t="24956" r="22706" b="38314"/>
          <a:stretch/>
        </p:blipFill>
        <p:spPr bwMode="auto">
          <a:xfrm>
            <a:off x="2555490" y="1124744"/>
            <a:ext cx="3665860" cy="23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2550268-A73B-13FD-3496-03ADF26D2498}"/>
              </a:ext>
            </a:extLst>
          </p:cNvPr>
          <p:cNvSpPr txBox="1"/>
          <p:nvPr/>
        </p:nvSpPr>
        <p:spPr>
          <a:xfrm>
            <a:off x="827584" y="3830241"/>
            <a:ext cx="80324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SERVIZI REST</a:t>
            </a:r>
          </a:p>
          <a:p>
            <a:endParaRPr lang="it-IT" dirty="0"/>
          </a:p>
          <a:p>
            <a:r>
              <a:rPr lang="it-IT" dirty="0"/>
              <a:t>NLP:</a:t>
            </a:r>
          </a:p>
          <a:p>
            <a:r>
              <a:rPr lang="it-IT" dirty="0" err="1">
                <a:hlinkClick r:id="rId5"/>
              </a:rPr>
              <a:t>ivp</a:t>
            </a:r>
            <a:r>
              <a:rPr lang="it-IT" dirty="0">
                <a:hlinkClick r:id="rId5"/>
              </a:rPr>
              <a:t>/v2/</a:t>
            </a:r>
            <a:r>
              <a:rPr lang="it-IT" dirty="0" err="1">
                <a:hlinkClick r:id="rId5"/>
              </a:rPr>
              <a:t>nlp</a:t>
            </a:r>
            <a:r>
              <a:rPr lang="it-IT" dirty="0">
                <a:hlinkClick r:id="rId5"/>
              </a:rPr>
              <a:t>/{</a:t>
            </a:r>
            <a:r>
              <a:rPr lang="it-IT" dirty="0" err="1">
                <a:hlinkClick r:id="rId5"/>
              </a:rPr>
              <a:t>collection</a:t>
            </a:r>
            <a:r>
              <a:rPr lang="it-IT" dirty="0">
                <a:hlinkClick r:id="rId5"/>
              </a:rPr>
              <a:t>}/{</a:t>
            </a:r>
            <a:r>
              <a:rPr lang="it-IT" dirty="0" err="1">
                <a:hlinkClick r:id="rId5"/>
              </a:rPr>
              <a:t>docid</a:t>
            </a:r>
            <a:r>
              <a:rPr lang="it-IT" dirty="0">
                <a:hlinkClick r:id="rId5"/>
              </a:rPr>
              <a:t>}</a:t>
            </a:r>
            <a:endParaRPr lang="it-IT" dirty="0"/>
          </a:p>
          <a:p>
            <a:r>
              <a:rPr lang="it-IT" dirty="0"/>
              <a:t>SEARCH ENGINE:</a:t>
            </a:r>
          </a:p>
          <a:p>
            <a:r>
              <a:rPr lang="it-IT" dirty="0" err="1">
                <a:hlinkClick r:id="rId6"/>
              </a:rPr>
              <a:t>ivp</a:t>
            </a:r>
            <a:r>
              <a:rPr lang="it-IT" dirty="0">
                <a:hlinkClick r:id="rId6"/>
              </a:rPr>
              <a:t>/v2/</a:t>
            </a:r>
            <a:r>
              <a:rPr lang="it-IT" dirty="0" err="1">
                <a:hlinkClick r:id="rId6"/>
              </a:rPr>
              <a:t>createSE</a:t>
            </a:r>
            <a:r>
              <a:rPr lang="it-IT" dirty="0">
                <a:hlinkClick r:id="rId6"/>
              </a:rPr>
              <a:t>/{</a:t>
            </a:r>
            <a:r>
              <a:rPr lang="it-IT" dirty="0" err="1">
                <a:hlinkClick r:id="rId6"/>
              </a:rPr>
              <a:t>collectionName</a:t>
            </a:r>
            <a:r>
              <a:rPr lang="it-IT" dirty="0">
                <a:hlinkClick r:id="rId6"/>
              </a:rPr>
              <a:t>}</a:t>
            </a:r>
            <a:endParaRPr lang="it-IT" dirty="0"/>
          </a:p>
          <a:p>
            <a:r>
              <a:rPr lang="it-IT" dirty="0"/>
              <a:t>RANDOM INDEXING:</a:t>
            </a:r>
          </a:p>
          <a:p>
            <a:r>
              <a:rPr lang="it-IT" dirty="0" err="1">
                <a:hlinkClick r:id="rId7"/>
              </a:rPr>
              <a:t>ivp</a:t>
            </a:r>
            <a:r>
              <a:rPr lang="it-IT" dirty="0">
                <a:hlinkClick r:id="rId7"/>
              </a:rPr>
              <a:t>/v2/</a:t>
            </a:r>
            <a:r>
              <a:rPr lang="it-IT" dirty="0" err="1">
                <a:hlinkClick r:id="rId7"/>
              </a:rPr>
              <a:t>createRI</a:t>
            </a:r>
            <a:r>
              <a:rPr lang="it-IT" dirty="0">
                <a:hlinkClick r:id="rId7"/>
              </a:rPr>
              <a:t>/{</a:t>
            </a:r>
            <a:r>
              <a:rPr lang="it-IT" dirty="0" err="1">
                <a:hlinkClick r:id="rId7"/>
              </a:rPr>
              <a:t>collectionName</a:t>
            </a:r>
            <a:r>
              <a:rPr lang="it-IT" dirty="0">
                <a:hlinkClick r:id="rId7"/>
              </a:rPr>
              <a:t>}/{</a:t>
            </a:r>
            <a:r>
              <a:rPr lang="it-IT" dirty="0" err="1">
                <a:hlinkClick r:id="rId7"/>
              </a:rPr>
              <a:t>vetDim</a:t>
            </a:r>
            <a:r>
              <a:rPr lang="it-IT" dirty="0">
                <a:hlinkClick r:id="rId7"/>
              </a:rPr>
              <a:t>}/{</a:t>
            </a:r>
            <a:r>
              <a:rPr lang="it-IT" dirty="0" err="1">
                <a:hlinkClick r:id="rId7"/>
              </a:rPr>
              <a:t>vocSize</a:t>
            </a:r>
            <a:r>
              <a:rPr lang="it-IT" dirty="0">
                <a:hlinkClick r:id="rId7"/>
              </a:rPr>
              <a:t>}</a:t>
            </a:r>
            <a:endParaRPr lang="it-IT" dirty="0"/>
          </a:p>
          <a:p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D5B7D14-0D23-B3BD-84FD-0819A08A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43B-0E46-459F-8C29-8AA584646D70}" type="slidenum">
              <a:rPr lang="it-IT" altLang="it-IT" smtClean="0"/>
              <a:pPr/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7151220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sellaDiTesto 3">
            <a:extLst>
              <a:ext uri="{FF2B5EF4-FFF2-40B4-BE49-F238E27FC236}">
                <a16:creationId xmlns:a16="http://schemas.microsoft.com/office/drawing/2014/main" id="{99095F97-A6CE-325B-14D9-73E41F9C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4" y="107950"/>
            <a:ext cx="504113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400" b="0" i="0" u="none" strike="noStrike" kern="1200" cap="none" spc="0" normalizeH="0" baseline="0" noProof="0" dirty="0">
                <a:ln>
                  <a:noFill/>
                </a:ln>
                <a:solidFill>
                  <a:srgbClr val="30548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Risultati query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6D01FA-B4AE-2872-13D7-9A1598A469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28" y="969294"/>
            <a:ext cx="4983480" cy="2139315"/>
          </a:xfrm>
          <a:prstGeom prst="rect">
            <a:avLst/>
          </a:pr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A01EA67-A5F7-B058-7D23-6CFFDD1D9B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09"/>
          <a:stretch/>
        </p:blipFill>
        <p:spPr>
          <a:xfrm>
            <a:off x="323528" y="3094362"/>
            <a:ext cx="4945380" cy="2007622"/>
          </a:xfrm>
          <a:prstGeom prst="rect">
            <a:avLst/>
          </a:prstGeom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B6BD2740-08A3-D666-BACD-E517D5C297CC}"/>
              </a:ext>
            </a:extLst>
          </p:cNvPr>
          <p:cNvSpPr/>
          <p:nvPr/>
        </p:nvSpPr>
        <p:spPr>
          <a:xfrm>
            <a:off x="279004" y="4437112"/>
            <a:ext cx="5421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B0DB44-5BB4-1154-E906-714D8624EBA4}"/>
              </a:ext>
            </a:extLst>
          </p:cNvPr>
          <p:cNvSpPr txBox="1"/>
          <p:nvPr/>
        </p:nvSpPr>
        <p:spPr>
          <a:xfrm>
            <a:off x="285428" y="5101984"/>
            <a:ext cx="6014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REST</a:t>
            </a:r>
          </a:p>
          <a:p>
            <a:r>
              <a:rPr lang="it-IT" sz="1400" dirty="0" err="1"/>
              <a:t>ivp</a:t>
            </a:r>
            <a:r>
              <a:rPr lang="it-IT" sz="1400" dirty="0"/>
              <a:t>/v2/</a:t>
            </a:r>
            <a:r>
              <a:rPr lang="it-IT" sz="1400" dirty="0" err="1"/>
              <a:t>simd</a:t>
            </a:r>
            <a:r>
              <a:rPr lang="it-IT" sz="1400" dirty="0"/>
              <a:t>/{</a:t>
            </a:r>
            <a:r>
              <a:rPr lang="it-IT" sz="1400" dirty="0" err="1"/>
              <a:t>collection</a:t>
            </a:r>
            <a:r>
              <a:rPr lang="it-IT" sz="1400" dirty="0"/>
              <a:t>}/{</a:t>
            </a:r>
            <a:r>
              <a:rPr lang="it-IT" sz="1400" dirty="0" err="1"/>
              <a:t>topn</a:t>
            </a:r>
            <a:r>
              <a:rPr lang="it-IT" sz="1400" dirty="0"/>
              <a:t>}/{</a:t>
            </a:r>
            <a:r>
              <a:rPr lang="it-IT" sz="1400" dirty="0" err="1"/>
              <a:t>id_documento</a:t>
            </a:r>
            <a:r>
              <a:rPr lang="it-IT" sz="1400" dirty="0"/>
              <a:t>}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F3BFA79-26AE-0547-67E0-00D42DF30E02}"/>
              </a:ext>
            </a:extLst>
          </p:cNvPr>
          <p:cNvSpPr txBox="1"/>
          <p:nvPr/>
        </p:nvSpPr>
        <p:spPr>
          <a:xfrm>
            <a:off x="4400501" y="2539872"/>
            <a:ext cx="47700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REST</a:t>
            </a:r>
          </a:p>
          <a:p>
            <a:r>
              <a:rPr lang="it-IT" sz="1400" dirty="0" err="1"/>
              <a:t>ivp</a:t>
            </a:r>
            <a:r>
              <a:rPr lang="it-IT" sz="1400" dirty="0"/>
              <a:t>/v2/</a:t>
            </a:r>
            <a:r>
              <a:rPr lang="it-IT" sz="1400" dirty="0" err="1"/>
              <a:t>simw</a:t>
            </a:r>
            <a:r>
              <a:rPr lang="it-IT" sz="1400" dirty="0"/>
              <a:t>/{</a:t>
            </a:r>
            <a:r>
              <a:rPr lang="it-IT" sz="1400" dirty="0" err="1"/>
              <a:t>collection</a:t>
            </a:r>
            <a:r>
              <a:rPr lang="it-IT" sz="1400" dirty="0"/>
              <a:t>}/{</a:t>
            </a:r>
            <a:r>
              <a:rPr lang="it-IT" sz="1400" dirty="0" err="1"/>
              <a:t>topn</a:t>
            </a:r>
            <a:r>
              <a:rPr lang="it-IT" sz="1400" dirty="0"/>
              <a:t>}/{query} </a:t>
            </a:r>
          </a:p>
          <a:p>
            <a:r>
              <a:rPr lang="it-IT" sz="1400" dirty="0"/>
              <a:t> 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17D5B827-3BE6-3311-D11B-A3BFF58B4829}"/>
              </a:ext>
            </a:extLst>
          </p:cNvPr>
          <p:cNvSpPr/>
          <p:nvPr/>
        </p:nvSpPr>
        <p:spPr>
          <a:xfrm>
            <a:off x="34924" y="2540364"/>
            <a:ext cx="4321053" cy="4391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4B7AAB9-6D29-3E1A-CCAA-366325F1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43B-0E46-459F-8C29-8AA584646D70}" type="slidenum">
              <a:rPr lang="it-IT" altLang="it-IT" smtClean="0"/>
              <a:pPr/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960901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Presentazione su schermo (4:3)</PresentationFormat>
  <Paragraphs>93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3" baseType="lpstr">
      <vt:lpstr>Arial</vt:lpstr>
      <vt:lpstr>Calibri</vt:lpstr>
      <vt:lpstr>Helvetica</vt:lpstr>
      <vt:lpstr>Helvetica-Light</vt:lpstr>
      <vt:lpstr>Impact</vt:lpstr>
      <vt:lpstr>Palatino Linotype</vt:lpstr>
      <vt:lpstr>Times New Roman</vt:lpstr>
      <vt:lpstr>Trajan Pro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L</dc:creator>
  <cp:lastModifiedBy>Christian Giacovazzo</cp:lastModifiedBy>
  <cp:revision>159</cp:revision>
  <dcterms:created xsi:type="dcterms:W3CDTF">2016-07-14T15:12:39Z</dcterms:created>
  <dcterms:modified xsi:type="dcterms:W3CDTF">2022-07-15T15:53:44Z</dcterms:modified>
</cp:coreProperties>
</file>