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6" r:id="rId4"/>
    <p:sldId id="260" r:id="rId5"/>
    <p:sldId id="257" r:id="rId6"/>
    <p:sldId id="258" r:id="rId7"/>
    <p:sldId id="259" r:id="rId8"/>
    <p:sldId id="263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mickeyma@cuhk.edu.c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hyperlink" Target="http://iverilog.icarus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990" y="2320993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cs typeface="Calibri Light"/>
              </a:rPr>
              <a:t>Program</a:t>
            </a:r>
            <a:r>
              <a:rPr lang="en-US" dirty="0">
                <a:cs typeface="Calibri Light"/>
              </a:rPr>
              <a:t> 3</a:t>
            </a:r>
            <a:endParaRPr lang="en-US" dirty="0">
              <a:cs typeface="Calibri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3695" y="5864225"/>
            <a:ext cx="545147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&amp;quot"/>
              </a:rPr>
              <a:t>Mickey Ma (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马毓琦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): </a:t>
            </a:r>
            <a:r>
              <a:rPr lang="en-US" dirty="0" smtClean="0">
                <a:solidFill>
                  <a:srgbClr val="0000FF"/>
                </a:solidFill>
                <a:latin typeface="&amp;quot"/>
                <a:hlinkClick r:id="rId1"/>
              </a:rPr>
              <a:t>mickeyma@cuhk.edu.cn</a:t>
            </a:r>
            <a:endParaRPr lang="en-US" dirty="0" smtClean="0">
              <a:solidFill>
                <a:srgbClr val="0000FF"/>
              </a:solidFill>
              <a:latin typeface="&amp;quo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&amp;quot"/>
              </a:rPr>
              <a:t>Office: Teaching C Building Room 402(TC-402)</a:t>
            </a:r>
            <a:endParaRPr lang="en-US" dirty="0" smtClean="0">
              <a:solidFill>
                <a:srgbClr val="000000"/>
              </a:solidFill>
              <a:latin typeface="&amp;quo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&amp;quot"/>
              </a:rPr>
              <a:t>Phone: 0755-23519635</a:t>
            </a:r>
            <a:endParaRPr lang="en-US" dirty="0" smtClean="0">
              <a:solidFill>
                <a:srgbClr val="0000FF"/>
              </a:solidFill>
              <a:latin typeface="&amp;quo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2245" y="1495425"/>
            <a:ext cx="1452880" cy="2885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lose up of a logo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2181" y="2510873"/>
            <a:ext cx="741294" cy="15977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753059" y="1948483"/>
            <a:ext cx="6626" cy="781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92421" y="2866612"/>
            <a:ext cx="1060174" cy="6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094716" y="3323810"/>
            <a:ext cx="1152939" cy="6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05671" y="3807515"/>
            <a:ext cx="104692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09720" y="2689225"/>
            <a:ext cx="1249680" cy="390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>
                <a:cs typeface="Calibri" panose="020F0702030404030204"/>
              </a:rPr>
              <a:t>reg_A</a:t>
            </a:r>
            <a:endParaRPr lang="en-US" err="1"/>
          </a:p>
        </p:txBody>
      </p:sp>
      <p:sp>
        <p:nvSpPr>
          <p:cNvPr id="11" name="Rectangle 10"/>
          <p:cNvSpPr/>
          <p:nvPr/>
        </p:nvSpPr>
        <p:spPr>
          <a:xfrm>
            <a:off x="4109720" y="3583940"/>
            <a:ext cx="1249680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>
                <a:cs typeface="Calibri" panose="020F0702030404030204"/>
              </a:rPr>
              <a:t>reg_B</a:t>
            </a:r>
            <a:endParaRPr lang="en-US" err="1"/>
          </a:p>
        </p:txBody>
      </p:sp>
      <p:sp>
        <p:nvSpPr>
          <p:cNvPr id="12" name="Rectangle 11"/>
          <p:cNvSpPr/>
          <p:nvPr/>
        </p:nvSpPr>
        <p:spPr>
          <a:xfrm>
            <a:off x="8248482" y="3125854"/>
            <a:ext cx="887896" cy="397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>
                <a:cs typeface="Calibri" panose="020F0702030404030204"/>
              </a:rPr>
              <a:t>reg_C</a:t>
            </a:r>
            <a:endParaRPr lang="en-US" err="1"/>
          </a:p>
        </p:txBody>
      </p:sp>
      <p:sp>
        <p:nvSpPr>
          <p:cNvPr id="13" name="TextBox 10"/>
          <p:cNvSpPr txBox="1"/>
          <p:nvPr/>
        </p:nvSpPr>
        <p:spPr>
          <a:xfrm>
            <a:off x="5422873" y="3470826"/>
            <a:ext cx="103367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input b</a:t>
            </a:r>
            <a:endParaRPr lang="en-US"/>
          </a:p>
        </p:txBody>
      </p:sp>
      <p:sp>
        <p:nvSpPr>
          <p:cNvPr id="14" name="TextBox 11"/>
          <p:cNvSpPr txBox="1"/>
          <p:nvPr/>
        </p:nvSpPr>
        <p:spPr>
          <a:xfrm>
            <a:off x="5419973" y="2546902"/>
            <a:ext cx="9144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input a</a:t>
            </a:r>
            <a:endParaRPr lang="en-US"/>
          </a:p>
        </p:txBody>
      </p:sp>
      <p:sp>
        <p:nvSpPr>
          <p:cNvPr id="15" name="TextBox 12"/>
          <p:cNvSpPr txBox="1"/>
          <p:nvPr/>
        </p:nvSpPr>
        <p:spPr>
          <a:xfrm>
            <a:off x="7205289" y="2993747"/>
            <a:ext cx="103367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output c</a:t>
            </a:r>
            <a:endParaRPr lang="en-US"/>
          </a:p>
        </p:txBody>
      </p:sp>
      <p:sp>
        <p:nvSpPr>
          <p:cNvPr id="16" name="TextBox 13"/>
          <p:cNvSpPr txBox="1"/>
          <p:nvPr/>
        </p:nvSpPr>
        <p:spPr>
          <a:xfrm>
            <a:off x="5419945" y="1575985"/>
            <a:ext cx="3558209" cy="37466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operation code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33782" y="3869703"/>
            <a:ext cx="3356" cy="475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7"/>
          <p:cNvSpPr txBox="1"/>
          <p:nvPr/>
        </p:nvSpPr>
        <p:spPr>
          <a:xfrm>
            <a:off x="6709191" y="3922515"/>
            <a:ext cx="66019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702030404030204"/>
              </a:rPr>
              <a:t>flags</a:t>
            </a:r>
            <a:endParaRPr lang="en-US">
              <a:cs typeface="Calibri" panose="020F070203040403020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09720" y="1692910"/>
            <a:ext cx="1249680" cy="781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 panose="020F0702030404030204"/>
              </a:rPr>
              <a:t>opcode/</a:t>
            </a:r>
            <a:endParaRPr lang="en-US">
              <a:cs typeface="Calibri" panose="020F0702030404030204"/>
            </a:endParaRPr>
          </a:p>
          <a:p>
            <a:pPr algn="ctr"/>
            <a:r>
              <a:rPr lang="en-US">
                <a:cs typeface="Calibri" panose="020F0702030404030204"/>
              </a:rPr>
              <a:t>func/</a:t>
            </a:r>
            <a:endParaRPr lang="en-US">
              <a:cs typeface="Calibri" panose="020F0702030404030204"/>
            </a:endParaRPr>
          </a:p>
          <a:p>
            <a:pPr algn="ctr"/>
            <a:r>
              <a:rPr lang="en-US">
                <a:cs typeface="Calibri" panose="020F0702030404030204"/>
              </a:rPr>
              <a:t>ALUcontrol</a:t>
            </a:r>
            <a:endParaRPr lang="en-US" err="1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44187" y="1944341"/>
            <a:ext cx="1424607" cy="6628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22729" y="2508802"/>
            <a:ext cx="1351721" cy="72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 panose="020F0702030404030204"/>
              </a:rPr>
              <a:t>Testbench</a:t>
            </a:r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74340" y="2870200"/>
            <a:ext cx="989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239510" y="4342765"/>
            <a:ext cx="1129665" cy="694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 panose="020F0702030404030204"/>
              </a:rPr>
              <a:t>flag registers</a:t>
            </a:r>
            <a:endParaRPr lang="en-US">
              <a:cs typeface="Calibri" panose="020F07020304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439" y="378248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b="1" dirty="0"/>
              <a:t>Block Diagram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95" y="2148514"/>
            <a:ext cx="2815200" cy="1988943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105" y="595312"/>
            <a:ext cx="4255120" cy="5892134"/>
          </a:xfrm>
          <a:prstGeom prst="rect">
            <a:avLst/>
          </a:prstGeom>
        </p:spPr>
      </p:pic>
      <p:pic>
        <p:nvPicPr>
          <p:cNvPr id="8" name="Picture 8" descr="A picture containing device&#10;&#10;Description generated with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751" y="595312"/>
            <a:ext cx="4111200" cy="466155"/>
          </a:xfrm>
          <a:prstGeom prst="rect">
            <a:avLst/>
          </a:prstGeom>
        </p:spPr>
      </p:pic>
      <p:pic>
        <p:nvPicPr>
          <p:cNvPr id="10" name="Picture 10" descr="A black sign with white text&#10;&#10;Description generated with high confiden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667" y="3493865"/>
            <a:ext cx="1379289" cy="1155634"/>
          </a:xfrm>
          <a:prstGeom prst="rect">
            <a:avLst/>
          </a:prstGeom>
        </p:spPr>
      </p:pic>
      <p:pic>
        <p:nvPicPr>
          <p:cNvPr id="12" name="Picture 12" descr="A close up of a sign&#10;&#10;Description generated with very high confiden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2396" y="2037522"/>
            <a:ext cx="2667000" cy="1066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9179" y="174567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/>
              <a:t>Verilog module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94412" y="18703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/>
              <a:t>Test bench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83550" y="2306352"/>
            <a:ext cx="3876303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>
                <a:cs typeface="Calibri" panose="020F0702030404030204"/>
              </a:rPr>
              <a:t>       Results</a:t>
            </a:r>
            <a:endParaRPr lang="en-US">
              <a:cs typeface="Calibri" panose="020F0702030404030204"/>
            </a:endParaRPr>
          </a:p>
          <a:p>
            <a:pPr algn="l"/>
            <a:endParaRPr lang="en-US">
              <a:cs typeface="Calibri" panose="020F0702030404030204"/>
            </a:endParaRPr>
          </a:p>
          <a:p>
            <a:endParaRPr lang="en-US">
              <a:cs typeface="Calibri" panose="020F0702030404030204"/>
            </a:endParaRPr>
          </a:p>
          <a:p>
            <a:r>
              <a:rPr lang="en-US">
                <a:cs typeface="Calibri" panose="020F0702030404030204"/>
              </a:rPr>
              <a:t>hexadecimal                        binary</a:t>
            </a:r>
            <a:endParaRPr lang="en-US"/>
          </a:p>
          <a:p>
            <a:endParaRPr lang="en-US">
              <a:cs typeface="Calibri" panose="020F07020304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041" y="232111"/>
            <a:ext cx="2231721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b="1" dirty="0"/>
              <a:t>A Simple </a:t>
            </a:r>
            <a:endParaRPr lang="en-US" sz="2400" b="1" dirty="0"/>
          </a:p>
          <a:p>
            <a:r>
              <a:rPr lang="en-US" sz="2400" b="1" dirty="0"/>
              <a:t>Verilog Example</a:t>
            </a:r>
            <a:endParaRPr lang="en-US" sz="2400" b="1" dirty="0">
              <a:cs typeface="Calibri" panose="020F07020304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85145" y="6487398"/>
            <a:ext cx="6004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https://www.doulos.com/knowhow/verilog_designers_guide/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40353" y="602053"/>
            <a:ext cx="34359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/>
              <a:t>ALU.v</a:t>
            </a:r>
            <a:endParaRPr 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70" y="1740535"/>
            <a:ext cx="3849370" cy="4187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455" y="229870"/>
            <a:ext cx="3491230" cy="6398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3439" y="314086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/>
              <a:t>test_ALU.v</a:t>
            </a:r>
            <a:endParaRPr lang="en-US" sz="2400">
              <a:cs typeface="Calibri" panose="020F07020304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885" y="775970"/>
            <a:ext cx="8763635" cy="588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4830" y="895350"/>
            <a:ext cx="2658110" cy="73723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Icarus Verilog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i="1" u="sng" dirty="0">
                <a:solidFill>
                  <a:srgbClr val="FF0000"/>
                </a:solidFill>
                <a:cs typeface="Calibri" panose="020F0702030404030204"/>
                <a:hlinkClick r:id="rId1"/>
              </a:rPr>
              <a:t>http://iverilog.icarus.com/</a:t>
            </a:r>
            <a:endParaRPr lang="en-US" i="1" u="sng" dirty="0">
              <a:solidFill>
                <a:srgbClr val="FF0000"/>
              </a:solidFill>
              <a:cs typeface="Calibri" panose="020F07020304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0830" y="5900705"/>
            <a:ext cx="8255726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000" dirty="0" smtClean="0"/>
              <a:t>Mac</a:t>
            </a:r>
            <a:r>
              <a:rPr lang="en-US" sz="2000" dirty="0"/>
              <a:t>: </a:t>
            </a:r>
            <a:r>
              <a:rPr lang="en-US" sz="2000" i="1" u="sng" dirty="0"/>
              <a:t>https://blog.csdn.net/zach_z/article/details/78787509</a:t>
            </a:r>
            <a:endParaRPr lang="en-US" sz="2000" i="1" u="sng" dirty="0" smtClean="0"/>
          </a:p>
          <a:p>
            <a:r>
              <a:rPr lang="en-US" sz="2000" dirty="0"/>
              <a:t>Win: </a:t>
            </a:r>
            <a:r>
              <a:rPr lang="en-US" sz="2000" i="1" u="sng" dirty="0"/>
              <a:t>http://bleyer.org/icarus/</a:t>
            </a:r>
            <a:endParaRPr lang="en-US" sz="2000" i="1" u="sng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" y="700405"/>
            <a:ext cx="8633460" cy="1784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2792095"/>
            <a:ext cx="9883775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930" y="647065"/>
            <a:ext cx="9846310" cy="60007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b="1" dirty="0"/>
              <a:t>Grading</a:t>
            </a:r>
            <a:endParaRPr lang="en-US" sz="2400" b="1" dirty="0"/>
          </a:p>
          <a:p>
            <a:endParaRPr lang="en-US" dirty="0"/>
          </a:p>
          <a:p>
            <a:r>
              <a:rPr lang="en-US" dirty="0"/>
              <a:t>Support the Arithmetic/Logic operations - 60%</a:t>
            </a:r>
            <a:endParaRPr lang="en-US" dirty="0">
              <a:cs typeface="Calibri" panose="020F0702030404030204"/>
            </a:endParaRPr>
          </a:p>
          <a:p>
            <a:r>
              <a:rPr lang="en-US" dirty="0">
                <a:cs typeface="Calibri" panose="020F0702030404030204"/>
              </a:rPr>
              <a:t>The ALU must support:</a:t>
            </a:r>
            <a:endParaRPr lang="en-US" dirty="0">
              <a:cs typeface="Calibri" panose="020F07020304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add, addi, addu, addiu</a:t>
            </a:r>
            <a:endParaRPr lang="en-US" dirty="0">
              <a:cs typeface="Calibri" panose="020F07020304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sub, subu</a:t>
            </a:r>
            <a:endParaRPr lang="en-US" dirty="0" smtClean="0">
              <a:cs typeface="Calibri" panose="020F07020304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mult, multu, div, divu</a:t>
            </a:r>
            <a:endParaRPr lang="en-US" dirty="0">
              <a:cs typeface="Calibri" panose="020F07020304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 err="1">
                <a:cs typeface="Calibri" panose="020F0702030404030204"/>
              </a:rPr>
              <a:t>sqrt</a:t>
            </a:r>
            <a:endParaRPr lang="en-US" dirty="0">
              <a:cs typeface="Calibri" panose="020F07020304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and, andi, nor, or, ori, xor, xori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beq, bne, slt, slti, sltiu, sltu</a:t>
            </a:r>
            <a:endParaRPr lang="zh-CN" altLang="en-US"/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lw, sw</a:t>
            </a:r>
            <a:endParaRPr lang="en-US" dirty="0">
              <a:cs typeface="Calibri" panose="020F07020304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sll, srl, sla, sra</a:t>
            </a:r>
            <a:endParaRPr lang="zh-CN" altLang="en-US"/>
          </a:p>
          <a:p>
            <a:endParaRPr lang="en-US" dirty="0">
              <a:cs typeface="Calibri" panose="020F0702030404030204"/>
            </a:endParaRPr>
          </a:p>
          <a:p>
            <a:r>
              <a:rPr lang="zh-CN" altLang="en-US">
                <a:sym typeface="+mn-ea"/>
              </a:rPr>
              <a:t>With a clear data flow from instruction to ALU - 20%</a:t>
            </a:r>
            <a:endParaRPr lang="en-US" altLang="en-US" dirty="0">
              <a:cs typeface="Calibri" panose="020F0702030404030204"/>
              <a:sym typeface="+mn-ea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Control part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Sign</a:t>
            </a:r>
            <a:r>
              <a:rPr lang="en-US" altLang="zh-CN">
                <a:sym typeface="+mn-ea"/>
              </a:rPr>
              <a:t>/Zero</a:t>
            </a:r>
            <a:r>
              <a:rPr lang="zh-CN" altLang="en-US">
                <a:sym typeface="+mn-ea"/>
              </a:rPr>
              <a:t> extension</a:t>
            </a:r>
            <a:endParaRPr lang="en-US" dirty="0">
              <a:cs typeface="Calibri" panose="020F0702030404030204"/>
            </a:endParaRPr>
          </a:p>
          <a:p>
            <a:endParaRPr lang="en-US" dirty="0">
              <a:cs typeface="Calibri" panose="020F0702030404030204"/>
            </a:endParaRPr>
          </a:p>
          <a:p>
            <a:r>
              <a:rPr lang="en-US" dirty="0"/>
              <a:t>With special handling for flags - 10%</a:t>
            </a:r>
            <a:endParaRPr lang="en-US" dirty="0">
              <a:cs typeface="Calibri" panose="020F07020304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negative flag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Zero flag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/>
              <a:t>Overflow detection               			  Project report - 10%</a:t>
            </a:r>
            <a:endParaRPr lang="en-US" dirty="0">
              <a:cs typeface="Calibri" panose="020F07020304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056" y="411659"/>
            <a:ext cx="421791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sz="2400" b="1" dirty="0" smtClean="0"/>
              <a:t>Single-cycle MIPS Processor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3" y="1022793"/>
            <a:ext cx="10436470" cy="56014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973</Words>
  <Application>WPS 演示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方正书宋_GBK</vt:lpstr>
      <vt:lpstr>Wingdings</vt:lpstr>
      <vt:lpstr>Calibri Light</vt:lpstr>
      <vt:lpstr>Helvetica Neue</vt:lpstr>
      <vt:lpstr>&amp;quot</vt:lpstr>
      <vt:lpstr>楷体</vt:lpstr>
      <vt:lpstr>Calibri</vt:lpstr>
      <vt:lpstr>Arial</vt:lpstr>
      <vt:lpstr>Thonburi</vt:lpstr>
      <vt:lpstr>微软雅黑</vt:lpstr>
      <vt:lpstr>宋体</vt:lpstr>
      <vt:lpstr>Arial Unicode MS</vt:lpstr>
      <vt:lpstr>汉仪书宋二KW</vt:lpstr>
      <vt:lpstr>Calibri</vt:lpstr>
      <vt:lpstr>Calibri Light</vt:lpstr>
      <vt:lpstr>office theme</vt:lpstr>
      <vt:lpstr>Programme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</cp:lastModifiedBy>
  <cp:revision>25</cp:revision>
  <dcterms:created xsi:type="dcterms:W3CDTF">2020-03-24T05:19:29Z</dcterms:created>
  <dcterms:modified xsi:type="dcterms:W3CDTF">2020-03-24T05:19:29Z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2052-2.0.0.3163</vt:lpwstr>
  </property>
</Properties>
</file>