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0" r:id="rId3"/>
    <p:sldId id="269" r:id="rId4"/>
    <p:sldId id="271" r:id="rId5"/>
    <p:sldId id="272" r:id="rId6"/>
    <p:sldId id="279" r:id="rId7"/>
    <p:sldId id="282" r:id="rId8"/>
    <p:sldId id="257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mickeyma@cuhk.edu.c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990" y="2320993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cs typeface="Calibri Light"/>
              </a:rPr>
              <a:t>Program</a:t>
            </a:r>
            <a:r>
              <a:rPr lang="en-US" dirty="0">
                <a:cs typeface="Calibri Light"/>
              </a:rPr>
              <a:t> 4</a:t>
            </a:r>
            <a:endParaRPr lang="en-US" dirty="0">
              <a:cs typeface="Calibri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03695" y="5864225"/>
            <a:ext cx="545147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&amp;quot"/>
              </a:rPr>
              <a:t>Mickey Ma (</a:t>
            </a:r>
            <a:r>
              <a:rPr lang="zh-CN" altLang="en-US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马毓琦</a:t>
            </a:r>
            <a:r>
              <a:rPr lang="en-US" altLang="zh-CN" dirty="0">
                <a:solidFill>
                  <a:srgbClr val="000000"/>
                </a:solidFill>
                <a:latin typeface="&amp;quot"/>
              </a:rPr>
              <a:t>): </a:t>
            </a:r>
            <a:r>
              <a:rPr lang="en-US" dirty="0" smtClean="0">
                <a:solidFill>
                  <a:srgbClr val="0000FF"/>
                </a:solidFill>
                <a:latin typeface="&amp;quot"/>
                <a:hlinkClick r:id="rId1"/>
              </a:rPr>
              <a:t>mickeyma@cuhk.edu.cn</a:t>
            </a:r>
            <a:endParaRPr lang="en-US" dirty="0" smtClean="0">
              <a:solidFill>
                <a:srgbClr val="0000FF"/>
              </a:solidFill>
              <a:latin typeface="&amp;quot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&amp;quot"/>
              </a:rPr>
              <a:t>Office: Teaching C Building Room 402(TC-402)</a:t>
            </a:r>
            <a:endParaRPr lang="en-US" dirty="0" smtClean="0">
              <a:solidFill>
                <a:srgbClr val="000000"/>
              </a:solidFill>
              <a:latin typeface="&amp;quot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&amp;quot"/>
              </a:rPr>
              <a:t>Phone: 0755-23519635</a:t>
            </a:r>
            <a:endParaRPr lang="en-US" dirty="0" smtClean="0">
              <a:solidFill>
                <a:srgbClr val="0000FF"/>
              </a:solidFill>
              <a:latin typeface="&amp;quo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056" y="411659"/>
            <a:ext cx="421791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altLang="zh-CN" sz="2400" b="1" dirty="0" smtClean="0"/>
              <a:t>Single-cycle MIPS Processor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53" y="1022793"/>
            <a:ext cx="10436470" cy="56014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056" y="411659"/>
            <a:ext cx="4642213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altLang="zh-CN" sz="2400" b="1" dirty="0" smtClean="0"/>
              <a:t>Pipelined Processor with Control</a:t>
            </a:r>
            <a:endParaRPr lang="en-US" altLang="zh-CN" sz="24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93" y="1142859"/>
            <a:ext cx="9906509" cy="548668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056" y="411659"/>
            <a:ext cx="536067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altLang="zh-CN" sz="2400" b="1" dirty="0" smtClean="0"/>
              <a:t>Blocking and non-blocking assignments </a:t>
            </a:r>
            <a:endParaRPr lang="en-US" altLang="zh-CN" sz="24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73" y="873324"/>
            <a:ext cx="4927853" cy="54739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85423" y="714994"/>
            <a:ext cx="4452691" cy="563231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cs typeface="Calibri" panose="020F0702030404030204"/>
              </a:rPr>
              <a:t>Example:</a:t>
            </a:r>
            <a:endParaRPr lang="en-US" altLang="zh-CN" dirty="0" smtClean="0">
              <a:cs typeface="Calibri" panose="020F0702030404030204"/>
            </a:endParaRPr>
          </a:p>
          <a:p>
            <a:r>
              <a:rPr lang="en-US" altLang="zh-CN" dirty="0" smtClean="0">
                <a:cs typeface="Calibri" panose="020F0702030404030204"/>
              </a:rPr>
              <a:t>a = 1; b = 2; c = 0;</a:t>
            </a:r>
            <a:endParaRPr lang="en-US" altLang="zh-CN" dirty="0" smtClean="0">
              <a:cs typeface="Calibri" panose="020F0702030404030204"/>
            </a:endParaRPr>
          </a:p>
          <a:p>
            <a:endParaRPr lang="en-US" altLang="zh-CN" dirty="0" smtClean="0">
              <a:cs typeface="Calibri" panose="020F0702030404030204"/>
            </a:endParaRPr>
          </a:p>
          <a:p>
            <a:r>
              <a:rPr lang="en-US" altLang="zh-CN" dirty="0" smtClean="0">
                <a:cs typeface="Calibri" panose="020F0702030404030204"/>
              </a:rPr>
              <a:t>1.</a:t>
            </a:r>
            <a:endParaRPr lang="en-US" altLang="zh-CN" dirty="0">
              <a:cs typeface="Calibri" panose="020F0702030404030204"/>
            </a:endParaRPr>
          </a:p>
          <a:p>
            <a:r>
              <a:rPr lang="en-US" altLang="zh-CN" dirty="0">
                <a:cs typeface="Calibri" panose="020F0702030404030204"/>
              </a:rPr>
              <a:t>a</a:t>
            </a:r>
            <a:r>
              <a:rPr lang="en-US" altLang="zh-CN" dirty="0" smtClean="0">
                <a:cs typeface="Calibri" panose="020F0702030404030204"/>
              </a:rPr>
              <a:t>lways @ (*)</a:t>
            </a:r>
            <a:endParaRPr lang="en-US" altLang="zh-CN" dirty="0" smtClean="0">
              <a:cs typeface="Calibri" panose="020F0702030404030204"/>
            </a:endParaRPr>
          </a:p>
          <a:p>
            <a:r>
              <a:rPr lang="en-US" altLang="zh-CN" dirty="0">
                <a:cs typeface="Calibri" panose="020F0702030404030204"/>
              </a:rPr>
              <a:t>	</a:t>
            </a:r>
            <a:r>
              <a:rPr lang="en-US" altLang="zh-CN" dirty="0" smtClean="0">
                <a:cs typeface="Calibri" panose="020F0702030404030204"/>
              </a:rPr>
              <a:t>begin</a:t>
            </a:r>
            <a:endParaRPr lang="en-US" altLang="zh-CN" dirty="0" smtClean="0">
              <a:cs typeface="Calibri" panose="020F0702030404030204"/>
            </a:endParaRPr>
          </a:p>
          <a:p>
            <a:r>
              <a:rPr lang="en-US" altLang="zh-CN" dirty="0">
                <a:cs typeface="Calibri" panose="020F0702030404030204"/>
              </a:rPr>
              <a:t>	</a:t>
            </a:r>
            <a:r>
              <a:rPr lang="en-US" altLang="zh-CN" dirty="0" smtClean="0">
                <a:cs typeface="Calibri" panose="020F0702030404030204"/>
              </a:rPr>
              <a:t>	b &lt;= a;</a:t>
            </a:r>
            <a:endParaRPr lang="en-US" altLang="zh-CN" dirty="0" smtClean="0">
              <a:cs typeface="Calibri" panose="020F0702030404030204"/>
            </a:endParaRPr>
          </a:p>
          <a:p>
            <a:r>
              <a:rPr lang="en-US" altLang="zh-CN" dirty="0">
                <a:cs typeface="Calibri" panose="020F0702030404030204"/>
              </a:rPr>
              <a:t>	</a:t>
            </a:r>
            <a:r>
              <a:rPr lang="en-US" altLang="zh-CN" dirty="0" smtClean="0">
                <a:cs typeface="Calibri" panose="020F0702030404030204"/>
              </a:rPr>
              <a:t>	c &lt;= b;</a:t>
            </a:r>
            <a:endParaRPr lang="en-US" altLang="zh-CN" dirty="0" smtClean="0">
              <a:cs typeface="Calibri" panose="020F0702030404030204"/>
            </a:endParaRPr>
          </a:p>
          <a:p>
            <a:r>
              <a:rPr lang="en-US" altLang="zh-CN" dirty="0">
                <a:cs typeface="Calibri" panose="020F0702030404030204"/>
              </a:rPr>
              <a:t>	</a:t>
            </a:r>
            <a:r>
              <a:rPr lang="en-US" altLang="zh-CN" dirty="0" smtClean="0">
                <a:cs typeface="Calibri" panose="020F0702030404030204"/>
              </a:rPr>
              <a:t>end</a:t>
            </a:r>
            <a:endParaRPr lang="en-US" altLang="zh-CN" dirty="0" smtClean="0">
              <a:cs typeface="Calibri" panose="020F0702030404030204"/>
            </a:endParaRPr>
          </a:p>
          <a:p>
            <a:r>
              <a:rPr lang="en-US" altLang="zh-CN" dirty="0" smtClean="0">
                <a:cs typeface="Calibri" panose="020F0702030404030204"/>
              </a:rPr>
              <a:t>end</a:t>
            </a:r>
            <a:endParaRPr lang="en-US" altLang="zh-CN" dirty="0" smtClean="0">
              <a:cs typeface="Calibri" panose="020F0702030404030204"/>
            </a:endParaRPr>
          </a:p>
          <a:p>
            <a:r>
              <a:rPr lang="en-US" altLang="zh-CN" dirty="0" smtClean="0">
                <a:cs typeface="Calibri" panose="020F0702030404030204"/>
              </a:rPr>
              <a:t>//We will get b = 1, c = 2</a:t>
            </a:r>
            <a:endParaRPr lang="en-US" altLang="zh-CN" dirty="0" smtClean="0">
              <a:cs typeface="Calibri" panose="020F0702030404030204"/>
            </a:endParaRPr>
          </a:p>
          <a:p>
            <a:endParaRPr lang="en-US" altLang="zh-CN" dirty="0" smtClean="0">
              <a:cs typeface="Calibri" panose="020F0702030404030204"/>
            </a:endParaRPr>
          </a:p>
          <a:p>
            <a:r>
              <a:rPr lang="en-US" altLang="zh-CN" dirty="0" smtClean="0">
                <a:cs typeface="Calibri" panose="020F0702030404030204"/>
              </a:rPr>
              <a:t>2.</a:t>
            </a:r>
            <a:endParaRPr lang="en-US" altLang="zh-CN" dirty="0">
              <a:cs typeface="Calibri" panose="020F0702030404030204"/>
            </a:endParaRPr>
          </a:p>
          <a:p>
            <a:r>
              <a:rPr lang="en-US" altLang="zh-CN" dirty="0">
                <a:cs typeface="Calibri" panose="020F0702030404030204"/>
              </a:rPr>
              <a:t>always @ (*)</a:t>
            </a:r>
            <a:endParaRPr lang="en-US" altLang="zh-CN" dirty="0">
              <a:cs typeface="Calibri" panose="020F0702030404030204"/>
            </a:endParaRPr>
          </a:p>
          <a:p>
            <a:r>
              <a:rPr lang="en-US" altLang="zh-CN" dirty="0">
                <a:cs typeface="Calibri" panose="020F0702030404030204"/>
              </a:rPr>
              <a:t>	begin</a:t>
            </a:r>
            <a:endParaRPr lang="en-US" altLang="zh-CN" dirty="0">
              <a:cs typeface="Calibri" panose="020F0702030404030204"/>
            </a:endParaRPr>
          </a:p>
          <a:p>
            <a:r>
              <a:rPr lang="en-US" altLang="zh-CN" dirty="0">
                <a:cs typeface="Calibri" panose="020F0702030404030204"/>
              </a:rPr>
              <a:t>		b </a:t>
            </a:r>
            <a:r>
              <a:rPr lang="en-US" altLang="zh-CN" dirty="0" smtClean="0">
                <a:cs typeface="Calibri" panose="020F0702030404030204"/>
              </a:rPr>
              <a:t>= </a:t>
            </a:r>
            <a:r>
              <a:rPr lang="en-US" altLang="zh-CN" dirty="0">
                <a:cs typeface="Calibri" panose="020F0702030404030204"/>
              </a:rPr>
              <a:t>a;</a:t>
            </a:r>
            <a:endParaRPr lang="en-US" altLang="zh-CN" dirty="0">
              <a:cs typeface="Calibri" panose="020F0702030404030204"/>
            </a:endParaRPr>
          </a:p>
          <a:p>
            <a:r>
              <a:rPr lang="en-US" altLang="zh-CN" dirty="0">
                <a:cs typeface="Calibri" panose="020F0702030404030204"/>
              </a:rPr>
              <a:t>		c </a:t>
            </a:r>
            <a:r>
              <a:rPr lang="en-US" altLang="zh-CN" dirty="0" smtClean="0">
                <a:cs typeface="Calibri" panose="020F0702030404030204"/>
              </a:rPr>
              <a:t>= </a:t>
            </a:r>
            <a:r>
              <a:rPr lang="en-US" altLang="zh-CN" dirty="0">
                <a:cs typeface="Calibri" panose="020F0702030404030204"/>
              </a:rPr>
              <a:t>b;</a:t>
            </a:r>
            <a:endParaRPr lang="en-US" altLang="zh-CN" dirty="0">
              <a:cs typeface="Calibri" panose="020F0702030404030204"/>
            </a:endParaRPr>
          </a:p>
          <a:p>
            <a:r>
              <a:rPr lang="en-US" altLang="zh-CN" dirty="0">
                <a:cs typeface="Calibri" panose="020F0702030404030204"/>
              </a:rPr>
              <a:t>	end</a:t>
            </a:r>
            <a:endParaRPr lang="en-US" altLang="zh-CN" dirty="0">
              <a:cs typeface="Calibri" panose="020F0702030404030204"/>
            </a:endParaRPr>
          </a:p>
          <a:p>
            <a:r>
              <a:rPr lang="en-US" altLang="zh-CN" dirty="0">
                <a:cs typeface="Calibri" panose="020F0702030404030204"/>
              </a:rPr>
              <a:t>end</a:t>
            </a:r>
            <a:endParaRPr lang="en-US" altLang="zh-CN" dirty="0">
              <a:cs typeface="Calibri" panose="020F0702030404030204"/>
            </a:endParaRPr>
          </a:p>
          <a:p>
            <a:r>
              <a:rPr lang="en-US" altLang="zh-CN" dirty="0">
                <a:cs typeface="Calibri" panose="020F0702030404030204"/>
              </a:rPr>
              <a:t>//We will get b = 1, c = 1	</a:t>
            </a:r>
            <a:r>
              <a:rPr lang="en-US" altLang="zh-CN" dirty="0" smtClean="0">
                <a:cs typeface="Calibri" panose="020F0702030404030204"/>
              </a:rPr>
              <a:t>	</a:t>
            </a:r>
            <a:endParaRPr lang="en-US" altLang="zh-CN" dirty="0" smtClean="0">
              <a:cs typeface="Calibri" panose="020F07020304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3200" y="1943100"/>
            <a:ext cx="9246235" cy="2971800"/>
          </a:xfrm>
          <a:prstGeom prst="rect">
            <a:avLst/>
          </a:prstGeom>
        </p:spPr>
      </p:pic>
      <p:sp>
        <p:nvSpPr>
          <p:cNvPr id="7" name="TextBox 3"/>
          <p:cNvSpPr txBox="1"/>
          <p:nvPr/>
        </p:nvSpPr>
        <p:spPr>
          <a:xfrm>
            <a:off x="609056" y="411659"/>
            <a:ext cx="4642213" cy="4603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r>
              <a:rPr lang="en-US" altLang="zh-CN" sz="2400" b="1" dirty="0" smtClean="0"/>
              <a:t>Example: Shift register</a:t>
            </a:r>
            <a:endParaRPr lang="en-US" altLang="zh-CN" sz="2400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5340" y="247650"/>
            <a:ext cx="5021580" cy="63658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65" y="725170"/>
            <a:ext cx="4256405" cy="57765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40354" y="602053"/>
            <a:ext cx="1933670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sz="2400" dirty="0" smtClean="0"/>
              <a:t>Top View</a:t>
            </a:r>
            <a:endParaRPr lang="en-US" sz="2400" dirty="0" smtClean="0"/>
          </a:p>
          <a:p>
            <a:pPr algn="l"/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4230" y="1024570"/>
            <a:ext cx="6840633" cy="53206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056" y="411659"/>
            <a:ext cx="421791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altLang="zh-CN" sz="2400" b="1" dirty="0" smtClean="0"/>
              <a:t>Pipelined </a:t>
            </a:r>
            <a:r>
              <a:rPr lang="en-US" altLang="zh-CN" sz="2400" b="1" dirty="0" err="1" smtClean="0"/>
              <a:t>Datapath</a:t>
            </a:r>
            <a:endParaRPr lang="en-US" altLang="zh-CN" sz="24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87" y="1250838"/>
            <a:ext cx="10224025" cy="43563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426</Words>
  <Application>WPS 演示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方正书宋_GBK</vt:lpstr>
      <vt:lpstr>Wingdings</vt:lpstr>
      <vt:lpstr>Calibri Light</vt:lpstr>
      <vt:lpstr>Helvetica Neue</vt:lpstr>
      <vt:lpstr>&amp;quot</vt:lpstr>
      <vt:lpstr>楷体</vt:lpstr>
      <vt:lpstr>Calibri</vt:lpstr>
      <vt:lpstr>Thonburi</vt:lpstr>
      <vt:lpstr>微软雅黑</vt:lpstr>
      <vt:lpstr>宋体</vt:lpstr>
      <vt:lpstr>Arial Unicode MS</vt:lpstr>
      <vt:lpstr>汉仪书宋二KW</vt:lpstr>
      <vt:lpstr>Calibri Light</vt:lpstr>
      <vt:lpstr>Calibri</vt:lpstr>
      <vt:lpstr>office theme</vt:lpstr>
      <vt:lpstr>Program 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</cp:lastModifiedBy>
  <cp:revision>36</cp:revision>
  <dcterms:created xsi:type="dcterms:W3CDTF">2020-03-31T09:16:29Z</dcterms:created>
  <dcterms:modified xsi:type="dcterms:W3CDTF">2020-03-31T09:16:29Z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2052-2.0.0.3163</vt:lpwstr>
  </property>
</Properties>
</file>