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3714F">
              <a:alpha val="8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508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54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E5E5">
              <a:alpha val="69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76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"/>
          <p:cNvGrpSpPr/>
          <p:nvPr/>
        </p:nvGrpSpPr>
        <p:grpSpPr>
          <a:xfrm>
            <a:off x="1485900" y="4838700"/>
            <a:ext cx="10033000" cy="88901"/>
            <a:chOff x="0" y="0"/>
            <a:chExt cx="10033000" cy="88900"/>
          </a:xfrm>
        </p:grpSpPr>
        <p:pic>
          <p:nvPicPr>
            <p:cNvPr id="12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itle Text"/>
          <p:cNvSpPr txBox="1"/>
          <p:nvPr>
            <p:ph type="title"/>
          </p:nvPr>
        </p:nvSpPr>
        <p:spPr>
          <a:xfrm>
            <a:off x="1117600" y="2209800"/>
            <a:ext cx="107696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17600" y="5041900"/>
            <a:ext cx="107696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3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33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6366789" y="9245599"/>
            <a:ext cx="283922" cy="3810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"/>
          <p:cNvGrpSpPr/>
          <p:nvPr/>
        </p:nvGrpSpPr>
        <p:grpSpPr>
          <a:xfrm>
            <a:off x="1485900" y="2070100"/>
            <a:ext cx="10033000" cy="88901"/>
            <a:chOff x="0" y="0"/>
            <a:chExt cx="10033000" cy="88900"/>
          </a:xfrm>
        </p:grpSpPr>
        <p:pic>
          <p:nvPicPr>
            <p:cNvPr id="25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64100" y="0"/>
              <a:ext cx="304800" cy="88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48641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5168900" y="38099"/>
              <a:ext cx="4864100" cy="12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" name="Image"/>
          <p:cNvSpPr/>
          <p:nvPr>
            <p:ph type="pic" idx="13"/>
          </p:nvPr>
        </p:nvSpPr>
        <p:spPr>
          <a:xfrm>
            <a:off x="1181100" y="3276600"/>
            <a:ext cx="10642600" cy="539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1117600" y="838200"/>
            <a:ext cx="1076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17600" y="2273300"/>
            <a:ext cx="107696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1117600" y="3606800"/>
            <a:ext cx="107696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"/>
          <p:cNvGrpSpPr/>
          <p:nvPr/>
        </p:nvGrpSpPr>
        <p:grpSpPr>
          <a:xfrm>
            <a:off x="1638300" y="4889500"/>
            <a:ext cx="4368801" cy="88901"/>
            <a:chOff x="0" y="0"/>
            <a:chExt cx="4368800" cy="88900"/>
          </a:xfrm>
        </p:grpSpPr>
        <p:pic>
          <p:nvPicPr>
            <p:cNvPr id="47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32000" y="0"/>
              <a:ext cx="304800" cy="88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8100"/>
              <a:ext cx="2032001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336800" y="38100"/>
              <a:ext cx="2032001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" name="Image"/>
          <p:cNvSpPr/>
          <p:nvPr>
            <p:ph type="pic" sz="half" idx="13"/>
          </p:nvPr>
        </p:nvSpPr>
        <p:spPr>
          <a:xfrm>
            <a:off x="7002462" y="1746250"/>
            <a:ext cx="4648201" cy="619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1054100" y="1536700"/>
            <a:ext cx="5397500" cy="3225800"/>
          </a:xfrm>
          <a:prstGeom prst="rect">
            <a:avLst/>
          </a:prstGeom>
        </p:spPr>
        <p:txBody>
          <a:bodyPr anchor="b"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054100" y="5143500"/>
            <a:ext cx="5397500" cy="30226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2286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4572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6858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914400" algn="ctr">
              <a:lnSpc>
                <a:spcPct val="90000"/>
              </a:lnSpc>
              <a:spcBef>
                <a:spcPts val="1200"/>
              </a:spcBef>
              <a:buSzTx/>
              <a:buNone/>
              <a:defRPr sz="36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292100" y="2438400"/>
            <a:ext cx="12420600" cy="129"/>
          </a:xfrm>
          <a:prstGeom prst="line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7023100" y="3149600"/>
            <a:ext cx="4851400" cy="5575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850900" y="2921000"/>
            <a:ext cx="5410200" cy="60452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300"/>
              </a:spcBef>
              <a:buBlip>
                <a:blip r:embed="rId2"/>
              </a:buBlip>
              <a:defRPr sz="3300"/>
            </a:lvl1pPr>
            <a:lvl2pPr marL="762000" indent="-381000">
              <a:spcBef>
                <a:spcPts val="3300"/>
              </a:spcBef>
              <a:buBlip>
                <a:blip r:embed="rId2"/>
              </a:buBlip>
              <a:defRPr sz="3300"/>
            </a:lvl2pPr>
            <a:lvl3pPr marL="1143000" indent="-381000">
              <a:spcBef>
                <a:spcPts val="3300"/>
              </a:spcBef>
              <a:buBlip>
                <a:blip r:embed="rId2"/>
              </a:buBlip>
              <a:defRPr sz="3300"/>
            </a:lvl3pPr>
            <a:lvl4pPr marL="1524000" indent="-381000">
              <a:spcBef>
                <a:spcPts val="3300"/>
              </a:spcBef>
              <a:buBlip>
                <a:blip r:embed="rId2"/>
              </a:buBlip>
              <a:defRPr sz="3300"/>
            </a:lvl4pPr>
            <a:lvl5pPr marL="1905000" indent="-381000">
              <a:spcBef>
                <a:spcPts val="3300"/>
              </a:spcBef>
              <a:buBlip>
                <a:blip r:embed="rId2"/>
              </a:buBlip>
              <a:defRPr sz="3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850900" y="838200"/>
            <a:ext cx="11303000" cy="807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45300" y="5207000"/>
            <a:ext cx="5041900" cy="356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45300" y="990600"/>
            <a:ext cx="5041900" cy="3556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1155700" y="990600"/>
            <a:ext cx="5041900" cy="7772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6366789" y="9245599"/>
            <a:ext cx="283922" cy="381001"/>
          </a:xfrm>
          <a:prstGeom prst="rect">
            <a:avLst/>
          </a:prstGeom>
          <a:noFill/>
        </p:spPr>
        <p:txBody>
          <a:bodyPr anchor="b"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317248" y="2438400"/>
            <a:ext cx="12383234" cy="128"/>
          </a:xfrm>
          <a:prstGeom prst="line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50900" y="838200"/>
            <a:ext cx="11303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50900" y="2755900"/>
            <a:ext cx="11303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66789" y="9245600"/>
            <a:ext cx="283922" cy="381000"/>
          </a:xfrm>
          <a:prstGeom prst="rect">
            <a:avLst/>
          </a:prstGeom>
          <a:gradFill>
            <a:gsLst>
              <a:gs pos="0">
                <a:srgbClr val="FDEFE1"/>
              </a:gs>
              <a:gs pos="100000">
                <a:srgbClr val="FAECDB"/>
              </a:gs>
            </a:gsLst>
            <a:lin ang="5400000"/>
          </a:gradFill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503B28"/>
                </a:solidFill>
                <a:latin typeface="Bodoni SvtyTwo OS ITC TT-BookIt"/>
                <a:ea typeface="Bodoni SvtyTwo OS ITC TT-BookIt"/>
                <a:cs typeface="Bodoni SvtyTwo OS ITC TT-BookIt"/>
                <a:sym typeface="Bodoni SvtyTwo OS ITC TT-BookI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1pPr>
      <a:lvl2pPr marL="0" marR="0" indent="228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2pPr>
      <a:lvl3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3pPr>
      <a:lvl4pPr marL="0" marR="0" indent="685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4pPr>
      <a:lvl5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5pPr>
      <a:lvl6pPr marL="0" marR="0" indent="1143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6pPr>
      <a:lvl7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7pPr>
      <a:lvl8pPr marL="0" marR="0" indent="1600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8pPr>
      <a:lvl9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cademy Engraved LET"/>
        </a:defRPr>
      </a:lvl9pPr>
    </p:titleStyle>
    <p:bodyStyle>
      <a:lvl1pPr marL="444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889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333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778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2222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667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3111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5560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4000500" marR="0" indent="-444500" algn="l" defTabSz="584200" rtl="0" latinLnBrk="0">
        <a:lnSpc>
          <a:spcPct val="110000"/>
        </a:lnSpc>
        <a:spcBef>
          <a:spcPts val="55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4000" u="none">
          <a:ln>
            <a:noFill/>
          </a:ln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5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lgorithms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61518">
              <a:defRPr sz="5530"/>
            </a:pPr>
            <a:r>
              <a:t>Algorithms</a:t>
            </a:r>
          </a:p>
          <a:p>
            <a:pPr defTabSz="461518">
              <a:defRPr sz="5530"/>
            </a:pPr>
            <a:r>
              <a:t> Wining the Netflix prize</a:t>
            </a:r>
          </a:p>
        </p:txBody>
      </p:sp>
      <p:sp>
        <p:nvSpPr>
          <p:cNvPr id="134" name="117010408 118010045 118010422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spcBef>
                <a:spcPts val="1100"/>
              </a:spcBef>
              <a:defRPr sz="3564"/>
            </a:pPr>
            <a:r>
              <a:t>117010408 118010045 118010422</a:t>
            </a:r>
          </a:p>
          <a:p>
            <a:pPr defTabSz="578358">
              <a:spcBef>
                <a:spcPts val="1100"/>
              </a:spcBef>
              <a:defRPr sz="3564"/>
            </a:pPr>
            <a:r>
              <a:t>Bote, Zheng &amp; Yuncong, Cui &amp; Xinyi,Zhang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1 kNN"/>
          <p:cNvSpPr txBox="1"/>
          <p:nvPr>
            <p:ph type="ctrTitle"/>
          </p:nvPr>
        </p:nvSpPr>
        <p:spPr>
          <a:xfrm>
            <a:off x="1117600" y="2222500"/>
            <a:ext cx="10769600" cy="2540000"/>
          </a:xfrm>
          <a:prstGeom prst="rect">
            <a:avLst/>
          </a:prstGeom>
        </p:spPr>
        <p:txBody>
          <a:bodyPr/>
          <a:lstStyle/>
          <a:p>
            <a:pPr/>
            <a:r>
              <a:t>1 kNN</a:t>
            </a:r>
          </a:p>
        </p:txBody>
      </p:sp>
      <p:sp>
        <p:nvSpPr>
          <p:cNvPr id="161" name="Body"/>
          <p:cNvSpPr txBox="1"/>
          <p:nvPr>
            <p:ph type="subTitle" sz="quarter" idx="1"/>
          </p:nvPr>
        </p:nvSpPr>
        <p:spPr>
          <a:xfrm>
            <a:off x="1117600" y="5041900"/>
            <a:ext cx="10769600" cy="1999308"/>
          </a:xfrm>
          <a:prstGeom prst="rect">
            <a:avLst/>
          </a:prstGeom>
        </p:spPr>
        <p:txBody>
          <a:bodyPr/>
          <a:lstStyle/>
          <a:p>
            <a:pPr algn="l" defTabSz="402336">
              <a:lnSpc>
                <a:spcPts val="8300"/>
              </a:lnSpc>
              <a:spcBef>
                <a:spcPts val="0"/>
              </a:spcBef>
              <a:defRPr sz="616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•Data and features determine the upper bound of machine learning, and our models and algorithms only allows us to approach the upper bound."/>
          <p:cNvSpPr txBox="1"/>
          <p:nvPr/>
        </p:nvSpPr>
        <p:spPr>
          <a:xfrm>
            <a:off x="1984815" y="2518899"/>
            <a:ext cx="9322212" cy="199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Data and features determine the upper bound of machine learning, and our models and algorithms only allows us to approach the upper bound.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2 A Factorization Mode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A Factorization Model</a:t>
            </a:r>
          </a:p>
        </p:txBody>
      </p:sp>
      <p:sp>
        <p:nvSpPr>
          <p:cNvPr id="166" name="•The essence of this model is alternating between computing all movie factors and all user factors, by optimally solving regularized least squares problems."/>
          <p:cNvSpPr txBox="1"/>
          <p:nvPr>
            <p:ph type="subTitle" sz="quarter" idx="1"/>
          </p:nvPr>
        </p:nvSpPr>
        <p:spPr>
          <a:xfrm>
            <a:off x="1117600" y="5041900"/>
            <a:ext cx="10769600" cy="1680915"/>
          </a:xfrm>
          <a:prstGeom prst="rect">
            <a:avLst/>
          </a:prstGeom>
        </p:spPr>
        <p:txBody>
          <a:bodyPr/>
          <a:lstStyle/>
          <a:p>
            <a:pPr algn="l" defTabSz="379475">
              <a:lnSpc>
                <a:spcPts val="4600"/>
              </a:lnSpc>
              <a:spcBef>
                <a:spcPts val="0"/>
              </a:spcBef>
              <a:defRPr sz="309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The essence of this model is alternating between computing all movie factors and all user factors, by optimally solving regularized least squares problems.</a:t>
            </a:r>
            <a:endParaRPr sz="996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3 Restricted Boltzmann mach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6930"/>
            </a:lvl1pPr>
          </a:lstStyle>
          <a:p>
            <a:pPr/>
            <a:r>
              <a:t>3 Restricted Boltzmann machine</a:t>
            </a:r>
          </a:p>
        </p:txBody>
      </p:sp>
      <p:sp>
        <p:nvSpPr>
          <p:cNvPr id="169" name="•a reduction of dimens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5500"/>
              </a:lnSpc>
              <a:spcBef>
                <a:spcPts val="0"/>
              </a:spcBef>
              <a:defRPr sz="373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a reduction of dimension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•Restricted Boltzmann Machines (RBM) for collaborative filtering were recently described by one of the leading teams in this challenge.…"/>
          <p:cNvSpPr txBox="1"/>
          <p:nvPr/>
        </p:nvSpPr>
        <p:spPr>
          <a:xfrm>
            <a:off x="1045419" y="3638785"/>
            <a:ext cx="10913963" cy="2476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4600"/>
              </a:lnSpc>
              <a:defRPr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Restricted Boltzmann Machines (RBM) for collaborative filtering were recently described by one of the leading teams in this challenge. </a:t>
            </a:r>
          </a:p>
          <a:p>
            <a:pPr algn="just" defTabSz="457200">
              <a:lnSpc>
                <a:spcPts val="4600"/>
              </a:lnSpc>
              <a:defRPr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algn="just" defTabSz="457200">
              <a:lnSpc>
                <a:spcPts val="4600"/>
              </a:lnSpc>
              <a:defRPr sz="3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RBMs lead to competitive results in terms of accuracy, with a relatively low sensitivity to parameter setting.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4 asymmetric factor models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32308">
              <a:defRPr sz="5180"/>
            </a:pPr>
            <a:r>
              <a:t>4 asymmetric factor models</a:t>
            </a:r>
          </a:p>
          <a:p>
            <a:pPr defTabSz="432308">
              <a:defRPr sz="5180"/>
            </a:pPr>
            <a:r>
              <a:t>5 regression models</a:t>
            </a:r>
          </a:p>
        </p:txBody>
      </p:sp>
      <p:sp>
        <p:nvSpPr>
          <p:cNvPr id="174" name="•This method involved a clear redundancy, as user parameter are dependent on the movie-parameters, and vice-versa."/>
          <p:cNvSpPr txBox="1"/>
          <p:nvPr/>
        </p:nvSpPr>
        <p:spPr>
          <a:xfrm>
            <a:off x="1586985" y="5429684"/>
            <a:ext cx="9830830" cy="1025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This method involved a clear redundancy, as user parameter are dependent on the movie-parameters, and vice-versa.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•In the end, they combined multiple results and got the best RMSE 0.8712."/>
          <p:cNvSpPr txBox="1"/>
          <p:nvPr/>
        </p:nvSpPr>
        <p:spPr>
          <a:xfrm>
            <a:off x="1257073" y="3437041"/>
            <a:ext cx="11104900" cy="1412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In the end, they combined multiple results and got the best RMSE 0.8712.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2008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symmetric SVD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32308">
              <a:defRPr sz="5180"/>
            </a:pPr>
            <a:r>
              <a:t>Asymmetric SVD</a:t>
            </a:r>
          </a:p>
          <a:p>
            <a:pPr defTabSz="432308">
              <a:defRPr sz="5180"/>
            </a:pPr>
            <a:r>
              <a:t>And</a:t>
            </a:r>
          </a:p>
          <a:p>
            <a:pPr defTabSz="432308">
              <a:defRPr sz="5180"/>
            </a:pPr>
            <a:r>
              <a:t>SVD++ </a:t>
            </a:r>
          </a:p>
        </p:txBody>
      </p:sp>
      <p:sp>
        <p:nvSpPr>
          <p:cNvPr id="181" name="•New models…"/>
          <p:cNvSpPr txBox="1"/>
          <p:nvPr/>
        </p:nvSpPr>
        <p:spPr>
          <a:xfrm>
            <a:off x="1071876" y="5971810"/>
            <a:ext cx="10861049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•New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•The combined solution has a RMSE=0.8616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•The other methods were somehow changed in the 2009 final version. Therefore, we will not go into further discussion."/>
          <p:cNvSpPr txBox="1"/>
          <p:nvPr/>
        </p:nvSpPr>
        <p:spPr>
          <a:xfrm>
            <a:off x="1274839" y="3891144"/>
            <a:ext cx="10455122" cy="197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 sz="3733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The other methods were somehow changed in the 2009 final version. Therefore, we will not go into further discussion.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/>
            <a:r>
              <a:t>OUTline</a:t>
            </a:r>
          </a:p>
        </p:txBody>
      </p:sp>
      <p:sp>
        <p:nvSpPr>
          <p:cNvPr id="137" name="Data 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Data Set</a:t>
            </a:r>
          </a:p>
          <a:p>
            <a:pPr>
              <a:buBlip>
                <a:blip r:embed="rId2"/>
              </a:buBlip>
            </a:pPr>
            <a:r>
              <a:t>BellKor’s Pragmatic Chaos</a:t>
            </a:r>
          </a:p>
          <a:p>
            <a:pPr>
              <a:buBlip>
                <a:blip r:embed="rId2"/>
              </a:buBlip>
            </a:pPr>
            <a:r>
              <a:t>Differences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200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aseline predic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predictor</a:t>
            </a:r>
          </a:p>
        </p:txBody>
      </p:sp>
      <p:grpSp>
        <p:nvGrpSpPr>
          <p:cNvPr id="190" name="Image"/>
          <p:cNvGrpSpPr/>
          <p:nvPr/>
        </p:nvGrpSpPr>
        <p:grpSpPr>
          <a:xfrm>
            <a:off x="1098550" y="4927600"/>
            <a:ext cx="10807700" cy="1104900"/>
            <a:chOff x="0" y="0"/>
            <a:chExt cx="10807700" cy="1104900"/>
          </a:xfrm>
        </p:grpSpPr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0553700" cy="774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8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807700" cy="1104900"/>
            </a:xfrm>
            <a:prstGeom prst="rect">
              <a:avLst/>
            </a:prstGeom>
            <a:effectLst/>
          </p:spPr>
        </p:pic>
      </p:grpSp>
      <p:grpSp>
        <p:nvGrpSpPr>
          <p:cNvPr id="193" name="Image"/>
          <p:cNvGrpSpPr/>
          <p:nvPr/>
        </p:nvGrpSpPr>
        <p:grpSpPr>
          <a:xfrm>
            <a:off x="1201025" y="6475606"/>
            <a:ext cx="10602750" cy="1378905"/>
            <a:chOff x="0" y="0"/>
            <a:chExt cx="10602748" cy="1378904"/>
          </a:xfrm>
        </p:grpSpPr>
        <p:pic>
          <p:nvPicPr>
            <p:cNvPr id="19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10348749" cy="104870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Image" descr="Imag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602749" cy="137890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ther key improvement on mode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5740"/>
            </a:lvl1pPr>
          </a:lstStyle>
          <a:p>
            <a:pPr/>
            <a:r>
              <a:t>Other key improvement on models</a:t>
            </a:r>
          </a:p>
        </p:txBody>
      </p:sp>
      <p:sp>
        <p:nvSpPr>
          <p:cNvPr id="196" name="• Matrix Factorization Model…"/>
          <p:cNvSpPr txBox="1"/>
          <p:nvPr>
            <p:ph type="subTitle" sz="quarter" idx="1"/>
          </p:nvPr>
        </p:nvSpPr>
        <p:spPr>
          <a:xfrm>
            <a:off x="2222500" y="5054600"/>
            <a:ext cx="10769600" cy="2259162"/>
          </a:xfrm>
          <a:prstGeom prst="rect">
            <a:avLst/>
          </a:prstGeom>
        </p:spPr>
        <p:txBody>
          <a:bodyPr/>
          <a:lstStyle/>
          <a:p>
            <a:pPr algn="l" defTabSz="182880">
              <a:lnSpc>
                <a:spcPts val="3700"/>
              </a:lnSpc>
              <a:spcBef>
                <a:spcPts val="0"/>
              </a:spcBef>
              <a:defRPr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 Matrix Factorization Model</a:t>
            </a:r>
          </a:p>
          <a:p>
            <a:pPr algn="l" defTabSz="182880">
              <a:lnSpc>
                <a:spcPts val="3700"/>
              </a:lnSpc>
              <a:spcBef>
                <a:spcPts val="0"/>
              </a:spcBef>
              <a:defRPr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Neighborhood Models with Temporal Dynamics</a:t>
            </a:r>
          </a:p>
          <a:p>
            <a:pPr algn="l" defTabSz="182880">
              <a:lnSpc>
                <a:spcPts val="3700"/>
              </a:lnSpc>
              <a:spcBef>
                <a:spcPts val="0"/>
              </a:spcBef>
              <a:defRPr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Extension Restricted Boltzmann Machines </a:t>
            </a:r>
          </a:p>
          <a:p>
            <a:pPr algn="l" defTabSz="182880">
              <a:lnSpc>
                <a:spcPts val="3700"/>
              </a:lnSpc>
              <a:spcBef>
                <a:spcPts val="0"/>
              </a:spcBef>
              <a:defRPr sz="2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•</a:t>
            </a:r>
            <a:r>
              <a:t>Gradient Boosted Decision Trees</a:t>
            </a:r>
          </a:p>
        </p:txBody>
      </p:sp>
      <p:sp>
        <p:nvSpPr>
          <p:cNvPr id="197" name="RMSE=0.8563"/>
          <p:cNvSpPr txBox="1"/>
          <p:nvPr/>
        </p:nvSpPr>
        <p:spPr>
          <a:xfrm>
            <a:off x="5087594" y="7440761"/>
            <a:ext cx="2829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RMSE=0.8563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he bellkor solution 200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670"/>
            </a:lvl1pPr>
          </a:lstStyle>
          <a:p>
            <a:pPr/>
            <a:r>
              <a:t>The bellkor solution 2007</a:t>
            </a:r>
          </a:p>
        </p:txBody>
      </p:sp>
      <p:sp>
        <p:nvSpPr>
          <p:cNvPr id="200" name="Neighborhoodod-based model (K-N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Neighborhoodod-based model (K-NN)</a:t>
            </a:r>
          </a:p>
          <a:p>
            <a:pPr>
              <a:buBlip>
                <a:blip r:embed="rId2"/>
              </a:buBlip>
            </a:pPr>
            <a:r>
              <a:t>A Factoration Model</a:t>
            </a:r>
          </a:p>
        </p:txBody>
      </p:sp>
      <p:pic>
        <p:nvPicPr>
          <p:cNvPr id="201" name="Screen Shot 2019-07-22 at 8.03.33 PM.png" descr="Screen Shot 2019-07-22 at 8.03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8642" y="2768728"/>
            <a:ext cx="4487516" cy="1121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if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Recommender Systems.png" descr="Recommender Syste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231" y="3125679"/>
            <a:ext cx="11988387" cy="304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ighborhood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370"/>
            </a:lvl1pPr>
          </a:lstStyle>
          <a:p>
            <a:pPr/>
            <a:r>
              <a:t>Neighborhood method</a:t>
            </a:r>
          </a:p>
        </p:txBody>
      </p:sp>
      <p:pic>
        <p:nvPicPr>
          <p:cNvPr id="208" name="Screen Shot 2019-07-22 at 9.12.33 PM.png" descr="Screen Shot 2019-07-22 at 9.12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75" y="2451228"/>
            <a:ext cx="7404100" cy="168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creen Shot 2019-07-22 at 9.10.46 PM.png" descr="Screen Shot 2019-07-22 at 9.10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182" y="4190454"/>
            <a:ext cx="6146801" cy="163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 Shot 2019-07-22 at 9.15.06 PM.png" descr="Screen Shot 2019-07-22 at 9.15.0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155" y="5878880"/>
            <a:ext cx="2951893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 Shot 2019-07-22 at 9.15.58 PM.png" descr="Screen Shot 2019-07-22 at 9.15.5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09772" y="4483357"/>
            <a:ext cx="1042259" cy="978446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https://www.cs.rochester.edu/twiki/pub/Main/HarpSeminar/Factorization_Meets_the_Neighborhood-_a_Multifaceted_Collaborative_Filtering_Model.pdf"/>
          <p:cNvSpPr txBox="1"/>
          <p:nvPr/>
        </p:nvSpPr>
        <p:spPr>
          <a:xfrm>
            <a:off x="294374" y="9029700"/>
            <a:ext cx="1242898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https://www.cs.rochester.edu/twiki/pub/Main/HarpSeminar/Factorization_Meets_the_Neighborhood-_a_Multifaceted_Collaborative_Filtering_Model.pdf</a:t>
            </a:r>
          </a:p>
        </p:txBody>
      </p:sp>
      <p:pic>
        <p:nvPicPr>
          <p:cNvPr id="213" name="Screen Shot 2019-07-22 at 9.21.08 PM.png" descr="Screen Shot 2019-07-22 at 9.21.08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5343" y="7500282"/>
            <a:ext cx="5268349" cy="117801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http://citeseerx.ist.psu.edu/viewdoc/download?doi=10.1.1.183.979&amp;rep=rep1&amp;type=pdf"/>
          <p:cNvSpPr txBox="1"/>
          <p:nvPr/>
        </p:nvSpPr>
        <p:spPr>
          <a:xfrm>
            <a:off x="5690266" y="8348097"/>
            <a:ext cx="693286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http://citeseerx.ist.psu.edu/viewdoc/download?doi=10.1.1.183.979&amp;rep=rep1&amp;type=pdf</a:t>
            </a:r>
          </a:p>
        </p:txBody>
      </p:sp>
      <p:pic>
        <p:nvPicPr>
          <p:cNvPr id="215" name="Screen Shot 2019-07-22 at 9.24.52 PM.png" descr="Screen Shot 2019-07-22 at 9.24.52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06986" y="7025434"/>
            <a:ext cx="7513431" cy="807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tatistical Method"/>
          <p:cNvSpPr txBox="1"/>
          <p:nvPr/>
        </p:nvSpPr>
        <p:spPr>
          <a:xfrm>
            <a:off x="7310297" y="5072637"/>
            <a:ext cx="3692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Statistical Method</a:t>
            </a:r>
          </a:p>
        </p:txBody>
      </p:sp>
      <p:sp>
        <p:nvSpPr>
          <p:cNvPr id="217" name="Based on movie"/>
          <p:cNvSpPr txBox="1"/>
          <p:nvPr/>
        </p:nvSpPr>
        <p:spPr>
          <a:xfrm>
            <a:off x="7730159" y="2768728"/>
            <a:ext cx="31578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Based on movie</a:t>
            </a:r>
          </a:p>
        </p:txBody>
      </p:sp>
      <p:pic>
        <p:nvPicPr>
          <p:cNvPr id="218" name="Screen Shot 2019-07-23 at 2.05.02 AM.png" descr="Screen Shot 2019-07-23 at 2.05.02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10408" y="5923330"/>
            <a:ext cx="4457701" cy="118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xplicit feedback: R(u)[Rating]…"/>
          <p:cNvSpPr txBox="1"/>
          <p:nvPr/>
        </p:nvSpPr>
        <p:spPr>
          <a:xfrm>
            <a:off x="3370351" y="3657599"/>
            <a:ext cx="626409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Explicit feedback: R(u)[Rating]</a:t>
            </a:r>
          </a:p>
          <a:p>
            <a:pPr/>
            <a:r>
              <a:t>Implicit feedback:N(u)[Click]</a:t>
            </a:r>
          </a:p>
        </p:txBody>
      </p:sp>
      <p:sp>
        <p:nvSpPr>
          <p:cNvPr id="221" name="The dataset does not only tell us the rating values, but also which movies users rate, regardless of how they rated these movies. In other words, a user implicitly tells us about her preferences by choosing to voice her opinion and vote a (high or low) rating."/>
          <p:cNvSpPr txBox="1"/>
          <p:nvPr/>
        </p:nvSpPr>
        <p:spPr>
          <a:xfrm>
            <a:off x="2618973" y="5689599"/>
            <a:ext cx="776685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The dataset does not only tell us the rating values, but also which movies users rate, regardless of how they rated these movies. In other words, a user implicitly tells us about her preferences by choosing to voice her opinion and vote a (high or low) rating.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lobal weights independent of a specific user"/>
          <p:cNvSpPr txBox="1"/>
          <p:nvPr/>
        </p:nvSpPr>
        <p:spPr>
          <a:xfrm>
            <a:off x="5571820" y="828526"/>
            <a:ext cx="704276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global weights independent of a specific user</a:t>
            </a:r>
          </a:p>
        </p:txBody>
      </p:sp>
      <p:pic>
        <p:nvPicPr>
          <p:cNvPr id="224" name="Screen Shot 2019-07-22 at 9.39.41 PM.png" descr="Screen Shot 2019-07-22 at 9.39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17" y="568176"/>
            <a:ext cx="4927601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(Personal Preference)"/>
          <p:cNvSpPr txBox="1"/>
          <p:nvPr/>
        </p:nvSpPr>
        <p:spPr>
          <a:xfrm>
            <a:off x="6501764" y="1327150"/>
            <a:ext cx="421767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(Personal Preference)</a:t>
            </a:r>
          </a:p>
        </p:txBody>
      </p:sp>
      <p:pic>
        <p:nvPicPr>
          <p:cNvPr id="226" name="Screen Shot 2019-07-22 at 9.47.31 PM.png" descr="Screen Shot 2019-07-22 at 9.47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967" y="1883320"/>
            <a:ext cx="6188928" cy="1093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19-07-22 at 10.04.23 PM.png" descr="Screen Shot 2019-07-22 at 10.04.2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9756" y="3224697"/>
            <a:ext cx="11006560" cy="1045624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A"/>
          <p:cNvSpPr txBox="1"/>
          <p:nvPr/>
        </p:nvSpPr>
        <p:spPr>
          <a:xfrm>
            <a:off x="11405819" y="4039609"/>
            <a:ext cx="2261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</a:t>
            </a:r>
          </a:p>
        </p:txBody>
      </p:sp>
      <p:pic>
        <p:nvPicPr>
          <p:cNvPr id="229" name="Screen Shot 2019-07-22 at 10.19.20 PM.png" descr="Screen Shot 2019-07-22 at 10.19.2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2982" y="4845198"/>
            <a:ext cx="10350501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K items"/>
          <p:cNvSpPr txBox="1"/>
          <p:nvPr/>
        </p:nvSpPr>
        <p:spPr>
          <a:xfrm>
            <a:off x="4875272" y="4184650"/>
            <a:ext cx="164592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 items</a:t>
            </a:r>
          </a:p>
        </p:txBody>
      </p:sp>
      <p:pic>
        <p:nvPicPr>
          <p:cNvPr id="231" name="Screen Shot 2019-07-22 at 10.21.07 PM.png" descr="Screen Shot 2019-07-22 at 10.21.07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0171" y="6770083"/>
            <a:ext cx="11864458" cy="129749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Decrease the effect"/>
          <p:cNvSpPr txBox="1"/>
          <p:nvPr/>
        </p:nvSpPr>
        <p:spPr>
          <a:xfrm>
            <a:off x="5296357" y="2973387"/>
            <a:ext cx="30216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Decrease the effect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V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/>
            <a:r>
              <a:t>SVD</a:t>
            </a:r>
          </a:p>
        </p:txBody>
      </p:sp>
      <p:pic>
        <p:nvPicPr>
          <p:cNvPr id="235" name="WechatIMG7545.jpeg" descr="WechatIMG754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992" y="2459427"/>
            <a:ext cx="7682147" cy="330205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https://www.cnblogs.com/bjwu/p/9358777.html"/>
          <p:cNvSpPr txBox="1"/>
          <p:nvPr/>
        </p:nvSpPr>
        <p:spPr>
          <a:xfrm>
            <a:off x="6722211" y="8997451"/>
            <a:ext cx="59865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https://www.cnblogs.com/bjwu/p/9358777.html</a:t>
            </a:r>
          </a:p>
        </p:txBody>
      </p:sp>
      <p:pic>
        <p:nvPicPr>
          <p:cNvPr id="237" name="Screen Shot 2019-07-22 at 10.44.26 PM.png" descr="Screen Shot 2019-07-22 at 10.44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6454" y="2893126"/>
            <a:ext cx="4564664" cy="1021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9-07-22 at 10.45.02 PM.png" descr="Screen Shot 2019-07-22 at 10.45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1333" y="5776026"/>
            <a:ext cx="88900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9-07-22 at 10.48.43 PM.png" descr="Screen Shot 2019-07-22 at 10.48.4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8212" y="6616035"/>
            <a:ext cx="10254706" cy="90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Asymmetric SVD"/>
          <p:cNvSpPr txBox="1"/>
          <p:nvPr/>
        </p:nvSpPr>
        <p:spPr>
          <a:xfrm>
            <a:off x="1393132" y="8705850"/>
            <a:ext cx="355793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Asymmetric SVD</a:t>
            </a:r>
          </a:p>
        </p:txBody>
      </p:sp>
      <p:pic>
        <p:nvPicPr>
          <p:cNvPr id="241" name="Screen Shot 2019-07-22 at 10.50.55 PM.png" descr="Screen Shot 2019-07-22 at 10.50.55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7936" y="7648342"/>
            <a:ext cx="8211073" cy="113435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Only have j!"/>
          <p:cNvSpPr txBox="1"/>
          <p:nvPr/>
        </p:nvSpPr>
        <p:spPr>
          <a:xfrm>
            <a:off x="10588002" y="6839184"/>
            <a:ext cx="15823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Only have j!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ader 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/>
            <a:r>
              <a:t>Leader board</a:t>
            </a:r>
          </a:p>
        </p:txBody>
      </p:sp>
      <p:pic>
        <p:nvPicPr>
          <p:cNvPr id="140" name="Image 2019-7-22 at 7.12 PM.jpg" descr="Image 2019-7-22 at 7.12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50" y="2496889"/>
            <a:ext cx="12306300" cy="53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9-07-22 at 7.13.27 PM.png" descr="Screen Shot 2019-07-22 at 7.13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587" y="8371631"/>
            <a:ext cx="8924294" cy="604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9-07-22 at 7.13.21 PM.png" descr="Screen Shot 2019-07-22 at 7.13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683" y="7789217"/>
            <a:ext cx="10569280" cy="594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VD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6300"/>
            </a:lvl1pPr>
          </a:lstStyle>
          <a:p>
            <a:pPr/>
            <a:r>
              <a:t>SVD++</a:t>
            </a:r>
          </a:p>
        </p:txBody>
      </p:sp>
      <p:pic>
        <p:nvPicPr>
          <p:cNvPr id="245" name="Screen Shot 2019-07-22 at 10.52.49 PM.png" descr="Screen Shot 2019-07-22 at 10.5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75" y="2638921"/>
            <a:ext cx="7005641" cy="1033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 Shot 2019-07-22 at 10.48.43 PM.png" descr="Screen Shot 2019-07-22 at 10.48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712" y="4200022"/>
            <a:ext cx="10254706" cy="90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Versus"/>
          <p:cNvSpPr txBox="1"/>
          <p:nvPr/>
        </p:nvSpPr>
        <p:spPr>
          <a:xfrm>
            <a:off x="1450543" y="3422650"/>
            <a:ext cx="136611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Versus</a:t>
            </a:r>
          </a:p>
        </p:txBody>
      </p:sp>
      <p:sp>
        <p:nvSpPr>
          <p:cNvPr id="248" name="SVD++"/>
          <p:cNvSpPr txBox="1"/>
          <p:nvPr/>
        </p:nvSpPr>
        <p:spPr>
          <a:xfrm>
            <a:off x="7530465" y="2831880"/>
            <a:ext cx="1474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SVD++</a:t>
            </a:r>
          </a:p>
        </p:txBody>
      </p:sp>
      <p:sp>
        <p:nvSpPr>
          <p:cNvPr id="249" name="Asymmetric SVD"/>
          <p:cNvSpPr txBox="1"/>
          <p:nvPr/>
        </p:nvSpPr>
        <p:spPr>
          <a:xfrm>
            <a:off x="10177144" y="3708399"/>
            <a:ext cx="250571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Asymmetric SVD</a:t>
            </a:r>
          </a:p>
        </p:txBody>
      </p:sp>
      <p:sp>
        <p:nvSpPr>
          <p:cNvPr id="250" name="Integrated model"/>
          <p:cNvSpPr txBox="1"/>
          <p:nvPr/>
        </p:nvSpPr>
        <p:spPr>
          <a:xfrm>
            <a:off x="4781334" y="6064250"/>
            <a:ext cx="345506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Integrated model</a:t>
            </a:r>
          </a:p>
        </p:txBody>
      </p:sp>
      <p:pic>
        <p:nvPicPr>
          <p:cNvPr id="251" name="Screen Shot 2019-07-22 at 10.54.18 PM.png" descr="Screen Shot 2019-07-22 at 10.54.1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7878" y="6858664"/>
            <a:ext cx="8469044" cy="193934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From basic"/>
          <p:cNvSpPr txBox="1"/>
          <p:nvPr/>
        </p:nvSpPr>
        <p:spPr>
          <a:xfrm>
            <a:off x="8762288" y="2375692"/>
            <a:ext cx="22366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/>
            <a:r>
              <a:t>Summary</a:t>
            </a:r>
          </a:p>
        </p:txBody>
      </p:sp>
      <p:sp>
        <p:nvSpPr>
          <p:cNvPr id="255" name="KNN vs SV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KNN vs SVD</a:t>
            </a:r>
          </a:p>
          <a:p>
            <a:pPr>
              <a:buBlip>
                <a:blip r:embed="rId2"/>
              </a:buBlip>
            </a:pPr>
            <a:r>
              <a:t>KNN vs Naive Neighborhood method</a:t>
            </a:r>
          </a:p>
          <a:p>
            <a:pPr>
              <a:buBlip>
                <a:blip r:embed="rId2"/>
              </a:buBlip>
              <a:defRPr sz="3800"/>
            </a:pPr>
            <a:r>
              <a:t>(Collaborative Filtering with Temporal Dynamics*)</a:t>
            </a:r>
          </a:p>
        </p:txBody>
      </p:sp>
      <p:sp>
        <p:nvSpPr>
          <p:cNvPr id="256" name="http://cseweb.ucsd.edu/classes/fa17/cse291-b/reading/p447-koren.pdf"/>
          <p:cNvSpPr txBox="1"/>
          <p:nvPr/>
        </p:nvSpPr>
        <p:spPr>
          <a:xfrm>
            <a:off x="635152" y="8407399"/>
            <a:ext cx="1173449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http://cseweb.ucsd.edu/classes/fa17/cse291-b/reading/p447-koren.pdf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lgorithm Sim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Simulation</a:t>
            </a:r>
            <a:r>
              <a:rPr sz="12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/>
            <a:r>
              <a:t>Prerequisite</a:t>
            </a:r>
          </a:p>
        </p:txBody>
      </p:sp>
      <p:sp>
        <p:nvSpPr>
          <p:cNvPr id="261" name="The same training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same training data</a:t>
            </a:r>
          </a:p>
          <a:p>
            <a:pPr>
              <a:buBlip>
                <a:blip r:embed="rId2"/>
              </a:buBlip>
            </a:pPr>
            <a:r>
              <a:t>The same baseline predictor (the basic one)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e Example in Text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13800"/>
              </a:lnSpc>
              <a:defRPr cap="none" sz="5866">
                <a:latin typeface="Times"/>
                <a:ea typeface="Times"/>
                <a:cs typeface="Times"/>
                <a:sym typeface="Times"/>
              </a:defRPr>
            </a:pPr>
            <a:r>
              <a:t>The Example in Textbook</a:t>
            </a:r>
            <a:r>
              <a:rPr sz="1200"/>
              <a:t> </a:t>
            </a:r>
          </a:p>
        </p:txBody>
      </p:sp>
      <p:sp>
        <p:nvSpPr>
          <p:cNvPr id="264" name="Result Screenshot:"/>
          <p:cNvSpPr txBox="1"/>
          <p:nvPr>
            <p:ph type="body" sz="quarter" idx="1"/>
          </p:nvPr>
        </p:nvSpPr>
        <p:spPr>
          <a:xfrm>
            <a:off x="2461631" y="5790580"/>
            <a:ext cx="5397501" cy="3022601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5600"/>
              </a:lnSpc>
              <a:spcBef>
                <a:spcPts val="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Result Screenshot: </a:t>
            </a:r>
            <a:endParaRPr sz="1200"/>
          </a:p>
        </p:txBody>
      </p:sp>
      <p:pic>
        <p:nvPicPr>
          <p:cNvPr id="2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8858" y="5244298"/>
            <a:ext cx="5397501" cy="284640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6232" y="1990396"/>
            <a:ext cx="3122752" cy="231840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1. Neighborhood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13800"/>
              </a:lnSpc>
              <a:defRPr cap="none" sz="5866">
                <a:latin typeface="Times"/>
                <a:ea typeface="Times"/>
                <a:cs typeface="Times"/>
                <a:sym typeface="Times"/>
              </a:defRPr>
            </a:pPr>
            <a:r>
              <a:t>1. Neighborhood Model</a:t>
            </a:r>
            <a:r>
              <a:rPr sz="1200"/>
              <a:t> </a:t>
            </a:r>
          </a:p>
        </p:txBody>
      </p:sp>
      <p:sp>
        <p:nvSpPr>
          <p:cNvPr id="269" name="(1) dataset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(1) dataset 1 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(2) dataset 2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7503" y="4288757"/>
            <a:ext cx="6281873" cy="108792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7060" y="7172816"/>
            <a:ext cx="6242759" cy="113818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2. Neighborhood Model with Regular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384047">
              <a:lnSpc>
                <a:spcPts val="11600"/>
              </a:lnSpc>
              <a:defRPr cap="none" sz="4928">
                <a:latin typeface="Times"/>
                <a:ea typeface="Times"/>
                <a:cs typeface="Times"/>
                <a:sym typeface="Times"/>
              </a:defRPr>
            </a:pPr>
            <a:r>
              <a:t>2. Neighborhood Model with Regularization</a:t>
            </a:r>
            <a:r>
              <a:rPr sz="1008"/>
              <a:t> </a:t>
            </a:r>
          </a:p>
        </p:txBody>
      </p:sp>
      <p:sp>
        <p:nvSpPr>
          <p:cNvPr id="274" name="(1) dataset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(1) dataset 1 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(2) dataset 2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2064" y="4339973"/>
            <a:ext cx="6182164" cy="107365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2064" y="7308722"/>
            <a:ext cx="6182164" cy="105079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3. Matrix Factor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13800"/>
              </a:lnSpc>
              <a:defRPr cap="none" sz="5866">
                <a:latin typeface="Times"/>
                <a:ea typeface="Times"/>
                <a:cs typeface="Times"/>
                <a:sym typeface="Times"/>
              </a:defRPr>
            </a:pPr>
            <a:r>
              <a:t>3. Matrix Factorization</a:t>
            </a:r>
            <a:r>
              <a:rPr sz="1200"/>
              <a:t> </a:t>
            </a:r>
          </a:p>
        </p:txBody>
      </p:sp>
      <p:sp>
        <p:nvSpPr>
          <p:cNvPr id="279" name="(1) dataset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(1) dataset 1 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(2) dataset 2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830" t="0" r="7773" b="0"/>
          <a:stretch>
            <a:fillRect/>
          </a:stretch>
        </p:blipFill>
        <p:spPr>
          <a:xfrm>
            <a:off x="5379407" y="3523573"/>
            <a:ext cx="5759076" cy="215319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7556" y="6755315"/>
            <a:ext cx="5745142" cy="223082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4. Matrix Factorization (SV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13800"/>
              </a:lnSpc>
              <a:defRPr cap="none" sz="5866">
                <a:latin typeface="Times"/>
                <a:ea typeface="Times"/>
                <a:cs typeface="Times"/>
                <a:sym typeface="Times"/>
              </a:defRPr>
            </a:pPr>
            <a:r>
              <a:t>4. Matrix Factorization (SVD)</a:t>
            </a:r>
            <a:r>
              <a:rPr sz="1200"/>
              <a:t> </a:t>
            </a:r>
          </a:p>
        </p:txBody>
      </p:sp>
      <p:sp>
        <p:nvSpPr>
          <p:cNvPr id="284" name="(1) dataset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(1) dataset 1 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(2) dataset 2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1862" t="0" r="0" b="0"/>
          <a:stretch>
            <a:fillRect/>
          </a:stretch>
        </p:blipFill>
        <p:spPr>
          <a:xfrm>
            <a:off x="5600414" y="3637001"/>
            <a:ext cx="5985340" cy="221067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4040" y="6579838"/>
            <a:ext cx="5971882" cy="221067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5. Matrix Factorization (SVD++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7200">
              <a:lnSpc>
                <a:spcPts val="13800"/>
              </a:lnSpc>
              <a:defRPr cap="none" sz="5866">
                <a:latin typeface="Times"/>
                <a:ea typeface="Times"/>
                <a:cs typeface="Times"/>
                <a:sym typeface="Times"/>
              </a:defRPr>
            </a:pPr>
            <a:r>
              <a:t>5. Matrix Factorization (SVD++)</a:t>
            </a:r>
            <a:r>
              <a:rPr sz="1200"/>
              <a:t> </a:t>
            </a:r>
          </a:p>
        </p:txBody>
      </p:sp>
      <p:sp>
        <p:nvSpPr>
          <p:cNvPr id="289" name="(1) dataset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(1) dataset 1 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(2) dataset 2 </a:t>
            </a:r>
          </a:p>
          <a:p>
            <a:pPr>
              <a:buBlip>
                <a:blip r:embed="rId2"/>
              </a:buBlip>
            </a:pPr>
            <a:r>
              <a:t>Result Screenshot:</a:t>
            </a:r>
            <a:endParaRPr sz="1200"/>
          </a:p>
        </p:txBody>
      </p:sp>
      <p:pic>
        <p:nvPicPr>
          <p:cNvPr id="2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4203" y="3542618"/>
            <a:ext cx="5881983" cy="221105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4940" b="0"/>
          <a:stretch>
            <a:fillRect/>
          </a:stretch>
        </p:blipFill>
        <p:spPr>
          <a:xfrm>
            <a:off x="5434825" y="6673617"/>
            <a:ext cx="5900772" cy="212662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ata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MSE V.S.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/>
            <a:r>
              <a:t>RMSE V.S. ALGORITHM</a:t>
            </a:r>
          </a:p>
        </p:txBody>
      </p:sp>
      <p:pic>
        <p:nvPicPr>
          <p:cNvPr id="294" name="381563807610_.pic.jpg" descr="381563807610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646" y="2550702"/>
            <a:ext cx="10242438" cy="653179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“Thank you.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“Thank you.”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raining 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Training set</a:t>
            </a:r>
          </a:p>
          <a:p>
            <a:pPr>
              <a:buBlip>
                <a:blip r:embed="rId2"/>
              </a:buBlip>
            </a:pPr>
            <a:r>
              <a:t>Qualifying and Probe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creen Shot 2019-07-22 at 7.50.32 PM.png" descr="Screen Shot 2019-07-22 at 7.50.32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65900" y="4908550"/>
            <a:ext cx="5575301" cy="4152901"/>
          </a:xfrm>
          <a:prstGeom prst="rect">
            <a:avLst/>
          </a:prstGeom>
        </p:spPr>
      </p:pic>
      <p:pic>
        <p:nvPicPr>
          <p:cNvPr id="149" name="Screen Shot 2019-07-22 at 7.50.16 PM.png" descr="Screen Shot 2019-07-22 at 7.50.16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565900" y="736600"/>
            <a:ext cx="5575300" cy="4140200"/>
          </a:xfrm>
          <a:prstGeom prst="rect">
            <a:avLst/>
          </a:prstGeom>
        </p:spPr>
      </p:pic>
      <p:pic>
        <p:nvPicPr>
          <p:cNvPr id="150" name="Screen Shot 2019-07-22 at 7.49.53 PM.png" descr="Screen Shot 2019-07-22 at 7.49.53 PM.png"/>
          <p:cNvPicPr>
            <a:picLocks noChangeAspect="0"/>
          </p:cNvPicPr>
          <p:nvPr>
            <p:ph type="pic" idx="15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882650" y="698500"/>
            <a:ext cx="5575300" cy="835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creen Shot 2019-07-22 at 7.55.03 PM.png" descr="Screen Shot 2019-07-22 at 7.55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187" y="5326409"/>
            <a:ext cx="12122426" cy="2530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9-07-22 at 7.55.38 PM.png" descr="Screen Shot 2019-07-22 at 7.5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711" y="417810"/>
            <a:ext cx="11363378" cy="4460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lgorithm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  <a:p>
            <a:pPr/>
            <a:r>
              <a:t>From 2007-2009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200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440"/>
            </a:lvl1pPr>
          </a:lstStyle>
          <a:p>
            <a:pPr/>
            <a:r>
              <a:t>2007</a:t>
            </a:r>
          </a:p>
        </p:txBody>
      </p:sp>
      <p:sp>
        <p:nvSpPr>
          <p:cNvPr id="158" name="5 ways"/>
          <p:cNvSpPr txBox="1"/>
          <p:nvPr/>
        </p:nvSpPr>
        <p:spPr>
          <a:xfrm>
            <a:off x="5840374" y="4552950"/>
            <a:ext cx="13240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 ways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57554B"/>
      </a:dk1>
      <a:lt1>
        <a:srgbClr val="0C1557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>
              <a:hueOff val="-150089"/>
              <a:satOff val="3212"/>
              <a:lumOff val="-17555"/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000000"/>
      </a:dk1>
      <a:lt1>
        <a:srgbClr val="FFFFFF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"/>
        <a:ea typeface="Academy Engraved LET"/>
        <a:cs typeface="Academy Engraved LET"/>
      </a:majorFont>
      <a:minorFont>
        <a:latin typeface="Academy Engraved LET"/>
        <a:ea typeface="Academy Engraved LET"/>
        <a:cs typeface="Academy Engraved LET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>
              <a:hueOff val="-150089"/>
              <a:satOff val="3212"/>
              <a:lumOff val="-17555"/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