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4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4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399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65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7154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98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20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0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7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9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9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7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2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3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1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61" y="0"/>
            <a:ext cx="8229600" cy="1143000"/>
          </a:xfrm>
        </p:spPr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3961" y="1401097"/>
            <a:ext cx="867205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 dirty="0">
                <a:latin typeface="Century Gothic" panose="020B0502020202020204" pitchFamily="34" charset="0"/>
              </a:rPr>
              <a:t>▪ Problem Definition:</a:t>
            </a:r>
          </a:p>
          <a:p>
            <a:r>
              <a:rPr sz="1800" b="0" dirty="0">
                <a:latin typeface="Century Gothic" panose="020B0502020202020204" pitchFamily="34" charset="0"/>
              </a:rPr>
              <a:t>Manual or unstructured IT helpdesk systems cause delays in issue resolution, lack escalation protocols, and make it difficult to track resolution times—impacting overall IT service quality.</a:t>
            </a:r>
          </a:p>
          <a:p>
            <a:r>
              <a:rPr lang="en-US" sz="1800" b="1" dirty="0">
                <a:latin typeface="Century Gothic" panose="020B0502020202020204" pitchFamily="34" charset="0"/>
              </a:rPr>
              <a:t>▪ Context:</a:t>
            </a:r>
            <a:br>
              <a:rPr dirty="0">
                <a:latin typeface="Century Gothic" panose="020B0502020202020204" pitchFamily="34" charset="0"/>
              </a:rPr>
            </a:br>
            <a:r>
              <a:rPr sz="1800" b="0" dirty="0">
                <a:latin typeface="Century Gothic" panose="020B0502020202020204" pitchFamily="34" charset="0"/>
              </a:rPr>
              <a:t>This system will be deployed within a mid-to-large organization’s IT department to streamline ticket management, enforce SLA rules, and monitor escalation events.</a:t>
            </a:r>
          </a:p>
          <a:p>
            <a:r>
              <a:rPr sz="1800" b="1" dirty="0">
                <a:latin typeface="Century Gothic" panose="020B0502020202020204" pitchFamily="34" charset="0"/>
              </a:rPr>
              <a:t>▪ Target Users:</a:t>
            </a:r>
            <a:br>
              <a:rPr dirty="0">
                <a:latin typeface="Century Gothic" panose="020B0502020202020204" pitchFamily="34" charset="0"/>
              </a:rPr>
            </a:br>
            <a:r>
              <a:rPr sz="1800" b="0" dirty="0">
                <a:latin typeface="Century Gothic" panose="020B0502020202020204" pitchFamily="34" charset="0"/>
              </a:rPr>
              <a:t>- IT Support Staff</a:t>
            </a:r>
            <a:br>
              <a:rPr dirty="0">
                <a:latin typeface="Century Gothic" panose="020B0502020202020204" pitchFamily="34" charset="0"/>
              </a:rPr>
            </a:br>
            <a:r>
              <a:rPr sz="1800" b="0" dirty="0">
                <a:latin typeface="Century Gothic" panose="020B0502020202020204" pitchFamily="34" charset="0"/>
              </a:rPr>
              <a:t>- Department Employees (requesters)</a:t>
            </a:r>
            <a:br>
              <a:rPr dirty="0">
                <a:latin typeface="Century Gothic" panose="020B0502020202020204" pitchFamily="34" charset="0"/>
              </a:rPr>
            </a:br>
            <a:r>
              <a:rPr sz="1800" b="0" dirty="0">
                <a:latin typeface="Century Gothic" panose="020B0502020202020204" pitchFamily="34" charset="0"/>
              </a:rPr>
              <a:t>- IT Managers/Supervisors</a:t>
            </a:r>
          </a:p>
          <a:p>
            <a:r>
              <a:rPr sz="1800" b="1" dirty="0">
                <a:latin typeface="Century Gothic" panose="020B0502020202020204" pitchFamily="34" charset="0"/>
              </a:rPr>
              <a:t>▪ Project Goals:</a:t>
            </a:r>
            <a:br>
              <a:rPr dirty="0">
                <a:latin typeface="Century Gothic" panose="020B0502020202020204" pitchFamily="34" charset="0"/>
              </a:rPr>
            </a:br>
            <a:r>
              <a:rPr sz="1800" b="0" dirty="0">
                <a:latin typeface="Century Gothic" panose="020B0502020202020204" pitchFamily="34" charset="0"/>
              </a:rPr>
              <a:t>- Automate ticket lifecycle (submission → resolution)</a:t>
            </a:r>
            <a:br>
              <a:rPr dirty="0">
                <a:latin typeface="Century Gothic" panose="020B0502020202020204" pitchFamily="34" charset="0"/>
              </a:rPr>
            </a:br>
            <a:r>
              <a:rPr sz="1800" b="0" dirty="0">
                <a:latin typeface="Century Gothic" panose="020B0502020202020204" pitchFamily="34" charset="0"/>
              </a:rPr>
              <a:t>- Enforce escalation rules based on priority &amp; time</a:t>
            </a:r>
            <a:br>
              <a:rPr dirty="0">
                <a:latin typeface="Century Gothic" panose="020B0502020202020204" pitchFamily="34" charset="0"/>
              </a:rPr>
            </a:br>
            <a:r>
              <a:rPr sz="1800" b="0" dirty="0">
                <a:latin typeface="Century Gothic" panose="020B0502020202020204" pitchFamily="34" charset="0"/>
              </a:rPr>
              <a:t>- Track support team performance with resolution KPIs</a:t>
            </a:r>
            <a:br>
              <a:rPr dirty="0">
                <a:latin typeface="Century Gothic" panose="020B0502020202020204" pitchFamily="34" charset="0"/>
              </a:rPr>
            </a:br>
            <a:r>
              <a:rPr sz="1800" b="0" dirty="0">
                <a:latin typeface="Century Gothic" panose="020B0502020202020204" pitchFamily="34" charset="0"/>
              </a:rPr>
              <a:t>- Improve response time &amp; accountability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71" y="402112"/>
            <a:ext cx="8229600" cy="1143000"/>
          </a:xfrm>
        </p:spPr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37071"/>
            <a:ext cx="8229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 dirty="0">
                <a:latin typeface="Century Gothic" panose="020B0502020202020204" pitchFamily="34" charset="0"/>
              </a:rPr>
              <a:t>▪ Project Objectives:</a:t>
            </a:r>
          </a:p>
          <a:p>
            <a:r>
              <a:rPr sz="1800" b="0" dirty="0">
                <a:latin typeface="Century Gothic" panose="020B0502020202020204" pitchFamily="34" charset="0"/>
              </a:rPr>
              <a:t>- Develop a centralized system to log, categorize, and track IT issues</a:t>
            </a:r>
          </a:p>
          <a:p>
            <a:r>
              <a:rPr sz="1800" b="0" dirty="0">
                <a:latin typeface="Century Gothic" panose="020B0502020202020204" pitchFamily="34" charset="0"/>
              </a:rPr>
              <a:t>- Implement escalation logic if resolution exceeds defined SLA</a:t>
            </a:r>
          </a:p>
          <a:p>
            <a:r>
              <a:rPr sz="1800" b="0" dirty="0">
                <a:latin typeface="Century Gothic" panose="020B0502020202020204" pitchFamily="34" charset="0"/>
              </a:rPr>
              <a:t>- Monitor average resolution times by category and support staff</a:t>
            </a:r>
          </a:p>
          <a:p>
            <a:r>
              <a:rPr sz="1800" b="1" dirty="0">
                <a:latin typeface="Century Gothic" panose="020B0502020202020204" pitchFamily="34" charset="0"/>
              </a:rPr>
              <a:t>▪ Main Entities:</a:t>
            </a:r>
            <a:br>
              <a:rPr dirty="0">
                <a:latin typeface="Century Gothic" panose="020B0502020202020204" pitchFamily="34" charset="0"/>
              </a:rPr>
            </a:br>
            <a:r>
              <a:rPr sz="1800" b="0" dirty="0">
                <a:latin typeface="Century Gothic" panose="020B0502020202020204" pitchFamily="34" charset="0"/>
              </a:rPr>
              <a:t>- Tickets</a:t>
            </a:r>
            <a:br>
              <a:rPr dirty="0">
                <a:latin typeface="Century Gothic" panose="020B0502020202020204" pitchFamily="34" charset="0"/>
              </a:rPr>
            </a:br>
            <a:r>
              <a:rPr sz="1800" b="0" dirty="0">
                <a:latin typeface="Century Gothic" panose="020B0502020202020204" pitchFamily="34" charset="0"/>
              </a:rPr>
              <a:t>- Employees</a:t>
            </a:r>
            <a:br>
              <a:rPr dirty="0">
                <a:latin typeface="Century Gothic" panose="020B0502020202020204" pitchFamily="34" charset="0"/>
              </a:rPr>
            </a:br>
            <a:r>
              <a:rPr sz="1800" b="0" dirty="0">
                <a:latin typeface="Century Gothic" panose="020B0502020202020204" pitchFamily="34" charset="0"/>
              </a:rPr>
              <a:t>- </a:t>
            </a:r>
            <a:r>
              <a:rPr sz="1800" b="0" dirty="0" err="1">
                <a:latin typeface="Century Gothic" panose="020B0502020202020204" pitchFamily="34" charset="0"/>
              </a:rPr>
              <a:t>IT_Staff</a:t>
            </a:r>
            <a:br>
              <a:rPr dirty="0">
                <a:latin typeface="Century Gothic" panose="020B0502020202020204" pitchFamily="34" charset="0"/>
              </a:rPr>
            </a:br>
            <a:r>
              <a:rPr sz="1800" b="0" dirty="0">
                <a:latin typeface="Century Gothic" panose="020B0502020202020204" pitchFamily="34" charset="0"/>
              </a:rPr>
              <a:t>- </a:t>
            </a:r>
            <a:r>
              <a:rPr sz="1800" b="0" dirty="0" err="1">
                <a:latin typeface="Century Gothic" panose="020B0502020202020204" pitchFamily="34" charset="0"/>
              </a:rPr>
              <a:t>Ticket_Status</a:t>
            </a:r>
            <a:br>
              <a:rPr dirty="0">
                <a:latin typeface="Century Gothic" panose="020B0502020202020204" pitchFamily="34" charset="0"/>
              </a:rPr>
            </a:br>
            <a:r>
              <a:rPr sz="1800" b="0" dirty="0">
                <a:latin typeface="Century Gothic" panose="020B0502020202020204" pitchFamily="34" charset="0"/>
              </a:rPr>
              <a:t>- </a:t>
            </a:r>
            <a:r>
              <a:rPr sz="1800" b="0" dirty="0" err="1">
                <a:latin typeface="Century Gothic" panose="020B0502020202020204" pitchFamily="34" charset="0"/>
              </a:rPr>
              <a:t>SLA_Rules</a:t>
            </a:r>
            <a:br>
              <a:rPr dirty="0">
                <a:latin typeface="Century Gothic" panose="020B0502020202020204" pitchFamily="34" charset="0"/>
              </a:rPr>
            </a:br>
            <a:r>
              <a:rPr sz="1800" b="0" dirty="0">
                <a:latin typeface="Century Gothic" panose="020B0502020202020204" pitchFamily="34" charset="0"/>
              </a:rPr>
              <a:t>- </a:t>
            </a:r>
            <a:r>
              <a:rPr sz="1800" b="0" dirty="0" err="1">
                <a:latin typeface="Century Gothic" panose="020B0502020202020204" pitchFamily="34" charset="0"/>
              </a:rPr>
              <a:t>Audit_Log</a:t>
            </a:r>
            <a:endParaRPr sz="1800" b="0" dirty="0">
              <a:latin typeface="Century Gothic" panose="020B0502020202020204" pitchFamily="34" charset="0"/>
            </a:endParaRPr>
          </a:p>
          <a:p>
            <a:r>
              <a:rPr sz="1800" b="1" dirty="0">
                <a:latin typeface="Century Gothic" panose="020B0502020202020204" pitchFamily="34" charset="0"/>
              </a:rPr>
              <a:t>▪ Expected Benefits:</a:t>
            </a:r>
            <a:br>
              <a:rPr dirty="0">
                <a:latin typeface="Century Gothic" panose="020B0502020202020204" pitchFamily="34" charset="0"/>
              </a:rPr>
            </a:br>
            <a:r>
              <a:rPr sz="1800" b="0" dirty="0">
                <a:latin typeface="Century Gothic" panose="020B0502020202020204" pitchFamily="34" charset="0"/>
              </a:rPr>
              <a:t>- Improved helpdesk efficiency and SLA compliance</a:t>
            </a:r>
            <a:br>
              <a:rPr dirty="0">
                <a:latin typeface="Century Gothic" panose="020B0502020202020204" pitchFamily="34" charset="0"/>
              </a:rPr>
            </a:br>
            <a:r>
              <a:rPr sz="1800" b="0" dirty="0">
                <a:latin typeface="Century Gothic" panose="020B0502020202020204" pitchFamily="34" charset="0"/>
              </a:rPr>
              <a:t>- Enhanced visibility into ticket handling</a:t>
            </a:r>
            <a:br>
              <a:rPr dirty="0">
                <a:latin typeface="Century Gothic" panose="020B0502020202020204" pitchFamily="34" charset="0"/>
              </a:rPr>
            </a:br>
            <a:r>
              <a:rPr sz="1800" b="0" dirty="0">
                <a:latin typeface="Century Gothic" panose="020B0502020202020204" pitchFamily="34" charset="0"/>
              </a:rPr>
              <a:t>- Data-driven decision-making using resolution statistics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223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Trebuchet MS</vt:lpstr>
      <vt:lpstr>Wingdings 3</vt:lpstr>
      <vt:lpstr>Facet</vt:lpstr>
      <vt:lpstr>Problem Statement</vt:lpstr>
      <vt:lpstr>Project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rugumire angel</cp:lastModifiedBy>
  <cp:revision>2</cp:revision>
  <dcterms:created xsi:type="dcterms:W3CDTF">2013-01-27T09:14:16Z</dcterms:created>
  <dcterms:modified xsi:type="dcterms:W3CDTF">2025-05-23T08:14:33Z</dcterms:modified>
  <cp:category/>
</cp:coreProperties>
</file>