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319" r:id="rId6"/>
    <p:sldId id="299" r:id="rId7"/>
    <p:sldId id="349" r:id="rId8"/>
    <p:sldId id="350" r:id="rId9"/>
    <p:sldId id="348" r:id="rId10"/>
    <p:sldId id="351" r:id="rId11"/>
    <p:sldId id="356" r:id="rId12"/>
    <p:sldId id="339" r:id="rId13"/>
    <p:sldId id="352" r:id="rId14"/>
    <p:sldId id="329" r:id="rId15"/>
    <p:sldId id="354" r:id="rId16"/>
    <p:sldId id="328" r:id="rId17"/>
    <p:sldId id="355" r:id="rId18"/>
    <p:sldId id="357" r:id="rId19"/>
    <p:sldId id="274" r:id="rId20"/>
    <p:sldId id="332" r:id="rId21"/>
  </p:sldIdLst>
  <p:sldSz cx="9144000" cy="6858000" type="screen4x3"/>
  <p:notesSz cx="6805613" cy="9944100"/>
  <p:custDataLst>
    <p:tags r:id="rId24"/>
  </p:custDataLst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464646"/>
    <a:srgbClr val="FAAA0A"/>
    <a:srgbClr val="F07D00"/>
    <a:srgbClr val="F2F2F2"/>
    <a:srgbClr val="2DAA64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1" autoAdjust="0"/>
    <p:restoredTop sz="94469" autoAdjust="0"/>
  </p:normalViewPr>
  <p:slideViewPr>
    <p:cSldViewPr snapToGrid="0" snapToObjects="1" showGuides="1">
      <p:cViewPr varScale="1">
        <p:scale>
          <a:sx n="84" d="100"/>
          <a:sy n="84" d="100"/>
        </p:scale>
        <p:origin x="-1766" y="-62"/>
      </p:cViewPr>
      <p:guideLst>
        <p:guide orient="horz" pos="3884"/>
        <p:guide orient="horz" pos="935"/>
        <p:guide orient="horz" pos="300"/>
        <p:guide pos="542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napToGrid="0" snapToObjects="1" showGuides="1">
      <p:cViewPr varScale="1">
        <p:scale>
          <a:sx n="89" d="100"/>
          <a:sy n="89" d="100"/>
        </p:scale>
        <p:origin x="-1920" y="-126"/>
      </p:cViewPr>
      <p:guideLst>
        <p:guide orient="horz"/>
        <p:guide pos="42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9099" cy="273528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pPr algn="l"/>
            <a:fld id="{992ACF9D-DFDC-416D-8629-6E7E5D8EA592}" type="datetime1">
              <a:rPr lang="de-DE" smtClean="0"/>
              <a:t>01.03.2017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4488" y="9502038"/>
            <a:ext cx="566990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l">
              <a:defRPr sz="1200"/>
            </a:lvl1pPr>
          </a:lstStyle>
          <a:p>
            <a:r>
              <a:rPr lang="fr-FR" sz="1100" dirty="0" err="1"/>
              <a:t>Titel</a:t>
            </a:r>
            <a:endParaRPr lang="fr-FR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502038"/>
            <a:ext cx="544489" cy="278012"/>
          </a:xfrm>
          <a:prstGeom prst="rect">
            <a:avLst/>
          </a:prstGeom>
        </p:spPr>
        <p:txBody>
          <a:bodyPr vert="horz" lIns="91577" tIns="45789" rIns="91577" bIns="45789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/>
              <a:pPr/>
              <a:t>‹Nr.›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7406" y="9601256"/>
            <a:ext cx="0" cy="10739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80833" y="9541270"/>
            <a:ext cx="298583" cy="218593"/>
          </a:xfrm>
          <a:prstGeom prst="rect">
            <a:avLst/>
          </a:prstGeom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" y="0"/>
            <a:ext cx="6805611" cy="5105839"/>
          </a:xfrm>
          <a:prstGeom prst="rect">
            <a:avLst/>
          </a:prstGeom>
          <a:noFill/>
          <a:ln w="12700">
            <a:noFill/>
          </a:ln>
        </p:spPr>
        <p:txBody>
          <a:bodyPr vert="horz" lIns="91577" tIns="45789" rIns="91577" bIns="45789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gray">
          <a:xfrm>
            <a:off x="336884" y="5342021"/>
            <a:ext cx="6176211" cy="3856272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" y="9875718"/>
            <a:ext cx="6805613" cy="68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7" tIns="45789" rIns="91577" bIns="45789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2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4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2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00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41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14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6805613" cy="5105400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3372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gray">
          <a:xfrm>
            <a:off x="539750" y="4224201"/>
            <a:ext cx="6463565" cy="424711"/>
          </a:xfrm>
        </p:spPr>
        <p:txBody>
          <a:bodyPr vert="horz" wrap="square" lIns="0" tIns="45710" rIns="0" bIns="45710" rtlCol="0" anchor="b">
            <a:spAutoFit/>
          </a:bodyPr>
          <a:lstStyle>
            <a:lvl1pPr>
              <a:defRPr lang="de-DE" sz="2400" dirty="0"/>
            </a:lvl1pPr>
          </a:lstStyle>
          <a:p>
            <a:pPr lvl="0"/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14" name="LogoDE_Mittel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 noProof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 marL="216000" indent="-216000">
              <a:defRPr sz="1600"/>
            </a:lvl1pPr>
            <a:lvl2pPr marL="540000" indent="-216000">
              <a:defRPr sz="1400"/>
            </a:lvl2pPr>
            <a:lvl3pPr marL="792000" indent="-180000"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noProof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539750" y="3844608"/>
            <a:ext cx="403225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noProof="0" dirty="0" smtClean="0"/>
            </a:lvl1pPr>
            <a:lvl2pPr>
              <a:defRPr lang="de-DE" sz="1400" noProof="0" dirty="0" smtClean="0"/>
            </a:lvl2pPr>
            <a:lvl3pPr>
              <a:defRPr lang="de-DE" sz="1400" noProof="0" dirty="0" smtClean="0"/>
            </a:lvl3pPr>
          </a:lstStyle>
          <a:p>
            <a:pPr marL="216000" lvl="0" indent="-216000"/>
            <a:r>
              <a:rPr lang="de-DE" noProof="0" dirty="0" smtClean="0"/>
              <a:t>Text Level eins</a:t>
            </a:r>
          </a:p>
          <a:p>
            <a:pPr marL="540000" lvl="1" indent="-216000"/>
            <a:r>
              <a:rPr lang="de-DE" noProof="0" dirty="0" smtClean="0"/>
              <a:t>Text Level zwei</a:t>
            </a:r>
          </a:p>
          <a:p>
            <a:pPr marL="792000" lvl="2" indent="-180000"/>
            <a:r>
              <a:rPr lang="de-DE" noProof="0" dirty="0" smtClean="0"/>
              <a:t>Text</a:t>
            </a:r>
          </a:p>
        </p:txBody>
      </p:sp>
      <p:sp>
        <p:nvSpPr>
          <p:cNvPr id="15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7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74788"/>
            <a:ext cx="4351389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  <a:p>
            <a:pPr marL="792000" lvl="2" indent="-180000"/>
            <a:r>
              <a:rPr lang="de-DE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smtClean="0"/>
            </a:lvl1pPr>
            <a:lvl2pPr>
              <a:defRPr lang="de-DE" sz="1400" smtClean="0"/>
            </a:lvl2pPr>
            <a:lvl3pPr>
              <a:defRPr lang="de-DE" sz="1400" dirty="0" smtClean="0"/>
            </a:lvl3pPr>
          </a:lstStyle>
          <a:p>
            <a:pPr marL="216000" lvl="0" indent="-216000"/>
            <a:r>
              <a:rPr lang="de-DE" smtClean="0"/>
              <a:t>Text </a:t>
            </a:r>
            <a:r>
              <a:rPr lang="de-DE" noProof="0" smtClean="0"/>
              <a:t>Level eins</a:t>
            </a:r>
            <a:endParaRPr lang="de-DE" smtClean="0"/>
          </a:p>
          <a:p>
            <a:pPr marL="540000" lvl="1" indent="-216000"/>
            <a:r>
              <a:rPr lang="de-DE" smtClean="0"/>
              <a:t>Text </a:t>
            </a:r>
            <a:r>
              <a:rPr lang="de-DE" noProof="0" smtClean="0"/>
              <a:t>Level zwei</a:t>
            </a:r>
            <a:endParaRPr lang="de-DE" smtClean="0"/>
          </a:p>
          <a:p>
            <a:pPr marL="792000" lvl="2" indent="-180000"/>
            <a:r>
              <a:rPr lang="de-DE" smtClean="0"/>
              <a:t>Text Level drei</a:t>
            </a:r>
            <a:endParaRPr lang="de-DE" dirty="0" smtClean="0"/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74788"/>
            <a:ext cx="237606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</a:t>
            </a:r>
            <a:endParaRPr lang="de-D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5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de-DE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3256057" y="1474788"/>
            <a:ext cx="2626196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300192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de-DE" sz="1600" dirty="0" smtClean="0"/>
            </a:lvl1pPr>
            <a:lvl2pPr>
              <a:defRPr lang="de-DE" sz="1400" dirty="0" smtClean="0"/>
            </a:lvl2pPr>
          </a:lstStyle>
          <a:p>
            <a:pPr marL="216000" lvl="0" indent="-216000"/>
            <a:r>
              <a:rPr lang="de-DE" dirty="0" smtClean="0"/>
              <a:t>Text </a:t>
            </a:r>
            <a:r>
              <a:rPr lang="de-DE" noProof="0" dirty="0" smtClean="0"/>
              <a:t>Level eins</a:t>
            </a:r>
            <a:endParaRPr lang="de-DE" dirty="0" smtClean="0"/>
          </a:p>
          <a:p>
            <a:pPr marL="540000" lvl="1" indent="-216000"/>
            <a:r>
              <a:rPr lang="de-DE" dirty="0" smtClean="0"/>
              <a:t>Text </a:t>
            </a:r>
            <a:r>
              <a:rPr lang="de-DE" noProof="0" dirty="0" smtClean="0"/>
              <a:t>Level zwei</a:t>
            </a:r>
            <a:endParaRPr lang="de-DE" dirty="0" smtClean="0"/>
          </a:p>
        </p:txBody>
      </p:sp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8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Folie nur mit </a:t>
            </a:r>
            <a:r>
              <a:rPr lang="de-DE" dirty="0" err="1" smtClean="0"/>
              <a:t>überschrifT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 bwMode="gray">
          <a:xfrm>
            <a:off x="51806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1" name="FooterCopyRight" descr="CopyRight"/>
          <p:cNvSpPr txBox="1"/>
          <p:nvPr userDrawn="1"/>
        </p:nvSpPr>
        <p:spPr bwMode="gray">
          <a:xfrm>
            <a:off x="3657738" y="6505986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sp>
        <p:nvSpPr>
          <p:cNvPr id="13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smtClean="0">
                <a:solidFill>
                  <a:schemeClr val="bg1"/>
                </a:solidFill>
                <a:latin typeface="+mn-lt"/>
              </a:rPr>
              <a:t>KONTAKT</a:t>
            </a:r>
            <a:endParaRPr lang="de-DE" sz="2800" b="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1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7142"/>
            <a:ext cx="6463565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 smtClean="0"/>
              <a:t>TitEL</a:t>
            </a:r>
            <a:r>
              <a:rPr lang="de-DE" noProof="0" dirty="0" smtClean="0"/>
              <a:t> </a:t>
            </a:r>
            <a:r>
              <a:rPr lang="de-DE" noProof="0" dirty="0" err="1" smtClean="0"/>
              <a:t>prÄsentation</a:t>
            </a:r>
            <a:endParaRPr lang="de-DE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3136"/>
            <a:ext cx="646356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</a:t>
            </a:r>
            <a:endParaRPr lang="de-DE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3" name="Rectangle 2"/>
          <p:cNvSpPr/>
          <p:nvPr userDrawn="1"/>
        </p:nvSpPr>
        <p:spPr bwMode="invGray"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2522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539750" y="1484313"/>
            <a:ext cx="8064500" cy="4681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3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inv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 baseline="0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de-DE" noProof="0" smtClean="0"/>
              <a:t>Kapitelüberschrift</a:t>
            </a:r>
          </a:p>
          <a:p>
            <a:pPr lvl="1"/>
            <a:r>
              <a:rPr lang="de-DE" noProof="0" smtClean="0"/>
              <a:t>Kapitelüberschrift fett</a:t>
            </a:r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noProof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de-DE" sz="2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4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de-DE" noProof="0" dirty="0" smtClean="0"/>
              <a:t>Auf Icon klicken, um Bild einzufügen</a:t>
            </a:r>
          </a:p>
          <a:p>
            <a:endParaRPr lang="de-DE" noProof="0" dirty="0"/>
          </a:p>
        </p:txBody>
      </p: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noProof="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750" y="4218559"/>
            <a:ext cx="6480522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TitEL PRÄSENTATION</a:t>
            </a:r>
            <a:endParaRPr lang="de-DE" noProof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39750" y="4654553"/>
            <a:ext cx="6480522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Untertitel</a:t>
            </a:r>
            <a:endParaRPr lang="de-DE" noProof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7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22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26" name="Connecteur droit 10"/>
          <p:cNvCxnSpPr/>
          <p:nvPr userDrawn="1"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CopyRight" descr="CopyRight"/>
          <p:cNvSpPr txBox="1"/>
          <p:nvPr userDrawn="1"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835" y="1484312"/>
            <a:ext cx="8064614" cy="468153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316180"/>
            <a:ext cx="8064500" cy="332546"/>
          </a:xfrm>
        </p:spPr>
        <p:txBody>
          <a:bodyPr anchor="ctr"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9750" y="656624"/>
            <a:ext cx="8064576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de-DE" noProof="0" dirty="0" smtClean="0"/>
              <a:t>UNTERTITEL</a:t>
            </a:r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smtClean="0"/>
              <a:t>Text Level eins</a:t>
            </a:r>
          </a:p>
          <a:p>
            <a:pPr lvl="1"/>
            <a:r>
              <a:rPr lang="de-DE" noProof="0" smtClean="0"/>
              <a:t>Text Level zwei</a:t>
            </a:r>
          </a:p>
          <a:p>
            <a:pPr lvl="2"/>
            <a:r>
              <a:rPr lang="de-DE" noProof="0" smtClean="0"/>
              <a:t>Text </a:t>
            </a:r>
            <a:r>
              <a:rPr lang="de-DE" smtClean="0"/>
              <a:t>Level drei</a:t>
            </a:r>
            <a:endParaRPr lang="de-DE" noProof="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49" y="1484313"/>
            <a:ext cx="3888235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539750" y="190697"/>
            <a:ext cx="8064500" cy="790031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err="1" smtClean="0"/>
              <a:t>TitEL</a:t>
            </a:r>
            <a:endParaRPr lang="de-DE" dirty="0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539750" y="1483767"/>
            <a:ext cx="4032251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</a:t>
            </a:r>
            <a:r>
              <a:rPr lang="de-DE" dirty="0" smtClean="0"/>
              <a:t>Level drei</a:t>
            </a:r>
            <a:endParaRPr lang="de-DE" noProof="0" dirty="0" smtClean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Auf Icon klicken, um Bild einzufügen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9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10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6242829"/>
            <a:ext cx="745397" cy="138499"/>
          </a:xfrm>
        </p:spPr>
        <p:txBody>
          <a:bodyPr wrap="none" anchor="b">
            <a:spAutoFit/>
          </a:bodyPr>
          <a:lstStyle>
            <a:lvl1pPr marL="177800" indent="-177800">
              <a:spcBef>
                <a:spcPts val="0"/>
              </a:spcBef>
              <a:buFontTx/>
              <a:buNone/>
              <a:defRPr sz="900"/>
            </a:lvl1pPr>
          </a:lstStyle>
          <a:p>
            <a:pPr lvl="0"/>
            <a:r>
              <a:rPr lang="de-DE" dirty="0" smtClean="0"/>
              <a:t>Quelle/Fußnote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26616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think-cell Folie" r:id="rId20" imgW="270" imgH="270" progId="TCLayout.ActiveDocument.1">
                  <p:embed/>
                </p:oleObj>
              </mc:Choice>
              <mc:Fallback>
                <p:oleObj name="think-cell Foli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39750" y="190697"/>
            <a:ext cx="8064500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de-DE" noProof="0" dirty="0" err="1" smtClean="0"/>
              <a:t>TitEL</a:t>
            </a:r>
            <a:endParaRPr lang="de-DE" noProof="0" dirty="0"/>
          </a:p>
        </p:txBody>
      </p:sp>
      <p:sp>
        <p:nvSpPr>
          <p:cNvPr id="4" name="FooterDate"/>
          <p:cNvSpPr>
            <a:spLocks noGrp="1"/>
          </p:cNvSpPr>
          <p:nvPr>
            <p:ph type="dt" sz="half" idx="2"/>
          </p:nvPr>
        </p:nvSpPr>
        <p:spPr bwMode="gray">
          <a:xfrm>
            <a:off x="5142021" y="6498915"/>
            <a:ext cx="1086163" cy="180000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5" name="FooterTitle"/>
          <p:cNvSpPr>
            <a:spLocks noGrp="1"/>
          </p:cNvSpPr>
          <p:nvPr>
            <p:ph type="ftr" sz="quarter" idx="3"/>
          </p:nvPr>
        </p:nvSpPr>
        <p:spPr bwMode="gray">
          <a:xfrm>
            <a:off x="539552" y="6465815"/>
            <a:ext cx="3082912" cy="246201"/>
          </a:xfrm>
          <a:prstGeom prst="rect">
            <a:avLst/>
          </a:prstGeom>
        </p:spPr>
        <p:txBody>
          <a:bodyPr vert="horz" lIns="91420" tIns="45710" rIns="91420" bIns="45710" numCol="1" spcCol="0" rtlCol="0" anchor="ctr" anchorCtr="0">
            <a:spAutoFit/>
          </a:bodyPr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498915"/>
            <a:ext cx="296226" cy="180000"/>
          </a:xfrm>
          <a:prstGeom prst="rect">
            <a:avLst/>
          </a:prstGeom>
        </p:spPr>
        <p:txBody>
          <a:bodyPr vert="horz" lIns="0" tIns="45710" rIns="0" bIns="45710" rtlCol="0" anchor="ctr" anchorCtr="0">
            <a:noAutofit/>
          </a:bodyPr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15938" y="6539538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39750" y="1484314"/>
            <a:ext cx="8064500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 Level eins</a:t>
            </a:r>
          </a:p>
          <a:p>
            <a:pPr lvl="1"/>
            <a:r>
              <a:rPr lang="de-DE" noProof="0" dirty="0" smtClean="0"/>
              <a:t>Text Level zwei</a:t>
            </a:r>
          </a:p>
          <a:p>
            <a:pPr lvl="2"/>
            <a:r>
              <a:rPr lang="de-DE" noProof="0" dirty="0" smtClean="0"/>
              <a:t>Text Level drei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  <p:sp>
        <p:nvSpPr>
          <p:cNvPr id="12" name="FooterCopyRight" descr="CopyRight"/>
          <p:cNvSpPr txBox="1"/>
          <p:nvPr/>
        </p:nvSpPr>
        <p:spPr bwMode="gray">
          <a:xfrm>
            <a:off x="3657738" y="6498915"/>
            <a:ext cx="1490326" cy="180000"/>
          </a:xfrm>
          <a:prstGeom prst="rect">
            <a:avLst/>
          </a:prstGeom>
          <a:noFill/>
        </p:spPr>
        <p:txBody>
          <a:bodyPr vert="horz" wrap="none" lIns="72000" tIns="36000" rIns="72000" bIns="36000" rtlCol="0" anchor="ctr" anchorCtr="0">
            <a:noAutofit/>
          </a:bodyPr>
          <a:lstStyle/>
          <a:p>
            <a:pPr algn="ctr"/>
            <a:r>
              <a:rPr lang="de-DE" sz="1000" dirty="0" smtClean="0">
                <a:solidFill>
                  <a:srgbClr val="464646"/>
                </a:solidFill>
              </a:rPr>
              <a:t>© Sopra Steria Consulting</a:t>
            </a:r>
            <a:endParaRPr lang="de-DE" sz="1000" dirty="0">
              <a:solidFill>
                <a:srgbClr val="464646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 bwMode="gray">
          <a:xfrm>
            <a:off x="-279400" y="-325957"/>
            <a:ext cx="9697020" cy="7448449"/>
            <a:chOff x="-279400" y="-325957"/>
            <a:chExt cx="9697020" cy="7448449"/>
          </a:xfrm>
        </p:grpSpPr>
        <p:cxnSp>
          <p:nvCxnSpPr>
            <p:cNvPr id="9" name="Gerade Verbindung 8"/>
            <p:cNvCxnSpPr/>
            <p:nvPr userDrawn="1"/>
          </p:nvCxnSpPr>
          <p:spPr bwMode="gray">
            <a:xfrm>
              <a:off x="-27940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>
              <a:off x="-27940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>
              <a:off x="-27940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>
              <a:off x="9252520" y="4762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>
              <a:off x="9252520" y="1465263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>
              <a:off x="9252520" y="6165850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85217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457200" y="-243407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85217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457200" y="7039942"/>
              <a:ext cx="1651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200"/>
        </a:spcBef>
        <a:buClr>
          <a:srgbClr val="CF022B"/>
        </a:buClr>
        <a:buSzPct val="90000"/>
        <a:buFontTx/>
        <a:buBlip>
          <a:blip r:embed="rId23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52000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1800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TechUpDate</a:t>
            </a:r>
            <a:r>
              <a:rPr lang="de-DE" dirty="0" smtClean="0"/>
              <a:t> Status</a:t>
            </a:r>
            <a:endParaRPr lang="de-DE" dirty="0"/>
          </a:p>
        </p:txBody>
      </p:sp>
      <p:sp>
        <p:nvSpPr>
          <p:cNvPr id="5" name="Untertitel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Stand: </a:t>
            </a:r>
            <a:r>
              <a:rPr lang="de-DE" dirty="0" smtClean="0"/>
              <a:t>01.03.2017</a:t>
            </a:r>
            <a:endParaRPr lang="de-DE" dirty="0"/>
          </a:p>
        </p:txBody>
      </p:sp>
      <p:sp>
        <p:nvSpPr>
          <p:cNvPr id="8" name="SopraClaim"/>
          <p:cNvSpPr txBox="1"/>
          <p:nvPr/>
        </p:nvSpPr>
        <p:spPr bwMode="gray"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Delivering</a:t>
            </a:r>
            <a:r>
              <a:rPr lang="de-DE" sz="1200" dirty="0" smtClean="0">
                <a:solidFill>
                  <a:schemeClr val="accent1"/>
                </a:solidFill>
              </a:rPr>
              <a:t> Transformation. </a:t>
            </a:r>
            <a:r>
              <a:rPr lang="de-DE" sz="1200" dirty="0" err="1" smtClean="0">
                <a:solidFill>
                  <a:schemeClr val="accent1"/>
                </a:solidFill>
              </a:rPr>
              <a:t>Together</a:t>
            </a:r>
            <a:r>
              <a:rPr lang="de-DE" sz="1200" dirty="0" smtClean="0">
                <a:solidFill>
                  <a:schemeClr val="accent1"/>
                </a:solidFill>
              </a:rPr>
              <a:t>.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Themenspeicher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9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Blockchain</a:t>
            </a:r>
            <a:endParaRPr lang="de-DE" dirty="0"/>
          </a:p>
          <a:p>
            <a:pPr lvl="0"/>
            <a:r>
              <a:rPr lang="de-DE" dirty="0" err="1"/>
              <a:t>CoreBanking</a:t>
            </a:r>
            <a:endParaRPr lang="de-DE" dirty="0"/>
          </a:p>
          <a:p>
            <a:pPr lvl="0"/>
            <a:r>
              <a:rPr lang="de-DE" dirty="0" err="1"/>
              <a:t>AxWay</a:t>
            </a:r>
            <a:r>
              <a:rPr lang="de-DE" dirty="0"/>
              <a:t>/ </a:t>
            </a:r>
            <a:r>
              <a:rPr lang="de-DE" dirty="0" err="1" smtClean="0"/>
              <a:t>Apiomat</a:t>
            </a:r>
            <a:endParaRPr lang="de-DE" dirty="0"/>
          </a:p>
          <a:p>
            <a:pPr lvl="0"/>
            <a:r>
              <a:rPr lang="de-DE" dirty="0" err="1" smtClean="0"/>
              <a:t>Themenclustermap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Themenspeicher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Wie geht es weiter?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90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Konzeption zum Aufbau eines </a:t>
            </a:r>
            <a:r>
              <a:rPr lang="de-DE" dirty="0" err="1" smtClean="0"/>
              <a:t>Blockchain</a:t>
            </a:r>
            <a:r>
              <a:rPr lang="de-DE" dirty="0" smtClean="0"/>
              <a:t> Prototyps</a:t>
            </a:r>
          </a:p>
          <a:p>
            <a:pPr lvl="0"/>
            <a:r>
              <a:rPr lang="de-DE" dirty="0" smtClean="0"/>
              <a:t>Aufbau einer </a:t>
            </a:r>
            <a:r>
              <a:rPr lang="de-DE" dirty="0" err="1" smtClean="0"/>
              <a:t>Continuous</a:t>
            </a:r>
            <a:r>
              <a:rPr lang="de-DE" dirty="0" smtClean="0"/>
              <a:t> Integration Infrastruktur</a:t>
            </a:r>
          </a:p>
          <a:p>
            <a:pPr lvl="0"/>
            <a:r>
              <a:rPr lang="de-DE" dirty="0" err="1" smtClean="0"/>
              <a:t>CoreBanking</a:t>
            </a:r>
            <a:r>
              <a:rPr lang="de-DE" dirty="0" smtClean="0"/>
              <a:t> Prototyp erweitern</a:t>
            </a:r>
          </a:p>
          <a:p>
            <a:pPr lvl="0"/>
            <a:r>
              <a:rPr lang="de-DE" dirty="0" smtClean="0"/>
              <a:t>Integration </a:t>
            </a:r>
            <a:r>
              <a:rPr lang="de-DE" dirty="0" err="1" smtClean="0"/>
              <a:t>ThemenClusterMap</a:t>
            </a:r>
            <a:r>
              <a:rPr lang="de-DE" dirty="0" smtClean="0"/>
              <a:t>: Links, bearbeitete Themen</a:t>
            </a:r>
          </a:p>
          <a:p>
            <a:pPr lvl="0"/>
            <a:r>
              <a:rPr lang="de-DE" dirty="0" smtClean="0"/>
              <a:t>Unterstützung durch Werkstudent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Wie geht es weiter?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Account </a:t>
            </a:r>
            <a:r>
              <a:rPr lang="de-DE" dirty="0" smtClean="0"/>
              <a:t>umwandeln</a:t>
            </a:r>
          </a:p>
          <a:p>
            <a:r>
              <a:rPr lang="de-DE" dirty="0" smtClean="0"/>
              <a:t>Raumreservierung GS Frankfurt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Roadmap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 smtClean="0"/>
              <a:t>17.12.2014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noProof="0" smtClean="0"/>
              <a:t>Titel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de-DE" noProof="0" smtClean="0"/>
              <a:pPr/>
              <a:t>14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8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7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7" name="ContactAddress"/>
          <p:cNvSpPr txBox="1"/>
          <p:nvPr/>
        </p:nvSpPr>
        <p:spPr bwMode="gray">
          <a:xfrm>
            <a:off x="418356" y="5118645"/>
            <a:ext cx="4141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Sopra Steria Consulting</a:t>
            </a:r>
          </a:p>
          <a:p>
            <a:r>
              <a:rPr lang="en-US" sz="1400" dirty="0"/>
              <a:t>Business Unit Promotional &amp; Cooperative </a:t>
            </a:r>
            <a:r>
              <a:rPr lang="en-US" sz="1400" dirty="0" smtClean="0"/>
              <a:t>Banks</a:t>
            </a:r>
          </a:p>
          <a:p>
            <a:r>
              <a:rPr lang="de-DE" sz="1400" dirty="0"/>
              <a:t>Unit Banking Java Mobile Web </a:t>
            </a:r>
            <a:r>
              <a:rPr lang="de-DE" sz="1400" dirty="0" smtClean="0"/>
              <a:t>(Klaudio Misselwitz)</a:t>
            </a:r>
            <a:endParaRPr lang="de-DE" sz="1400" dirty="0"/>
          </a:p>
          <a:p>
            <a:endParaRPr lang="de-DE" sz="1400" dirty="0" smtClean="0"/>
          </a:p>
          <a:p>
            <a:r>
              <a:rPr lang="de-DE" sz="1400" dirty="0" smtClean="0"/>
              <a:t>www.soprasteria.de</a:t>
            </a:r>
            <a:endParaRPr lang="de-DE" sz="1400" dirty="0"/>
          </a:p>
        </p:txBody>
      </p:sp>
      <p:sp>
        <p:nvSpPr>
          <p:cNvPr id="2" name="Rectangle 1"/>
          <p:cNvSpPr/>
          <p:nvPr/>
        </p:nvSpPr>
        <p:spPr bwMode="gray">
          <a:xfrm>
            <a:off x="4894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" name="ZoneTexte 2"/>
          <p:cNvSpPr txBox="1"/>
          <p:nvPr/>
        </p:nvSpPr>
        <p:spPr bwMode="gray">
          <a:xfrm>
            <a:off x="18988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Michael ENZ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9" name="ContactBusinessCard"/>
          <p:cNvSpPr txBox="1"/>
          <p:nvPr/>
        </p:nvSpPr>
        <p:spPr bwMode="gray">
          <a:xfrm>
            <a:off x="18822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178 661 2752</a:t>
            </a:r>
            <a:endParaRPr lang="de-DE" sz="800" dirty="0"/>
          </a:p>
          <a:p>
            <a:pPr algn="r"/>
            <a:r>
              <a:rPr lang="de-DE" sz="800" dirty="0" smtClean="0"/>
              <a:t>Michael.Enz@soprasteria.com</a:t>
            </a:r>
            <a:endParaRPr lang="de-DE" sz="800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418356" y="2360755"/>
            <a:ext cx="20676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66700" lvl="0" indent="-266700">
              <a:spcAft>
                <a:spcPts val="600"/>
              </a:spcAft>
              <a:buSzPct val="70000"/>
              <a:defRPr/>
            </a:pPr>
            <a:r>
              <a:rPr lang="de-DE" sz="1400" b="1" dirty="0" smtClean="0"/>
              <a:t>IHRE ANSPRECHPARTNER</a:t>
            </a:r>
            <a:endParaRPr lang="de-DE" sz="1400" b="1" dirty="0"/>
          </a:p>
        </p:txBody>
      </p:sp>
      <p:pic>
        <p:nvPicPr>
          <p:cNvPr id="4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4114" y="2844394"/>
            <a:ext cx="1914754" cy="584606"/>
          </a:xfrm>
          <a:prstGeom prst="rect">
            <a:avLst/>
          </a:prstGeom>
        </p:spPr>
      </p:pic>
      <p:sp>
        <p:nvSpPr>
          <p:cNvPr id="13" name="Rectangle 1"/>
          <p:cNvSpPr/>
          <p:nvPr/>
        </p:nvSpPr>
        <p:spPr bwMode="gray">
          <a:xfrm>
            <a:off x="4096200" y="2773855"/>
            <a:ext cx="3240000" cy="198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4" name="ZoneTexte 2"/>
          <p:cNvSpPr txBox="1"/>
          <p:nvPr/>
        </p:nvSpPr>
        <p:spPr bwMode="gray">
          <a:xfrm>
            <a:off x="5505691" y="35785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 smtClean="0">
                <a:solidFill>
                  <a:schemeClr val="tx2"/>
                </a:solidFill>
              </a:rPr>
              <a:t>Christian ADAM</a:t>
            </a:r>
          </a:p>
          <a:p>
            <a:pPr algn="r"/>
            <a:r>
              <a:rPr lang="de-DE" sz="800" dirty="0" smtClean="0"/>
              <a:t>Senior Consultant</a:t>
            </a:r>
            <a:endParaRPr lang="de-DE" sz="800" dirty="0"/>
          </a:p>
        </p:txBody>
      </p:sp>
      <p:sp>
        <p:nvSpPr>
          <p:cNvPr id="15" name="ContactBusinessCard"/>
          <p:cNvSpPr txBox="1"/>
          <p:nvPr/>
        </p:nvSpPr>
        <p:spPr bwMode="gray">
          <a:xfrm>
            <a:off x="5489066" y="40159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de-DE" sz="800" dirty="0" smtClean="0"/>
          </a:p>
          <a:p>
            <a:pPr algn="r"/>
            <a:endParaRPr lang="de-DE" sz="800" dirty="0"/>
          </a:p>
          <a:p>
            <a:pPr algn="r"/>
            <a:r>
              <a:rPr lang="de-DE" sz="800" dirty="0" smtClean="0"/>
              <a:t>M</a:t>
            </a:r>
            <a:r>
              <a:rPr lang="de-DE" sz="800" dirty="0"/>
              <a:t>. +49 (</a:t>
            </a:r>
            <a:r>
              <a:rPr lang="de-DE" sz="800" dirty="0" smtClean="0"/>
              <a:t>0) 151 4062 8356</a:t>
            </a:r>
            <a:endParaRPr lang="de-DE" sz="800" dirty="0"/>
          </a:p>
          <a:p>
            <a:pPr algn="r"/>
            <a:r>
              <a:rPr lang="de-DE" sz="800" dirty="0" smtClean="0"/>
              <a:t>Christian.Adam@soprasteria.com</a:t>
            </a:r>
            <a:endParaRPr lang="de-DE" sz="800" dirty="0"/>
          </a:p>
        </p:txBody>
      </p:sp>
      <p:pic>
        <p:nvPicPr>
          <p:cNvPr id="16" name="LogoDE_Kle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120914" y="2844394"/>
            <a:ext cx="1914754" cy="5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" name="LogoDE_Gro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691680" y="2996952"/>
            <a:ext cx="5744261" cy="1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pPr marL="271463" indent="-270000"/>
            <a:r>
              <a:rPr lang="de-DE" dirty="0" smtClean="0"/>
              <a:t>1|Idee und Ziele</a:t>
            </a:r>
          </a:p>
          <a:p>
            <a:pPr marL="271463" indent="-270000"/>
            <a:r>
              <a:rPr lang="de-DE" dirty="0" smtClean="0"/>
              <a:t>2|Organisation</a:t>
            </a:r>
            <a:endParaRPr lang="de-DE" dirty="0"/>
          </a:p>
          <a:p>
            <a:pPr marL="270000" indent="-270000"/>
            <a:r>
              <a:rPr lang="de-DE" dirty="0"/>
              <a:t>3</a:t>
            </a:r>
            <a:r>
              <a:rPr lang="de-DE" dirty="0" smtClean="0"/>
              <a:t>|Bestandsaufnahme</a:t>
            </a:r>
            <a:endParaRPr lang="de-DE" dirty="0"/>
          </a:p>
          <a:p>
            <a:pPr marL="270000" indent="-270000"/>
            <a:r>
              <a:rPr lang="de-DE" dirty="0"/>
              <a:t>4</a:t>
            </a:r>
            <a:r>
              <a:rPr lang="de-DE" dirty="0" smtClean="0"/>
              <a:t>|Themenspeicher</a:t>
            </a:r>
          </a:p>
          <a:p>
            <a:pPr marL="270000" indent="-270000"/>
            <a:r>
              <a:rPr lang="de-DE" dirty="0"/>
              <a:t>5</a:t>
            </a:r>
            <a:r>
              <a:rPr lang="de-DE" dirty="0" smtClean="0"/>
              <a:t>|Nächste Schritte</a:t>
            </a:r>
            <a:endParaRPr lang="de-DE" dirty="0"/>
          </a:p>
        </p:txBody>
      </p:sp>
      <p:sp>
        <p:nvSpPr>
          <p:cNvPr id="6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2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wollen wir?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8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Idee</a:t>
            </a:r>
          </a:p>
          <a:p>
            <a:pPr lvl="1"/>
            <a:r>
              <a:rPr lang="de-DE" sz="1600" dirty="0" smtClean="0"/>
              <a:t>Schaffung </a:t>
            </a:r>
            <a:r>
              <a:rPr lang="de-DE" sz="1600" dirty="0"/>
              <a:t>einer Plattform zur Erprobung marktrelevanter neuer Technologien im Java-Umfeld für die </a:t>
            </a:r>
            <a:r>
              <a:rPr lang="de-DE" sz="1600" dirty="0" smtClean="0"/>
              <a:t>Unit-Mitarbeiter</a:t>
            </a:r>
            <a:endParaRPr lang="de-DE" sz="1600" dirty="0"/>
          </a:p>
          <a:p>
            <a:pPr lvl="1"/>
            <a:r>
              <a:rPr lang="de-DE" sz="1600" dirty="0"/>
              <a:t>Basis ist das Weiterbildungsbudget je Mitarbeiter</a:t>
            </a:r>
          </a:p>
          <a:p>
            <a:pPr lvl="1"/>
            <a:r>
              <a:rPr lang="de-DE" sz="1600" dirty="0"/>
              <a:t>Budget kann durch F&amp;E erweitert werden</a:t>
            </a:r>
          </a:p>
          <a:p>
            <a:pPr lvl="0"/>
            <a:r>
              <a:rPr lang="de-DE" dirty="0" smtClean="0"/>
              <a:t>Ziele</a:t>
            </a:r>
          </a:p>
          <a:p>
            <a:pPr lvl="1"/>
            <a:r>
              <a:rPr lang="de-DE" sz="1600" dirty="0" smtClean="0"/>
              <a:t>Sprachfähigkeit </a:t>
            </a:r>
            <a:r>
              <a:rPr lang="de-DE" sz="1600" dirty="0"/>
              <a:t>zu aktuellen technologischen Entwicklungen</a:t>
            </a:r>
          </a:p>
          <a:p>
            <a:pPr lvl="1"/>
            <a:r>
              <a:rPr lang="de-DE" sz="1600" dirty="0" err="1"/>
              <a:t>Know-How</a:t>
            </a:r>
            <a:r>
              <a:rPr lang="de-DE" sz="1600" dirty="0"/>
              <a:t> Aufbau (technologisch und methodisch)</a:t>
            </a:r>
          </a:p>
          <a:p>
            <a:pPr lvl="1"/>
            <a:r>
              <a:rPr lang="de-DE" sz="1600" dirty="0"/>
              <a:t>Wissensaustausch innerhalb des Teilnehmerkreises/Vernetzung</a:t>
            </a:r>
          </a:p>
          <a:p>
            <a:pPr lvl="1"/>
            <a:r>
              <a:rPr lang="de-DE" sz="1600" dirty="0"/>
              <a:t>Themen-Bearbeitung erfolgt agil in unterschiedlichen </a:t>
            </a:r>
            <a:r>
              <a:rPr lang="de-DE" sz="1600" dirty="0" smtClean="0"/>
              <a:t>Teamsettings</a:t>
            </a:r>
          </a:p>
          <a:p>
            <a:r>
              <a:rPr lang="de-DE" dirty="0"/>
              <a:t>Aktivitäten</a:t>
            </a:r>
          </a:p>
          <a:p>
            <a:pPr lvl="1"/>
            <a:r>
              <a:rPr lang="de-DE" sz="1600" dirty="0"/>
              <a:t>Aufbau Prototyp eines modularen </a:t>
            </a:r>
            <a:r>
              <a:rPr lang="de-DE" sz="1600" dirty="0" err="1"/>
              <a:t>CoreBanking</a:t>
            </a:r>
            <a:r>
              <a:rPr lang="de-DE" sz="1600" dirty="0"/>
              <a:t>-Systems mit Multikanal-Frontend</a:t>
            </a:r>
          </a:p>
          <a:p>
            <a:pPr lvl="1"/>
            <a:r>
              <a:rPr lang="de-DE" sz="1600" dirty="0"/>
              <a:t>Dient als Basis-Plattform zur </a:t>
            </a:r>
            <a:r>
              <a:rPr lang="de-DE" sz="1600" dirty="0" err="1"/>
              <a:t>Verprobung</a:t>
            </a:r>
            <a:r>
              <a:rPr lang="de-DE" sz="1600" dirty="0"/>
              <a:t> neuer Paradigmen, Frameworks, Schnittstellen, (Cloud-)Services, usw.</a:t>
            </a:r>
          </a:p>
          <a:p>
            <a:pPr lvl="1"/>
            <a:r>
              <a:rPr lang="de-DE" sz="1600" dirty="0"/>
              <a:t>Pipeline: Referenzarchitektur, Mobile-Frameworks, </a:t>
            </a:r>
            <a:r>
              <a:rPr lang="de-DE" sz="1600" dirty="0" err="1"/>
              <a:t>Blockchain</a:t>
            </a:r>
            <a:r>
              <a:rPr lang="de-DE" sz="1600" dirty="0"/>
              <a:t>, Testautomatisierung, </a:t>
            </a:r>
            <a:r>
              <a:rPr lang="de-DE" sz="1600" dirty="0" err="1"/>
              <a:t>InMemory</a:t>
            </a:r>
            <a:r>
              <a:rPr lang="de-DE" sz="1600" dirty="0"/>
              <a:t> DBs, UI-Technologien, </a:t>
            </a:r>
            <a:r>
              <a:rPr lang="de-DE" sz="1600" dirty="0" err="1"/>
              <a:t>AxWay</a:t>
            </a:r>
            <a:r>
              <a:rPr lang="de-DE" sz="1600" dirty="0"/>
              <a:t>, </a:t>
            </a:r>
            <a:r>
              <a:rPr lang="de-DE" sz="1600" dirty="0" err="1"/>
              <a:t>Apiomat</a:t>
            </a:r>
            <a:endParaRPr lang="de-DE" sz="1600" dirty="0"/>
          </a:p>
          <a:p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Idee und Ziele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wollen wir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4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3" b="15983"/>
          <a:stretch>
            <a:fillRect/>
          </a:stretch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Termine / Vorgehen / Ansprechpartner</a:t>
            </a:r>
            <a:endParaRPr lang="de-DE" dirty="0"/>
          </a:p>
        </p:txBody>
      </p:sp>
      <p:sp>
        <p:nvSpPr>
          <p:cNvPr id="10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54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Termine</a:t>
            </a:r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alle 6 Wochen mit alle Unit </a:t>
            </a:r>
            <a:r>
              <a:rPr lang="de-DE" dirty="0" err="1" smtClean="0"/>
              <a:t>MA‘s</a:t>
            </a:r>
            <a:endParaRPr lang="de-DE" dirty="0" smtClean="0"/>
          </a:p>
          <a:p>
            <a:pPr lvl="1"/>
            <a:r>
              <a:rPr lang="de-DE" dirty="0" err="1" smtClean="0"/>
              <a:t>Telko</a:t>
            </a:r>
            <a:r>
              <a:rPr lang="de-DE" dirty="0" smtClean="0"/>
              <a:t> der aktiven Teilnehmer alle 2 Wochen</a:t>
            </a:r>
          </a:p>
          <a:p>
            <a:pPr lvl="1"/>
            <a:r>
              <a:rPr lang="de-DE" dirty="0" smtClean="0"/>
              <a:t>Treffen in der GS FFM alle 2 Wochen, alternierend zur </a:t>
            </a:r>
            <a:r>
              <a:rPr lang="de-DE" dirty="0" err="1" smtClean="0"/>
              <a:t>Telko</a:t>
            </a:r>
            <a:endParaRPr lang="de-DE" dirty="0" smtClean="0"/>
          </a:p>
          <a:p>
            <a:pPr lvl="0"/>
            <a:r>
              <a:rPr lang="de-DE" dirty="0" smtClean="0"/>
              <a:t>Vorgehen</a:t>
            </a:r>
          </a:p>
          <a:p>
            <a:pPr lvl="1"/>
            <a:r>
              <a:rPr lang="de-DE" dirty="0"/>
              <a:t>Iterationen </a:t>
            </a:r>
            <a:r>
              <a:rPr lang="de-DE" dirty="0" smtClean="0"/>
              <a:t>im </a:t>
            </a:r>
            <a:r>
              <a:rPr lang="de-DE" dirty="0"/>
              <a:t>6 </a:t>
            </a:r>
            <a:r>
              <a:rPr lang="de-DE" dirty="0" smtClean="0"/>
              <a:t>Wochen </a:t>
            </a:r>
            <a:r>
              <a:rPr lang="de-DE" dirty="0" err="1" smtClean="0"/>
              <a:t>Rythmus</a:t>
            </a:r>
            <a:endParaRPr lang="de-DE" dirty="0"/>
          </a:p>
          <a:p>
            <a:pPr lvl="2"/>
            <a:r>
              <a:rPr lang="de-DE" dirty="0" smtClean="0"/>
              <a:t>Pull-Prinzip: am Anfang jeder Iteration kann jeder MA entscheiden ob und mit welchem Thema er sich am </a:t>
            </a:r>
            <a:r>
              <a:rPr lang="de-DE" dirty="0" err="1" smtClean="0"/>
              <a:t>TechUpdate</a:t>
            </a:r>
            <a:r>
              <a:rPr lang="de-DE" dirty="0" smtClean="0"/>
              <a:t> beteiligen möchte und welche Ziele er für sich festlegt</a:t>
            </a:r>
          </a:p>
          <a:p>
            <a:pPr lvl="2"/>
            <a:r>
              <a:rPr lang="de-DE" dirty="0" smtClean="0"/>
              <a:t>Ziele werden möglichst konkret festgelegt</a:t>
            </a:r>
          </a:p>
          <a:p>
            <a:pPr lvl="2"/>
            <a:r>
              <a:rPr lang="de-DE" dirty="0" smtClean="0"/>
              <a:t>Themenbearbeitung selbstständig oder im kleinen Team, regelmäßiger Austausch mit den anderen aktiven Teilnehmern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smtClean="0"/>
              <a:t>Ansprechpartner</a:t>
            </a:r>
          </a:p>
          <a:p>
            <a:pPr lvl="1"/>
            <a:r>
              <a:rPr lang="de-DE" dirty="0" smtClean="0"/>
              <a:t>Michael Enz</a:t>
            </a:r>
          </a:p>
          <a:p>
            <a:pPr lvl="1"/>
            <a:r>
              <a:rPr lang="de-DE" dirty="0" smtClean="0"/>
              <a:t>Christian Adam</a:t>
            </a:r>
          </a:p>
          <a:p>
            <a:pPr lvl="1"/>
            <a:r>
              <a:rPr lang="de-DE" dirty="0" smtClean="0"/>
              <a:t>Klaudio Misselwitz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Termine / Vorgehen / Ansprechpartner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2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" r="81"/>
          <a:stretch/>
        </p:blipFill>
        <p:spPr bwMode="gray"/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Was können wir?</a:t>
            </a:r>
            <a:endParaRPr lang="de-DE" dirty="0"/>
          </a:p>
        </p:txBody>
      </p:sp>
      <p:sp>
        <p:nvSpPr>
          <p:cNvPr id="7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2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dirty="0" err="1"/>
              <a:t>UseCases</a:t>
            </a:r>
            <a:r>
              <a:rPr lang="de-DE" dirty="0"/>
              <a:t>/ </a:t>
            </a:r>
            <a:r>
              <a:rPr lang="de-DE" dirty="0" smtClean="0"/>
              <a:t>Datenschema</a:t>
            </a:r>
            <a:endParaRPr lang="de-DE" dirty="0"/>
          </a:p>
          <a:p>
            <a:pPr lvl="0"/>
            <a:r>
              <a:rPr lang="de-DE" dirty="0"/>
              <a:t>AWS </a:t>
            </a:r>
            <a:r>
              <a:rPr lang="de-DE" dirty="0" smtClean="0"/>
              <a:t>Instanz</a:t>
            </a:r>
          </a:p>
          <a:p>
            <a:pPr lvl="1"/>
            <a:r>
              <a:rPr lang="de-DE" dirty="0" smtClean="0"/>
              <a:t>Jenkins</a:t>
            </a:r>
          </a:p>
          <a:p>
            <a:pPr lvl="1"/>
            <a:r>
              <a:rPr lang="de-DE" dirty="0" err="1" smtClean="0"/>
              <a:t>CoreBanking</a:t>
            </a:r>
            <a:r>
              <a:rPr lang="de-DE" dirty="0" smtClean="0"/>
              <a:t> Prototyp</a:t>
            </a:r>
          </a:p>
          <a:p>
            <a:pPr lvl="1"/>
            <a:r>
              <a:rPr lang="de-DE" dirty="0" smtClean="0"/>
              <a:t>Derby</a:t>
            </a:r>
            <a:endParaRPr lang="de-DE" dirty="0"/>
          </a:p>
          <a:p>
            <a:pPr lvl="0"/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/>
              <a:t>Code</a:t>
            </a:r>
          </a:p>
          <a:p>
            <a:pPr lvl="1"/>
            <a:r>
              <a:rPr lang="de-DE" dirty="0"/>
              <a:t>Ticketsystem</a:t>
            </a:r>
          </a:p>
          <a:p>
            <a:pPr lvl="1"/>
            <a:r>
              <a:rPr lang="de-DE" dirty="0"/>
              <a:t>[Links/ Einladung / …]</a:t>
            </a:r>
          </a:p>
          <a:p>
            <a:pPr lvl="0"/>
            <a:r>
              <a:rPr lang="de-DE" dirty="0" err="1"/>
              <a:t>CoreBanking</a:t>
            </a:r>
            <a:r>
              <a:rPr lang="de-DE" dirty="0"/>
              <a:t> </a:t>
            </a:r>
            <a:r>
              <a:rPr lang="de-DE" dirty="0" smtClean="0"/>
              <a:t>Prototyp</a:t>
            </a:r>
          </a:p>
          <a:p>
            <a:pPr lvl="2"/>
            <a:endParaRPr lang="de-DE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Was können wir?</a:t>
            </a:r>
          </a:p>
        </p:txBody>
      </p:sp>
      <p:sp>
        <p:nvSpPr>
          <p:cNvPr id="8" name="FooterDate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de-DE" noProof="0" smtClean="0"/>
              <a:t>17.12.2014</a:t>
            </a:r>
            <a:endParaRPr lang="de-DE" noProof="0" dirty="0"/>
          </a:p>
        </p:txBody>
      </p:sp>
      <p:sp>
        <p:nvSpPr>
          <p:cNvPr id="6" name="FooterTitle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 noProof="0" dirty="0" smtClean="0"/>
              <a:t>Titel</a:t>
            </a:r>
            <a:endParaRPr lang="de-DE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AF43E6FD-AB27-4108-A2FC-346BB5F75E3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äsentation Sopra Steria Consulting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0" tIns="0" rIns="0" bIns="0" rtlCol="0" anchor="ctr" anchorCtr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95B23E8A70249AE3893FA40C3D0AC" ma:contentTypeVersion="3" ma:contentTypeDescription="Create a new document." ma:contentTypeScope="" ma:versionID="10d27e969f5378d37b63249282d38cde">
  <xsd:schema xmlns:xsd="http://www.w3.org/2001/XMLSchema" xmlns:xs="http://www.w3.org/2001/XMLSchema" xmlns:p="http://schemas.microsoft.com/office/2006/metadata/properties" xmlns:ns2="21f1b9a1-a14a-4bc7-a26e-d14c8d65680a" xmlns:ns3="44440806-fd11-4447-82a8-07bec90d064d" targetNamespace="http://schemas.microsoft.com/office/2006/metadata/properties" ma:root="true" ma:fieldsID="e8a97cf32bb12b6fe2a0bfe11c1646a4" ns2:_="" ns3:_="">
    <xsd:import namespace="21f1b9a1-a14a-4bc7-a26e-d14c8d65680a"/>
    <xsd:import namespace="44440806-fd11-4447-82a8-07bec90d064d"/>
    <xsd:element name="properties">
      <xsd:complexType>
        <xsd:sequence>
          <xsd:element name="documentManagement">
            <xsd:complexType>
              <xsd:all>
                <xsd:element ref="ns2:Description_x0020__x0028_doc_x0029_" minOccurs="0"/>
                <xsd:element ref="ns2:m7b91fbce3df4f5da115d1433180bceb" minOccurs="0"/>
                <xsd:element ref="ns2:TaxCatchAll" minOccurs="0"/>
                <xsd:element ref="ns2:TaxCatchAllLabel" minOccurs="0"/>
                <xsd:element ref="ns2:jfd51d9e2b464e40b8a7b13280b9089c" minOccurs="0"/>
                <xsd:element ref="ns2:e16ca6858a6d4e1eb1b2576b3483cc38" minOccurs="0"/>
                <xsd:element ref="ns2:cb7384e601db497bbb88b8939feae4db" minOccurs="0"/>
                <xsd:element ref="ns2:Sensitivity_x0020_level" minOccurs="0"/>
                <xsd:element ref="ns2:Sensitivity_x0020_subject" minOccurs="0"/>
                <xsd:element ref="ns2:Document_x0020_ID" minOccurs="0"/>
                <xsd:element ref="ns3:TaxKeywordTaxHTFiel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1b9a1-a14a-4bc7-a26e-d14c8d65680a" elementFormDefault="qualified">
    <xsd:import namespace="http://schemas.microsoft.com/office/2006/documentManagement/types"/>
    <xsd:import namespace="http://schemas.microsoft.com/office/infopath/2007/PartnerControls"/>
    <xsd:element name="Description_x0020__x0028_doc_x0029_" ma:index="8" nillable="true" ma:displayName="Description (doc)" ma:description="Describes the content of this document." ma:internalName="Description_x0020__x0028_doc_x0029_">
      <xsd:simpleType>
        <xsd:restriction base="dms:Note">
          <xsd:maxLength value="255"/>
        </xsd:restriction>
      </xsd:simpleType>
    </xsd:element>
    <xsd:element name="m7b91fbce3df4f5da115d1433180bceb" ma:index="9" nillable="true" ma:taxonomy="true" ma:internalName="m7b91fbce3df4f5da115d1433180bceb" ma:taxonomyFieldName="Document_x0020_type" ma:displayName="Document type" ma:default="" ma:fieldId="{67b91fbc-e3df-4f5d-a115-d1433180bceb}" ma:taxonomyMulti="true" ma:sspId="000e2059-5ee7-47e9-8d7c-e5c5b9f97e02" ma:termSetId="b41fe23d-2ab6-46db-841a-cbc15ff164f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45d85f52-59d9-44dc-a72d-9fef9d972ed8}" ma:internalName="TaxCatchAll" ma:showField="CatchAllData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45d85f52-59d9-44dc-a72d-9fef9d972ed8}" ma:internalName="TaxCatchAllLabel" ma:readOnly="true" ma:showField="CatchAllDataLabel" ma:web="44440806-fd11-4447-82a8-07bec90d0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fd51d9e2b464e40b8a7b13280b9089c" ma:index="13" nillable="true" ma:taxonomy="true" ma:internalName="jfd51d9e2b464e40b8a7b13280b9089c" ma:taxonomyFieldName="Community" ma:displayName="Community" ma:default="" ma:fieldId="{3fd51d9e-2b46-4e40-b8a7-b13280b9089c}" ma:taxonomyMulti="true" ma:sspId="000e2059-5ee7-47e9-8d7c-e5c5b9f97e02" ma:termSetId="cbff4a31-9767-48d3-9f7e-7d5fae8965a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6ca6858a6d4e1eb1b2576b3483cc38" ma:index="15" nillable="true" ma:taxonomy="true" ma:internalName="e16ca6858a6d4e1eb1b2576b3483cc38" ma:taxonomyFieldName="Steria_x0020_location" ma:displayName="Steria location" ma:default="" ma:fieldId="{e16ca685-8a6d-4e1e-b1b2-576b3483cc38}" ma:taxonomyMulti="true" ma:sspId="000e2059-5ee7-47e9-8d7c-e5c5b9f97e02" ma:termSetId="06fb51a1-70d9-4608-80ae-c46ce699b3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7384e601db497bbb88b8939feae4db" ma:index="17" nillable="true" ma:taxonomy="true" ma:internalName="cb7384e601db497bbb88b8939feae4db" ma:taxonomyFieldName="Languages" ma:displayName="Languages" ma:default="" ma:fieldId="{cb7384e6-01db-497b-bb88-b8939feae4db}" ma:taxonomyMulti="true" ma:sspId="000e2059-5ee7-47e9-8d7c-e5c5b9f97e02" ma:termSetId="5d5e187e-ca10-44f3-ac34-13e5ac42fd4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nsitivity_x0020_level" ma:index="19" nillable="true" ma:displayName="Sensitivity level" ma:description="Choose the sensitivity level of your document." ma:format="Dropdown" ma:internalName="Sensitivity_x0020_level">
      <xsd:simpleType>
        <xsd:restriction base="dms:Choice">
          <xsd:enumeration value="Open - None or Public"/>
          <xsd:enumeration value="Level 1 - For internal use only"/>
          <xsd:enumeration value="Level 2 - In confidence"/>
          <xsd:enumeration value="Level 3 - In strictest confidence"/>
        </xsd:restriction>
      </xsd:simpleType>
    </xsd:element>
    <xsd:element name="Sensitivity_x0020_subject" ma:index="20" nillable="true" ma:displayName="Sensitivity subject" ma:description="Free text to indicate the reason for the sensitivity level." ma:internalName="Sensitivity_x0020_subject">
      <xsd:simpleType>
        <xsd:restriction base="dms:Text">
          <xsd:maxLength value="255"/>
        </xsd:restriction>
      </xsd:simpleType>
    </xsd:element>
    <xsd:element name="Document_x0020_ID" ma:index="21" nillable="true" ma:displayName="Document ID" ma:description="Optional free text field which can be used to record your own or local client or project reference identifier." ma:internalName="Document_x0020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40806-fd11-4447-82a8-07bec90d064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000e2059-5ee7-47e9-8d7c-e5c5b9f97e0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000e2059-5ee7-47e9-8d7c-e5c5b9f97e02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ID xmlns="21f1b9a1-a14a-4bc7-a26e-d14c8d65680a" xsi:nil="true"/>
    <TaxCatchAll xmlns="21f1b9a1-a14a-4bc7-a26e-d14c8d65680a"/>
    <TaxKeywordTaxHTField xmlns="44440806-fd11-4447-82a8-07bec90d064d">
      <Terms xmlns="http://schemas.microsoft.com/office/infopath/2007/PartnerControls"/>
    </TaxKeywordTaxHTField>
    <Description_x0020__x0028_doc_x0029_ xmlns="21f1b9a1-a14a-4bc7-a26e-d14c8d65680a" xsi:nil="true"/>
    <jfd51d9e2b464e40b8a7b13280b9089c xmlns="21f1b9a1-a14a-4bc7-a26e-d14c8d65680a">
      <Terms xmlns="http://schemas.microsoft.com/office/infopath/2007/PartnerControls"/>
    </jfd51d9e2b464e40b8a7b13280b9089c>
    <Sensitivity_x0020_subject xmlns="21f1b9a1-a14a-4bc7-a26e-d14c8d65680a" xsi:nil="true"/>
    <Sensitivity_x0020_level xmlns="21f1b9a1-a14a-4bc7-a26e-d14c8d65680a">Level 1 - For internal use only</Sensitivity_x0020_level>
    <m7b91fbce3df4f5da115d1433180bceb xmlns="21f1b9a1-a14a-4bc7-a26e-d14c8d65680a">
      <Terms xmlns="http://schemas.microsoft.com/office/infopath/2007/PartnerControls"/>
    </m7b91fbce3df4f5da115d1433180bceb>
    <e16ca6858a6d4e1eb1b2576b3483cc38 xmlns="21f1b9a1-a14a-4bc7-a26e-d14c8d65680a">
      <Terms xmlns="http://schemas.microsoft.com/office/infopath/2007/PartnerControls"/>
    </e16ca6858a6d4e1eb1b2576b3483cc38>
    <cb7384e601db497bbb88b8939feae4db xmlns="21f1b9a1-a14a-4bc7-a26e-d14c8d65680a">
      <Terms xmlns="http://schemas.microsoft.com/office/infopath/2007/PartnerControls"/>
    </cb7384e601db497bbb88b8939feae4db>
  </documentManagement>
</p:properties>
</file>

<file path=customXml/itemProps1.xml><?xml version="1.0" encoding="utf-8"?>
<ds:datastoreItem xmlns:ds="http://schemas.openxmlformats.org/officeDocument/2006/customXml" ds:itemID="{03F68B5D-060D-461E-B35E-22CCF0143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f1b9a1-a14a-4bc7-a26e-d14c8d65680a"/>
    <ds:schemaRef ds:uri="44440806-fd11-4447-82a8-07bec90d0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9E2BBF-1766-4AF4-AA1A-C1E7D94DA7A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E368A512-73EB-49E2-B5D1-942B8B8998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5291E0E-528F-442D-9599-63A5567E7BA9}">
  <ds:schemaRefs>
    <ds:schemaRef ds:uri="http://purl.org/dc/dcmitype/"/>
    <ds:schemaRef ds:uri="44440806-fd11-4447-82a8-07bec90d064d"/>
    <ds:schemaRef ds:uri="http://www.w3.org/XML/1998/namespace"/>
    <ds:schemaRef ds:uri="http://schemas.microsoft.com/office/2006/documentManagement/types"/>
    <ds:schemaRef ds:uri="21f1b9a1-a14a-4bc7-a26e-d14c8d65680a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Sopra Steria Consulting</Template>
  <TotalTime>0</TotalTime>
  <Words>419</Words>
  <Application>Microsoft Office PowerPoint</Application>
  <PresentationFormat>Bildschirmpräsentation (4:3)</PresentationFormat>
  <Paragraphs>144</Paragraphs>
  <Slides>16</Slides>
  <Notes>15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Präsentation Sopra Steria Consulting</vt:lpstr>
      <vt:lpstr>think-cell Folie</vt:lpstr>
      <vt:lpstr>TechUpDate Status</vt:lpstr>
      <vt:lpstr>PowerPoint-Präsentation</vt:lpstr>
      <vt:lpstr>Idee und Ziele</vt:lpstr>
      <vt:lpstr>Idee und Ziele</vt:lpstr>
      <vt:lpstr>Organisation</vt:lpstr>
      <vt:lpstr>Organisation</vt:lpstr>
      <vt:lpstr>Organisation</vt:lpstr>
      <vt:lpstr>Bestandsaufnahme</vt:lpstr>
      <vt:lpstr>Bestandsaufnahme</vt:lpstr>
      <vt:lpstr>Themenspeicher</vt:lpstr>
      <vt:lpstr>Themenspeicher</vt:lpstr>
      <vt:lpstr>Nächste Schritte</vt:lpstr>
      <vt:lpstr>Nächste Schritte</vt:lpstr>
      <vt:lpstr>Roadmap</vt:lpstr>
      <vt:lpstr>PowerPoint-Präsentation</vt:lpstr>
      <vt:lpstr>PowerPoint-Präsentation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TechUpDate Status</dc:title>
  <dc:creator>Christian ADAM</dc:creator>
  <cp:lastModifiedBy>Michael ENZ</cp:lastModifiedBy>
  <cp:revision>23</cp:revision>
  <cp:lastPrinted>2014-12-17T10:52:37Z</cp:lastPrinted>
  <dcterms:created xsi:type="dcterms:W3CDTF">2017-02-15T19:05:09Z</dcterms:created>
  <dcterms:modified xsi:type="dcterms:W3CDTF">2017-03-01T19:30:22Z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0x010100B2595B23E8A70249AE3893FA40C3D0AC</vt:lpwstr>
  </property>
  <property fmtid="{D5CDD505-2E9C-101B-9397-08002B2CF9AE}" pid="3" name="TaxKeyword">
    <vt:lpwstr/>
  </property>
  <property fmtid="{D5CDD505-2E9C-101B-9397-08002B2CF9AE}" pid="4" name="DokuNr">
    <vt:lpwstr>31.215</vt:lpwstr>
  </property>
  <property fmtid="{D5CDD505-2E9C-101B-9397-08002B2CF9AE}" pid="5" name="VorlageVersion">
    <vt:lpwstr>03</vt:lpwstr>
  </property>
  <property fmtid="{D5CDD505-2E9C-101B-9397-08002B2CF9AE}" pid="6" name="DOC_StatusRahmen">
    <vt:bool>false</vt:bool>
  </property>
  <property fmtid="{D5CDD505-2E9C-101B-9397-08002B2CF9AE}" pid="7" name="DOC_Datum">
    <vt:lpwstr> </vt:lpwstr>
  </property>
  <property fmtid="{D5CDD505-2E9C-101B-9397-08002B2CF9AE}" pid="8" name="DOC_Team">
    <vt:lpwstr> </vt:lpwstr>
  </property>
  <property fmtid="{D5CDD505-2E9C-101B-9397-08002B2CF9AE}" pid="9" name="DOC_Titel">
    <vt:lpwstr>Titel</vt:lpwstr>
  </property>
  <property fmtid="{D5CDD505-2E9C-101B-9397-08002B2CF9AE}" pid="10" name="DOC_Untertitel">
    <vt:lpwstr>Untertitel</vt:lpwstr>
  </property>
  <property fmtid="{D5CDD505-2E9C-101B-9397-08002B2CF9AE}" pid="11" name="DOC_Ort">
    <vt:lpwstr> </vt:lpwstr>
  </property>
  <property fmtid="{D5CDD505-2E9C-101B-9397-08002B2CF9AE}" pid="12" name="UD_Bezeichnung">
    <vt:lpwstr>Sopra Steria GmbH</vt:lpwstr>
  </property>
  <property fmtid="{D5CDD505-2E9C-101B-9397-08002B2CF9AE}" pid="13" name="UD_Kurzbezeichnung">
    <vt:lpwstr>Sopra Steria Consulting</vt:lpwstr>
  </property>
  <property fmtid="{D5CDD505-2E9C-101B-9397-08002B2CF9AE}" pid="14" name="UD_Geschaeftsfuehrung1">
    <vt:lpwstr>Vorsitzender des Aufsichtsrates: François Enaud</vt:lpwstr>
  </property>
  <property fmtid="{D5CDD505-2E9C-101B-9397-08002B2CF9AE}" pid="15" name="UD_Geschaeftsfuehrung2">
    <vt:lpwstr>Geschäftsführer: Urs Michael Krämer</vt:lpwstr>
  </property>
  <property fmtid="{D5CDD505-2E9C-101B-9397-08002B2CF9AE}" pid="16" name="UD_Gesellschaftssitz">
    <vt:lpwstr>Gesellschaftssitz: Hamburg</vt:lpwstr>
  </property>
  <property fmtid="{D5CDD505-2E9C-101B-9397-08002B2CF9AE}" pid="17" name="UD_Registereintrag">
    <vt:lpwstr>HRB 130 165 Amtsgericht Hamburg - USt-ID-Nr.: DE118671351</vt:lpwstr>
  </property>
  <property fmtid="{D5CDD505-2E9C-101B-9397-08002B2CF9AE}" pid="18" name="SO_StrasseNr">
    <vt:lpwstr>Neue Weyerstraße 6</vt:lpwstr>
  </property>
  <property fmtid="{D5CDD505-2E9C-101B-9397-08002B2CF9AE}" pid="19" name="SO_LKE">
    <vt:lpwstr>D</vt:lpwstr>
  </property>
  <property fmtid="{D5CDD505-2E9C-101B-9397-08002B2CF9AE}" pid="20" name="SO_PLZ">
    <vt:lpwstr>50676</vt:lpwstr>
  </property>
  <property fmtid="{D5CDD505-2E9C-101B-9397-08002B2CF9AE}" pid="21" name="SO_ORT">
    <vt:lpwstr>Köln</vt:lpwstr>
  </property>
  <property fmtid="{D5CDD505-2E9C-101B-9397-08002B2CF9AE}" pid="22" name="SO_TELEFON">
    <vt:lpwstr>+49 221 92404</vt:lpwstr>
  </property>
  <property fmtid="{D5CDD505-2E9C-101B-9397-08002B2CF9AE}" pid="23" name="UE_Telefon">
    <vt:lpwstr>Telefon</vt:lpwstr>
  </property>
  <property fmtid="{D5CDD505-2E9C-101B-9397-08002B2CF9AE}" pid="24" name="UE_Fax">
    <vt:lpwstr>Fax</vt:lpwstr>
  </property>
  <property fmtid="{D5CDD505-2E9C-101B-9397-08002B2CF9AE}" pid="25" name="SO_Fax">
    <vt:lpwstr>7999</vt:lpwstr>
  </property>
  <property fmtid="{D5CDD505-2E9C-101B-9397-08002B2CF9AE}" pid="26" name="UE_Email">
    <vt:lpwstr>E-Mail</vt:lpwstr>
  </property>
  <property fmtid="{D5CDD505-2E9C-101B-9397-08002B2CF9AE}" pid="27" name="US_Email">
    <vt:lpwstr>bettina.dinslage@steria-mummert.de</vt:lpwstr>
  </property>
  <property fmtid="{D5CDD505-2E9C-101B-9397-08002B2CF9AE}" pid="28" name="UD_LogoMittel">
    <vt:lpwstr>Logo_SMC standard 40.jpg</vt:lpwstr>
  </property>
  <property fmtid="{D5CDD505-2E9C-101B-9397-08002B2CF9AE}" pid="29" name="UD_LogoGross">
    <vt:lpwstr>Logo_SMC cover 64.jpg</vt:lpwstr>
  </property>
  <property fmtid="{D5CDD505-2E9C-101B-9397-08002B2CF9AE}" pid="30" name="UD_LogoWhite">
    <vt:lpwstr> </vt:lpwstr>
  </property>
  <property fmtid="{D5CDD505-2E9C-101B-9397-08002B2CF9AE}" pid="31" name="US_UD_ID">
    <vt:lpwstr>DE10</vt:lpwstr>
  </property>
  <property fmtid="{D5CDD505-2E9C-101B-9397-08002B2CF9AE}" pid="32" name="UD_ID">
    <vt:lpwstr>DE10</vt:lpwstr>
  </property>
  <property fmtid="{D5CDD505-2E9C-101B-9397-08002B2CF9AE}" pid="33" name="UD_Anzeigetext">
    <vt:lpwstr>Sopra Steria Consulting (D)</vt:lpwstr>
  </property>
  <property fmtid="{D5CDD505-2E9C-101B-9397-08002B2CF9AE}" pid="34" name="DOC_UD_ID">
    <vt:lpwstr>DE10</vt:lpwstr>
  </property>
  <property fmtid="{D5CDD505-2E9C-101B-9397-08002B2CF9AE}" pid="35" name="US_SO_ID">
    <vt:lpwstr>5</vt:lpwstr>
  </property>
  <property fmtid="{D5CDD505-2E9C-101B-9397-08002B2CF9AE}" pid="36" name="DOC_SO_ID">
    <vt:lpwstr>5</vt:lpwstr>
  </property>
  <property fmtid="{D5CDD505-2E9C-101B-9397-08002B2CF9AE}" pid="37" name="DOC_U1Gesellschaft">
    <vt:lpwstr>Sopra Steria Consulting (D)</vt:lpwstr>
  </property>
  <property fmtid="{D5CDD505-2E9C-101B-9397-08002B2CF9AE}" pid="38" name="DOC_U1Standort">
    <vt:lpwstr>Köln</vt:lpwstr>
  </property>
  <property fmtid="{D5CDD505-2E9C-101B-9397-08002B2CF9AE}" pid="39" name="DOC_Sprache">
    <vt:lpwstr>Deutsch</vt:lpwstr>
  </property>
  <property fmtid="{D5CDD505-2E9C-101B-9397-08002B2CF9AE}" pid="40" name="UD_Zusatzlogo">
    <vt:lpwstr> </vt:lpwstr>
  </property>
  <property fmtid="{D5CDD505-2E9C-101B-9397-08002B2CF9AE}" pid="41" name="SO_Durchwahl">
    <vt:lpwstr>0</vt:lpwstr>
  </property>
  <property fmtid="{D5CDD505-2E9C-101B-9397-08002B2CF9AE}" pid="42" name="UD_Email">
    <vt:lpwstr>info.de@soprasteria.com</vt:lpwstr>
  </property>
  <property fmtid="{D5CDD505-2E9C-101B-9397-08002B2CF9AE}" pid="43" name="UD_InternetAdresse">
    <vt:lpwstr>www.soprasteria.com</vt:lpwstr>
  </property>
  <property fmtid="{D5CDD505-2E9C-101B-9397-08002B2CF9AE}" pid="44" name="UD_LogoKlein">
    <vt:lpwstr>Logo_SMC standard 40.jpg</vt:lpwstr>
  </property>
</Properties>
</file>