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19" r:id="rId6"/>
    <p:sldId id="299" r:id="rId7"/>
    <p:sldId id="349" r:id="rId8"/>
    <p:sldId id="350" r:id="rId9"/>
    <p:sldId id="348" r:id="rId10"/>
    <p:sldId id="351" r:id="rId11"/>
    <p:sldId id="356" r:id="rId12"/>
    <p:sldId id="339" r:id="rId13"/>
    <p:sldId id="352" r:id="rId14"/>
    <p:sldId id="329" r:id="rId15"/>
    <p:sldId id="354" r:id="rId16"/>
    <p:sldId id="328" r:id="rId17"/>
    <p:sldId id="355" r:id="rId18"/>
    <p:sldId id="274" r:id="rId19"/>
    <p:sldId id="332" r:id="rId20"/>
  </p:sldIdLst>
  <p:sldSz cx="9144000" cy="6858000" type="screen4x3"/>
  <p:notesSz cx="6805613" cy="9944100"/>
  <p:custDataLst>
    <p:tags r:id="rId23"/>
  </p:custDataLst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64646"/>
    <a:srgbClr val="FAAA0A"/>
    <a:srgbClr val="F07D00"/>
    <a:srgbClr val="F2F2F2"/>
    <a:srgbClr val="2DAA64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46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1002" y="-108"/>
      </p:cViewPr>
      <p:guideLst>
        <p:guide orient="horz" pos="3884"/>
        <p:guide orient="horz" pos="935"/>
        <p:guide orient="horz" pos="300"/>
        <p:guide pos="542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-1920" y="-126"/>
      </p:cViewPr>
      <p:guideLst>
        <p:guide orient="horz"/>
        <p:guide pos="42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099" cy="27352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pPr algn="l"/>
            <a:fld id="{992ACF9D-DFDC-416D-8629-6E7E5D8EA592}" type="datetime1">
              <a:rPr lang="de-DE" smtClean="0"/>
              <a:t>28.02.2017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4488" y="9502038"/>
            <a:ext cx="566990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l">
              <a:defRPr sz="1200"/>
            </a:lvl1pPr>
          </a:lstStyle>
          <a:p>
            <a:r>
              <a:rPr lang="fr-FR" sz="1100" dirty="0" err="1"/>
              <a:t>Titel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502038"/>
            <a:ext cx="54448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/>
              <a:pPr/>
              <a:t>‹Nr.›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7406" y="9601256"/>
            <a:ext cx="0" cy="10739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80833" y="9541270"/>
            <a:ext cx="298583" cy="21859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" y="0"/>
            <a:ext cx="6805611" cy="5105839"/>
          </a:xfrm>
          <a:prstGeom prst="rect">
            <a:avLst/>
          </a:prstGeom>
          <a:noFill/>
          <a:ln w="12700">
            <a:noFill/>
          </a:ln>
        </p:spPr>
        <p:txBody>
          <a:bodyPr vert="horz" lIns="91577" tIns="45789" rIns="91577" bIns="4578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gray">
          <a:xfrm>
            <a:off x="336884" y="5342021"/>
            <a:ext cx="6176211" cy="3856272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37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539750" y="4224201"/>
            <a:ext cx="6463565" cy="424711"/>
          </a:xfrm>
        </p:spPr>
        <p:txBody>
          <a:bodyPr vert="horz" wrap="square" lIns="0" tIns="45710" rIns="0" bIns="45710" rtlCol="0" anchor="b">
            <a:spAutoFit/>
          </a:bodyPr>
          <a:lstStyle>
            <a:lvl1pPr>
              <a:defRPr lang="de-DE" sz="2400" dirty="0"/>
            </a:lvl1pPr>
          </a:lstStyle>
          <a:p>
            <a:pPr lvl="0"/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14" name="LogoDE_Mittel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 marL="216000" indent="-216000">
              <a:defRPr sz="1600"/>
            </a:lvl1pPr>
            <a:lvl2pPr marL="540000" indent="-216000">
              <a:defRPr sz="1400"/>
            </a:lvl2pPr>
            <a:lvl3pPr marL="792000" indent="-180000"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noProof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39750" y="384460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15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7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74788"/>
            <a:ext cx="4351389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  <a:p>
            <a:pPr marL="792000" lvl="2" indent="-180000"/>
            <a:r>
              <a:rPr lang="de-DE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237606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5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256057" y="1474788"/>
            <a:ext cx="262619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00192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8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Folie nur mit </a:t>
            </a:r>
            <a:r>
              <a:rPr lang="de-DE" dirty="0" err="1" smtClean="0"/>
              <a:t>überschrifT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 bwMode="gray">
          <a:xfrm>
            <a:off x="51806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1" name="FooterCopyRight" descr="CopyRight"/>
          <p:cNvSpPr txBox="1"/>
          <p:nvPr userDrawn="1"/>
        </p:nvSpPr>
        <p:spPr bwMode="gray">
          <a:xfrm>
            <a:off x="3657738" y="6505986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smtClean="0">
                <a:solidFill>
                  <a:schemeClr val="bg1"/>
                </a:solidFill>
                <a:latin typeface="+mn-lt"/>
              </a:rPr>
              <a:t>KONTAKT</a:t>
            </a:r>
            <a:endParaRPr lang="de-DE" sz="2800" b="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522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39750" y="1484313"/>
            <a:ext cx="8064500" cy="4681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3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 baseline="0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de-DE" noProof="0" smtClean="0"/>
              <a:t>Kapitelüberschrift</a:t>
            </a:r>
          </a:p>
          <a:p>
            <a:pPr lvl="1"/>
            <a:r>
              <a:rPr lang="de-DE" noProof="0" smtClean="0"/>
              <a:t>Kapitelüberschrift fett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de-DE" sz="2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de-DE" noProof="0" dirty="0" smtClean="0"/>
              <a:t>Auf Icon klicken, um Bild einzufügen</a:t>
            </a:r>
          </a:p>
          <a:p>
            <a:endParaRPr lang="de-DE" noProof="0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8559"/>
            <a:ext cx="6480522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 PRÄSENTATION</a:t>
            </a:r>
            <a:endParaRPr lang="de-DE" noProof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4553"/>
            <a:ext cx="6480522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Untertitel</a:t>
            </a:r>
            <a:endParaRPr lang="de-DE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2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26" name="Connecteur droit 10"/>
          <p:cNvCxnSpPr/>
          <p:nvPr userDrawn="1"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CopyRight" descr="CopyRight"/>
          <p:cNvSpPr txBox="1"/>
          <p:nvPr userDrawn="1"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835" y="1484312"/>
            <a:ext cx="8064614" cy="468153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316180"/>
            <a:ext cx="8064500" cy="33254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50" y="656624"/>
            <a:ext cx="8064576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de-DE" noProof="0" dirty="0" smtClean="0"/>
              <a:t>UNTERTITEL</a:t>
            </a:r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 Level eins</a:t>
            </a:r>
          </a:p>
          <a:p>
            <a:pPr lvl="1"/>
            <a:r>
              <a:rPr lang="de-DE" noProof="0" smtClean="0"/>
              <a:t>Text Level zwei</a:t>
            </a:r>
          </a:p>
          <a:p>
            <a:pPr lvl="2"/>
            <a:r>
              <a:rPr lang="de-DE" noProof="0" smtClean="0"/>
              <a:t>Text </a:t>
            </a:r>
            <a:r>
              <a:rPr lang="de-DE" smtClean="0"/>
              <a:t>Level drei</a:t>
            </a:r>
            <a:endParaRPr lang="de-DE" noProof="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84313"/>
            <a:ext cx="3888235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83767"/>
            <a:ext cx="4032251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Auf Icon klicken, um Bild einzufügen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26616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think-cell Folie" r:id="rId20" imgW="270" imgH="270" progId="TCLayout.ActiveDocument.1">
                  <p:embed/>
                </p:oleObj>
              </mc:Choice>
              <mc:Fallback>
                <p:oleObj name="think-cell Foli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39750" y="190697"/>
            <a:ext cx="8064500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39750" y="1484314"/>
            <a:ext cx="80645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2" name="FooterCopyRight" descr="CopyRight"/>
          <p:cNvSpPr txBox="1"/>
          <p:nvPr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 bwMode="gray">
          <a:xfrm>
            <a:off x="-279400" y="-325957"/>
            <a:ext cx="9697020" cy="7448449"/>
            <a:chOff x="-279400" y="-325957"/>
            <a:chExt cx="9697020" cy="7448449"/>
          </a:xfrm>
        </p:grpSpPr>
        <p:cxnSp>
          <p:nvCxnSpPr>
            <p:cNvPr id="9" name="Gerade Verbindung 8"/>
            <p:cNvCxnSpPr/>
            <p:nvPr userDrawn="1"/>
          </p:nvCxnSpPr>
          <p:spPr bwMode="gray">
            <a:xfrm>
              <a:off x="-27940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-27940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-27940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925252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925252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925252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85217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4572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85217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4572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200"/>
        </a:spcBef>
        <a:buClr>
          <a:srgbClr val="CF022B"/>
        </a:buClr>
        <a:buSzPct val="90000"/>
        <a:buFontTx/>
        <a:buBlip>
          <a:blip r:embed="rId23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1800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TechUpDate</a:t>
            </a:r>
            <a:r>
              <a:rPr lang="de-DE" dirty="0" smtClean="0"/>
              <a:t> Status</a:t>
            </a:r>
            <a:endParaRPr lang="de-DE" dirty="0"/>
          </a:p>
        </p:txBody>
      </p:sp>
      <p:sp>
        <p:nvSpPr>
          <p:cNvPr id="5" name="Untertitel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22.02.2017</a:t>
            </a:r>
            <a:endParaRPr lang="de-DE" dirty="0"/>
          </a:p>
        </p:txBody>
      </p:sp>
      <p:sp>
        <p:nvSpPr>
          <p:cNvPr id="8" name="SopraClaim"/>
          <p:cNvSpPr txBox="1"/>
          <p:nvPr/>
        </p:nvSpPr>
        <p:spPr bwMode="gray"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Delivering</a:t>
            </a:r>
            <a:r>
              <a:rPr lang="de-DE" sz="1200" dirty="0" smtClean="0">
                <a:solidFill>
                  <a:schemeClr val="accent1"/>
                </a:solidFill>
              </a:rPr>
              <a:t> Transformation. </a:t>
            </a:r>
            <a:r>
              <a:rPr lang="de-DE" sz="1200" dirty="0" err="1" smtClean="0">
                <a:solidFill>
                  <a:schemeClr val="accent1"/>
                </a:solidFill>
              </a:rPr>
              <a:t>Together</a:t>
            </a:r>
            <a:r>
              <a:rPr lang="de-DE" sz="1200" dirty="0" smtClean="0">
                <a:solidFill>
                  <a:schemeClr val="accent1"/>
                </a:solidFill>
              </a:rPr>
              <a:t>.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Themenspeicher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Blockchain</a:t>
            </a:r>
            <a:endParaRPr lang="de-DE" dirty="0"/>
          </a:p>
          <a:p>
            <a:pPr lvl="0"/>
            <a:r>
              <a:rPr lang="de-DE" dirty="0" err="1"/>
              <a:t>CoreBanking</a:t>
            </a:r>
            <a:endParaRPr lang="de-DE" dirty="0"/>
          </a:p>
          <a:p>
            <a:pPr lvl="0"/>
            <a:r>
              <a:rPr lang="de-DE" dirty="0" err="1"/>
              <a:t>AxWay</a:t>
            </a:r>
            <a:r>
              <a:rPr lang="de-DE" dirty="0"/>
              <a:t>/ </a:t>
            </a:r>
            <a:r>
              <a:rPr lang="de-DE" dirty="0" err="1" smtClean="0"/>
              <a:t>Apiomat</a:t>
            </a:r>
            <a:endParaRPr lang="de-DE" dirty="0"/>
          </a:p>
          <a:p>
            <a:pPr lvl="0"/>
            <a:r>
              <a:rPr lang="de-DE" dirty="0" err="1" smtClean="0"/>
              <a:t>Themenclustermap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Themenspeicher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Wie geht es weiter?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Konzeption zum Aufbau eines </a:t>
            </a:r>
            <a:r>
              <a:rPr lang="de-DE" dirty="0" err="1" smtClean="0"/>
              <a:t>Blockchain</a:t>
            </a:r>
            <a:r>
              <a:rPr lang="de-DE" dirty="0" smtClean="0"/>
              <a:t> Prototyps</a:t>
            </a:r>
          </a:p>
          <a:p>
            <a:pPr lvl="0"/>
            <a:r>
              <a:rPr lang="de-DE" dirty="0" smtClean="0"/>
              <a:t>Aufbau einer </a:t>
            </a:r>
            <a:r>
              <a:rPr lang="de-DE" dirty="0" err="1" smtClean="0"/>
              <a:t>Continuous</a:t>
            </a:r>
            <a:r>
              <a:rPr lang="de-DE" dirty="0" smtClean="0"/>
              <a:t> Integration Infrastruktur</a:t>
            </a:r>
          </a:p>
          <a:p>
            <a:pPr lvl="0"/>
            <a:r>
              <a:rPr lang="de-DE" dirty="0" err="1" smtClean="0"/>
              <a:t>CoreBanking</a:t>
            </a:r>
            <a:r>
              <a:rPr lang="de-DE" dirty="0" smtClean="0"/>
              <a:t> Prototyp </a:t>
            </a:r>
            <a:r>
              <a:rPr lang="de-DE" dirty="0" smtClean="0"/>
              <a:t>erweitern</a:t>
            </a:r>
          </a:p>
          <a:p>
            <a:pPr lvl="0"/>
            <a:r>
              <a:rPr lang="de-DE" dirty="0" smtClean="0"/>
              <a:t>Integration </a:t>
            </a:r>
            <a:r>
              <a:rPr lang="de-DE" dirty="0" err="1" smtClean="0"/>
              <a:t>ThemenClusterMap</a:t>
            </a:r>
            <a:r>
              <a:rPr lang="de-DE" dirty="0" smtClean="0"/>
              <a:t>: </a:t>
            </a:r>
            <a:r>
              <a:rPr lang="de-DE" dirty="0" smtClean="0"/>
              <a:t>Links, bearbeitete Themen</a:t>
            </a:r>
          </a:p>
          <a:p>
            <a:pPr lvl="0"/>
            <a:r>
              <a:rPr lang="de-DE" dirty="0" smtClean="0"/>
              <a:t>Unterstützung </a:t>
            </a:r>
            <a:r>
              <a:rPr lang="de-DE" smtClean="0"/>
              <a:t>durch Werkstudent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7" name="ContactAddress"/>
          <p:cNvSpPr txBox="1"/>
          <p:nvPr/>
        </p:nvSpPr>
        <p:spPr bwMode="gray">
          <a:xfrm>
            <a:off x="418356" y="5118645"/>
            <a:ext cx="414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Sopra Steria Consulting</a:t>
            </a:r>
          </a:p>
          <a:p>
            <a:r>
              <a:rPr lang="en-US" sz="1400" dirty="0"/>
              <a:t>Business Unit Promotional &amp; Cooperative </a:t>
            </a:r>
            <a:r>
              <a:rPr lang="en-US" sz="1400" dirty="0" smtClean="0"/>
              <a:t>Banks</a:t>
            </a:r>
          </a:p>
          <a:p>
            <a:r>
              <a:rPr lang="de-DE" sz="1400" dirty="0"/>
              <a:t>Unit Banking Java Mobile Web </a:t>
            </a:r>
            <a:r>
              <a:rPr lang="de-DE" sz="1400" dirty="0" smtClean="0"/>
              <a:t>(Klaudio Misselwitz)</a:t>
            </a:r>
            <a:endParaRPr lang="de-DE" sz="1400" dirty="0"/>
          </a:p>
          <a:p>
            <a:endParaRPr lang="de-DE" sz="1400" dirty="0" smtClean="0"/>
          </a:p>
          <a:p>
            <a:r>
              <a:rPr lang="de-DE" sz="1400" dirty="0" smtClean="0"/>
              <a:t>www.soprasteria.de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4894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ZoneTexte 2"/>
          <p:cNvSpPr txBox="1"/>
          <p:nvPr/>
        </p:nvSpPr>
        <p:spPr bwMode="gray">
          <a:xfrm>
            <a:off x="18988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Michael ENZ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9" name="ContactBusinessCard"/>
          <p:cNvSpPr txBox="1"/>
          <p:nvPr/>
        </p:nvSpPr>
        <p:spPr bwMode="gray">
          <a:xfrm>
            <a:off x="18822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178 661 2752</a:t>
            </a:r>
            <a:endParaRPr lang="de-DE" sz="800" dirty="0"/>
          </a:p>
          <a:p>
            <a:pPr algn="r"/>
            <a:r>
              <a:rPr lang="de-DE" sz="800" dirty="0" smtClean="0"/>
              <a:t>Michael.Enz@soprasteria.com</a:t>
            </a:r>
            <a:endParaRPr lang="de-DE" sz="80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418356" y="2360755"/>
            <a:ext cx="20676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IHRE ANSPRECHPARTNER</a:t>
            </a:r>
            <a:endParaRPr lang="de-DE" sz="1400" b="1" dirty="0"/>
          </a:p>
        </p:txBody>
      </p:sp>
      <p:pic>
        <p:nvPicPr>
          <p:cNvPr id="4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4114" y="2844394"/>
            <a:ext cx="1914754" cy="584606"/>
          </a:xfrm>
          <a:prstGeom prst="rect">
            <a:avLst/>
          </a:prstGeom>
        </p:spPr>
      </p:pic>
      <p:sp>
        <p:nvSpPr>
          <p:cNvPr id="13" name="Rectangle 1"/>
          <p:cNvSpPr/>
          <p:nvPr/>
        </p:nvSpPr>
        <p:spPr bwMode="gray">
          <a:xfrm>
            <a:off x="40962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ZoneTexte 2"/>
          <p:cNvSpPr txBox="1"/>
          <p:nvPr/>
        </p:nvSpPr>
        <p:spPr bwMode="gray">
          <a:xfrm>
            <a:off x="55056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Christian ADAM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15" name="ContactBusinessCard"/>
          <p:cNvSpPr txBox="1"/>
          <p:nvPr/>
        </p:nvSpPr>
        <p:spPr bwMode="gray">
          <a:xfrm>
            <a:off x="54890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151 4062 8356</a:t>
            </a:r>
            <a:endParaRPr lang="de-DE" sz="800" dirty="0"/>
          </a:p>
          <a:p>
            <a:pPr algn="r"/>
            <a:r>
              <a:rPr lang="de-DE" sz="800" dirty="0" smtClean="0"/>
              <a:t>Christian.Adam@soprasteria.com</a:t>
            </a:r>
            <a:endParaRPr lang="de-DE" sz="800" dirty="0"/>
          </a:p>
        </p:txBody>
      </p:sp>
      <p:pic>
        <p:nvPicPr>
          <p:cNvPr id="16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120914" y="2844394"/>
            <a:ext cx="1914754" cy="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2" name="LogoDE_Gro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91680" y="2996952"/>
            <a:ext cx="5744261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marL="271463" indent="-270000"/>
            <a:r>
              <a:rPr lang="de-DE" dirty="0" smtClean="0"/>
              <a:t>1|Idee und Ziele</a:t>
            </a:r>
          </a:p>
          <a:p>
            <a:pPr marL="271463" indent="-270000"/>
            <a:r>
              <a:rPr lang="de-DE" dirty="0" smtClean="0"/>
              <a:t>2|Organisation</a:t>
            </a:r>
            <a:endParaRPr lang="de-DE" dirty="0"/>
          </a:p>
          <a:p>
            <a:pPr marL="270000" indent="-270000"/>
            <a:r>
              <a:rPr lang="de-DE" dirty="0"/>
              <a:t>3</a:t>
            </a:r>
            <a:r>
              <a:rPr lang="de-DE" dirty="0" smtClean="0"/>
              <a:t>|Bestandsaufnahme</a:t>
            </a:r>
            <a:endParaRPr lang="de-DE" dirty="0"/>
          </a:p>
          <a:p>
            <a:pPr marL="270000" indent="-270000"/>
            <a:r>
              <a:rPr lang="de-DE" dirty="0"/>
              <a:t>4</a:t>
            </a:r>
            <a:r>
              <a:rPr lang="de-DE" dirty="0" smtClean="0"/>
              <a:t>|Themenspeicher</a:t>
            </a:r>
          </a:p>
          <a:p>
            <a:pPr marL="270000" indent="-270000"/>
            <a:r>
              <a:rPr lang="de-DE" dirty="0"/>
              <a:t>5</a:t>
            </a:r>
            <a:r>
              <a:rPr lang="de-DE" dirty="0" smtClean="0"/>
              <a:t>|Nächste Schritte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8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Idee</a:t>
            </a:r>
          </a:p>
          <a:p>
            <a:pPr lvl="1"/>
            <a:r>
              <a:rPr lang="de-DE" sz="1600" dirty="0" smtClean="0"/>
              <a:t>Schaffung </a:t>
            </a:r>
            <a:r>
              <a:rPr lang="de-DE" sz="1600" dirty="0"/>
              <a:t>einer Plattform zur Erprobung marktrelevanter neuer Technologien im Java-Umfeld für die Mitarbeiter</a:t>
            </a:r>
          </a:p>
          <a:p>
            <a:pPr lvl="1"/>
            <a:r>
              <a:rPr lang="de-DE" sz="1600" dirty="0"/>
              <a:t>Basis ist das Weiterbildungsbudget je Mitarbeiter</a:t>
            </a:r>
          </a:p>
          <a:p>
            <a:pPr lvl="1"/>
            <a:r>
              <a:rPr lang="de-DE" sz="1600" dirty="0"/>
              <a:t>Budget kann durch F&amp;E erweitert werden</a:t>
            </a:r>
          </a:p>
          <a:p>
            <a:pPr lvl="0"/>
            <a:r>
              <a:rPr lang="de-DE" dirty="0" smtClean="0"/>
              <a:t>Ziele</a:t>
            </a:r>
          </a:p>
          <a:p>
            <a:pPr lvl="1"/>
            <a:r>
              <a:rPr lang="de-DE" sz="1600" dirty="0" smtClean="0"/>
              <a:t>Sprachfähigkeit </a:t>
            </a:r>
            <a:r>
              <a:rPr lang="de-DE" sz="1600" dirty="0"/>
              <a:t>zu aktuellen technologischen Entwicklungen</a:t>
            </a:r>
          </a:p>
          <a:p>
            <a:pPr lvl="1"/>
            <a:r>
              <a:rPr lang="de-DE" sz="1600" dirty="0" err="1"/>
              <a:t>Know-How</a:t>
            </a:r>
            <a:r>
              <a:rPr lang="de-DE" sz="1600" dirty="0"/>
              <a:t> Aufbau (technologisch und methodisch)</a:t>
            </a:r>
          </a:p>
          <a:p>
            <a:pPr lvl="1"/>
            <a:r>
              <a:rPr lang="de-DE" sz="1600" dirty="0"/>
              <a:t>Wissensaustausch innerhalb des Teilnehmerkreises/Vernetzung</a:t>
            </a:r>
          </a:p>
          <a:p>
            <a:pPr lvl="1"/>
            <a:r>
              <a:rPr lang="de-DE" sz="1600" dirty="0"/>
              <a:t>Themen-Bearbeitung erfolgt agil in unterschiedlichen </a:t>
            </a:r>
            <a:r>
              <a:rPr lang="de-DE" sz="1600" dirty="0" smtClean="0"/>
              <a:t>Teamsettings</a:t>
            </a:r>
          </a:p>
          <a:p>
            <a:r>
              <a:rPr lang="de-DE" dirty="0"/>
              <a:t>Aktivitäten</a:t>
            </a:r>
          </a:p>
          <a:p>
            <a:pPr lvl="1"/>
            <a:r>
              <a:rPr lang="de-DE" sz="1600" dirty="0"/>
              <a:t>Aufbau Prototyp eines modularen </a:t>
            </a:r>
            <a:r>
              <a:rPr lang="de-DE" sz="1600" dirty="0" err="1"/>
              <a:t>CoreBanking</a:t>
            </a:r>
            <a:r>
              <a:rPr lang="de-DE" sz="1600" dirty="0"/>
              <a:t>-Systems mit Multikanal-Frontend</a:t>
            </a:r>
          </a:p>
          <a:p>
            <a:pPr lvl="1"/>
            <a:r>
              <a:rPr lang="de-DE" sz="1600" dirty="0"/>
              <a:t>Dient als Basis-Plattform zur </a:t>
            </a:r>
            <a:r>
              <a:rPr lang="de-DE" sz="1600" dirty="0" err="1"/>
              <a:t>Verprobung</a:t>
            </a:r>
            <a:r>
              <a:rPr lang="de-DE" sz="1600" dirty="0"/>
              <a:t> neuer Paradigmen, Frameworks, Schnittstellen, (Cloud-)Services, usw.</a:t>
            </a:r>
          </a:p>
          <a:p>
            <a:pPr lvl="1"/>
            <a:r>
              <a:rPr lang="de-DE" sz="1600" dirty="0"/>
              <a:t>Pipeline: Referenzarchitektur, Mobile-Frameworks, </a:t>
            </a:r>
            <a:r>
              <a:rPr lang="de-DE" sz="1600" dirty="0" err="1"/>
              <a:t>Blockchain</a:t>
            </a:r>
            <a:r>
              <a:rPr lang="de-DE" sz="1600" dirty="0"/>
              <a:t>, Testautomatisierung, </a:t>
            </a:r>
            <a:r>
              <a:rPr lang="de-DE" sz="1600" dirty="0" err="1"/>
              <a:t>InMemory</a:t>
            </a:r>
            <a:r>
              <a:rPr lang="de-DE" sz="1600" dirty="0"/>
              <a:t> DBs, UI-Technologien, </a:t>
            </a:r>
            <a:r>
              <a:rPr lang="de-DE" sz="1600" dirty="0" err="1"/>
              <a:t>AxWay</a:t>
            </a:r>
            <a:r>
              <a:rPr lang="de-DE" sz="1600" dirty="0"/>
              <a:t>, </a:t>
            </a:r>
            <a:r>
              <a:rPr lang="de-DE" sz="1600" dirty="0" err="1"/>
              <a:t>Apiomat</a:t>
            </a:r>
            <a:endParaRPr lang="de-DE" sz="1600" dirty="0"/>
          </a:p>
          <a:p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Termine / Vorgehen / Ansprechpartner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5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Termine</a:t>
            </a:r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alle 6 Wochen mit alle Unit </a:t>
            </a:r>
            <a:r>
              <a:rPr lang="de-DE" dirty="0" err="1" smtClean="0"/>
              <a:t>MA‘s</a:t>
            </a:r>
            <a:endParaRPr lang="de-DE" dirty="0" smtClean="0"/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der aktiven Teilnehmer alle 2 Wochen</a:t>
            </a:r>
          </a:p>
          <a:p>
            <a:pPr lvl="1"/>
            <a:r>
              <a:rPr lang="de-DE" dirty="0" smtClean="0"/>
              <a:t>Treffen in der GS FFM alle 2 Wochen, alternierend zur </a:t>
            </a:r>
            <a:r>
              <a:rPr lang="de-DE" dirty="0" err="1" smtClean="0"/>
              <a:t>Telko</a:t>
            </a:r>
            <a:endParaRPr lang="de-DE" dirty="0" smtClean="0"/>
          </a:p>
          <a:p>
            <a:pPr lvl="0"/>
            <a:r>
              <a:rPr lang="de-DE" dirty="0" smtClean="0"/>
              <a:t>Vorgehen</a:t>
            </a:r>
          </a:p>
          <a:p>
            <a:pPr lvl="1"/>
            <a:r>
              <a:rPr lang="de-DE" dirty="0"/>
              <a:t>Iterationen </a:t>
            </a:r>
            <a:r>
              <a:rPr lang="de-DE" dirty="0" smtClean="0"/>
              <a:t>im </a:t>
            </a:r>
            <a:r>
              <a:rPr lang="de-DE" dirty="0"/>
              <a:t>6 </a:t>
            </a:r>
            <a:r>
              <a:rPr lang="de-DE" dirty="0" smtClean="0"/>
              <a:t>Wochen </a:t>
            </a:r>
            <a:r>
              <a:rPr lang="de-DE" dirty="0" err="1" smtClean="0"/>
              <a:t>Rythmus</a:t>
            </a:r>
            <a:endParaRPr lang="de-DE" dirty="0"/>
          </a:p>
          <a:p>
            <a:pPr lvl="2"/>
            <a:r>
              <a:rPr lang="de-DE" dirty="0" smtClean="0"/>
              <a:t>Pull-Prinzip: am Anfang jeder Iteration kann jeder MA entscheiden ob und mit welchem Thema er sich am </a:t>
            </a:r>
            <a:r>
              <a:rPr lang="de-DE" dirty="0" err="1" smtClean="0"/>
              <a:t>TechUpdate</a:t>
            </a:r>
            <a:r>
              <a:rPr lang="de-DE" dirty="0" smtClean="0"/>
              <a:t> beteiligen möchte und welche Ziele er für sich </a:t>
            </a:r>
            <a:r>
              <a:rPr lang="de-DE" dirty="0" smtClean="0"/>
              <a:t>festlegt</a:t>
            </a:r>
          </a:p>
          <a:p>
            <a:pPr lvl="2"/>
            <a:r>
              <a:rPr lang="de-DE" dirty="0" smtClean="0"/>
              <a:t>Ziele werden möglichst konkret festgelegt</a:t>
            </a:r>
            <a:endParaRPr lang="de-DE" dirty="0" smtClean="0"/>
          </a:p>
          <a:p>
            <a:pPr lvl="2"/>
            <a:r>
              <a:rPr lang="de-DE" dirty="0" smtClean="0"/>
              <a:t>Themenbearbeitung selbstständig oder im kleinen Team, regelmäßiger Austausch mit den anderen aktiven Teilnehmern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Ansprechpartner</a:t>
            </a:r>
            <a:endParaRPr lang="de-DE" dirty="0" smtClean="0"/>
          </a:p>
          <a:p>
            <a:pPr lvl="1"/>
            <a:r>
              <a:rPr lang="de-DE" dirty="0" smtClean="0"/>
              <a:t>Michael Enz</a:t>
            </a:r>
          </a:p>
          <a:p>
            <a:pPr lvl="1"/>
            <a:r>
              <a:rPr lang="de-DE" dirty="0" smtClean="0"/>
              <a:t>Christian Adam</a:t>
            </a:r>
          </a:p>
          <a:p>
            <a:pPr lvl="1"/>
            <a:r>
              <a:rPr lang="de-DE" dirty="0" smtClean="0"/>
              <a:t>Klaudio Misselwitz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2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" r="81"/>
          <a:stretch/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können wir?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UseCases</a:t>
            </a:r>
            <a:r>
              <a:rPr lang="de-DE" dirty="0"/>
              <a:t>/ </a:t>
            </a:r>
            <a:r>
              <a:rPr lang="de-DE" dirty="0" smtClean="0"/>
              <a:t>Datenschema</a:t>
            </a:r>
            <a:endParaRPr lang="de-DE" dirty="0"/>
          </a:p>
          <a:p>
            <a:pPr lvl="0"/>
            <a:r>
              <a:rPr lang="de-DE" dirty="0"/>
              <a:t>AWS Instanz</a:t>
            </a:r>
          </a:p>
          <a:p>
            <a:pPr lvl="0"/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Ticketsystem</a:t>
            </a:r>
          </a:p>
          <a:p>
            <a:pPr lvl="1"/>
            <a:r>
              <a:rPr lang="de-DE" dirty="0"/>
              <a:t>[Links/ Einladung / …]</a:t>
            </a:r>
          </a:p>
          <a:p>
            <a:pPr lvl="0"/>
            <a:r>
              <a:rPr lang="de-DE" dirty="0" err="1"/>
              <a:t>CoreBanking</a:t>
            </a:r>
            <a:r>
              <a:rPr lang="de-DE" dirty="0"/>
              <a:t> </a:t>
            </a:r>
            <a:r>
              <a:rPr lang="de-DE" dirty="0" smtClean="0"/>
              <a:t>Prototyp</a:t>
            </a:r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können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 Sopra Steria Consulting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 anchor="ctr" anchorCtr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5B23E8A70249AE3893FA40C3D0AC" ma:contentTypeVersion="3" ma:contentTypeDescription="Create a new document." ma:contentTypeScope="" ma:versionID="10d27e969f5378d37b63249282d38cde">
  <xsd:schema xmlns:xsd="http://www.w3.org/2001/XMLSchema" xmlns:xs="http://www.w3.org/2001/XMLSchema" xmlns:p="http://schemas.microsoft.com/office/2006/metadata/properties" xmlns:ns2="21f1b9a1-a14a-4bc7-a26e-d14c8d65680a" xmlns:ns3="44440806-fd11-4447-82a8-07bec90d064d" targetNamespace="http://schemas.microsoft.com/office/2006/metadata/properties" ma:root="true" ma:fieldsID="e8a97cf32bb12b6fe2a0bfe11c1646a4" ns2:_="" ns3:_="">
    <xsd:import namespace="21f1b9a1-a14a-4bc7-a26e-d14c8d65680a"/>
    <xsd:import namespace="44440806-fd11-4447-82a8-07bec90d064d"/>
    <xsd:element name="properties">
      <xsd:complexType>
        <xsd:sequence>
          <xsd:element name="documentManagement">
            <xsd:complexType>
              <xsd:all>
                <xsd:element ref="ns2:Description_x0020__x0028_doc_x0029_" minOccurs="0"/>
                <xsd:element ref="ns2:m7b91fbce3df4f5da115d1433180bceb" minOccurs="0"/>
                <xsd:element ref="ns2:TaxCatchAll" minOccurs="0"/>
                <xsd:element ref="ns2:TaxCatchAllLabel" minOccurs="0"/>
                <xsd:element ref="ns2:jfd51d9e2b464e40b8a7b13280b9089c" minOccurs="0"/>
                <xsd:element ref="ns2:e16ca6858a6d4e1eb1b2576b3483cc38" minOccurs="0"/>
                <xsd:element ref="ns2:cb7384e601db497bbb88b8939feae4db" minOccurs="0"/>
                <xsd:element ref="ns2:Sensitivity_x0020_level" minOccurs="0"/>
                <xsd:element ref="ns2:Sensitivity_x0020_subject" minOccurs="0"/>
                <xsd:element ref="ns2:Document_x0020_ID" minOccurs="0"/>
                <xsd:element ref="ns3:TaxKeywordTaxHTFiel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8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9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5d85f52-59d9-44dc-a72d-9fef9d972ed8}" ma:internalName="TaxCatchAll" ma:showField="CatchAllData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5d85f52-59d9-44dc-a72d-9fef9d972ed8}" ma:internalName="TaxCatchAllLabel" ma:readOnly="true" ma:showField="CatchAllDataLabel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3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5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7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19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0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1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40806-fd11-4447-82a8-07bec90d064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000e2059-5ee7-47e9-8d7c-e5c5b9f97e0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000e2059-5ee7-47e9-8d7c-e5c5b9f97e02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TaxKeywordTaxHTField xmlns="44440806-fd11-4447-82a8-07bec90d064d">
      <Terms xmlns="http://schemas.microsoft.com/office/infopath/2007/PartnerControls"/>
    </TaxKeywordTaxHTField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>Level 1 - For internal use only</Sensitivity_x0020_level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Props1.xml><?xml version="1.0" encoding="utf-8"?>
<ds:datastoreItem xmlns:ds="http://schemas.openxmlformats.org/officeDocument/2006/customXml" ds:itemID="{03F68B5D-060D-461E-B35E-22CCF0143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1b9a1-a14a-4bc7-a26e-d14c8d65680a"/>
    <ds:schemaRef ds:uri="44440806-fd11-4447-82a8-07bec90d0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E2BBF-1766-4AF4-AA1A-C1E7D94DA7A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368A512-73EB-49E2-B5D1-942B8B8998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291E0E-528F-442D-9599-63A5567E7BA9}">
  <ds:schemaRefs>
    <ds:schemaRef ds:uri="http://purl.org/dc/dcmitype/"/>
    <ds:schemaRef ds:uri="44440806-fd11-4447-82a8-07bec90d064d"/>
    <ds:schemaRef ds:uri="http://www.w3.org/XML/1998/namespace"/>
    <ds:schemaRef ds:uri="http://schemas.microsoft.com/office/2006/documentManagement/types"/>
    <ds:schemaRef ds:uri="21f1b9a1-a14a-4bc7-a26e-d14c8d65680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Sopra Steria Consulting</Template>
  <TotalTime>0</TotalTime>
  <Words>405</Words>
  <Application>Microsoft Office PowerPoint</Application>
  <PresentationFormat>Bildschirmpräsentation (4:3)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Präsentation Sopra Steria Consulting</vt:lpstr>
      <vt:lpstr>think-cell Folie</vt:lpstr>
      <vt:lpstr>TechUpDate Status</vt:lpstr>
      <vt:lpstr>PowerPoint-Präsentation</vt:lpstr>
      <vt:lpstr>Idee und Ziele</vt:lpstr>
      <vt:lpstr>Idee und Ziele</vt:lpstr>
      <vt:lpstr>Organisation</vt:lpstr>
      <vt:lpstr>Organisation</vt:lpstr>
      <vt:lpstr>Organisation</vt:lpstr>
      <vt:lpstr>Bestandsaufnahme</vt:lpstr>
      <vt:lpstr>Bestandsaufnahme</vt:lpstr>
      <vt:lpstr>Themenspeicher</vt:lpstr>
      <vt:lpstr>Themenspeicher</vt:lpstr>
      <vt:lpstr>Nächste Schritte</vt:lpstr>
      <vt:lpstr>Nächste Schritte</vt:lpstr>
      <vt:lpstr>PowerPoint-Präsentation</vt:lpstr>
      <vt:lpstr>PowerPoint-Präsentation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TechUpDate Status</dc:title>
  <dc:creator>Christian ADAM</dc:creator>
  <cp:lastModifiedBy>Christian ADAM</cp:lastModifiedBy>
  <cp:revision>15</cp:revision>
  <cp:lastPrinted>2014-12-17T10:52:37Z</cp:lastPrinted>
  <dcterms:created xsi:type="dcterms:W3CDTF">2017-02-15T19:05:09Z</dcterms:created>
  <dcterms:modified xsi:type="dcterms:W3CDTF">2017-02-28T17:57:44Z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0x010100B2595B23E8A70249AE3893FA40C3D0AC</vt:lpwstr>
  </property>
  <property fmtid="{D5CDD505-2E9C-101B-9397-08002B2CF9AE}" pid="3" name="TaxKeyword">
    <vt:lpwstr/>
  </property>
  <property fmtid="{D5CDD505-2E9C-101B-9397-08002B2CF9AE}" pid="4" name="DokuNr">
    <vt:lpwstr>31.215</vt:lpwstr>
  </property>
  <property fmtid="{D5CDD505-2E9C-101B-9397-08002B2CF9AE}" pid="5" name="VorlageVersion">
    <vt:lpwstr>03</vt:lpwstr>
  </property>
  <property fmtid="{D5CDD505-2E9C-101B-9397-08002B2CF9AE}" pid="6" name="DOC_StatusRahmen">
    <vt:bool>false</vt:bool>
  </property>
  <property fmtid="{D5CDD505-2E9C-101B-9397-08002B2CF9AE}" pid="7" name="DOC_Datum">
    <vt:lpwstr> </vt:lpwstr>
  </property>
  <property fmtid="{D5CDD505-2E9C-101B-9397-08002B2CF9AE}" pid="8" name="DOC_Team">
    <vt:lpwstr> </vt:lpwstr>
  </property>
  <property fmtid="{D5CDD505-2E9C-101B-9397-08002B2CF9AE}" pid="9" name="DOC_Titel">
    <vt:lpwstr>Titel</vt:lpwstr>
  </property>
  <property fmtid="{D5CDD505-2E9C-101B-9397-08002B2CF9AE}" pid="10" name="DOC_Untertitel">
    <vt:lpwstr>Untertitel</vt:lpwstr>
  </property>
  <property fmtid="{D5CDD505-2E9C-101B-9397-08002B2CF9AE}" pid="11" name="DOC_Ort">
    <vt:lpwstr> </vt:lpwstr>
  </property>
  <property fmtid="{D5CDD505-2E9C-101B-9397-08002B2CF9AE}" pid="12" name="UD_Bezeichnung">
    <vt:lpwstr>Sopra Steria GmbH</vt:lpwstr>
  </property>
  <property fmtid="{D5CDD505-2E9C-101B-9397-08002B2CF9AE}" pid="13" name="UD_Kurzbezeichnung">
    <vt:lpwstr>Sopra Steria Consulting</vt:lpwstr>
  </property>
  <property fmtid="{D5CDD505-2E9C-101B-9397-08002B2CF9AE}" pid="14" name="UD_Geschaeftsfuehrung1">
    <vt:lpwstr>Vorsitzender des Aufsichtsrates: François Enaud</vt:lpwstr>
  </property>
  <property fmtid="{D5CDD505-2E9C-101B-9397-08002B2CF9AE}" pid="15" name="UD_Geschaeftsfuehrung2">
    <vt:lpwstr>Geschäftsführer: Urs Michael Krämer</vt:lpwstr>
  </property>
  <property fmtid="{D5CDD505-2E9C-101B-9397-08002B2CF9AE}" pid="16" name="UD_Gesellschaftssitz">
    <vt:lpwstr>Gesellschaftssitz: Hamburg</vt:lpwstr>
  </property>
  <property fmtid="{D5CDD505-2E9C-101B-9397-08002B2CF9AE}" pid="17" name="UD_Registereintrag">
    <vt:lpwstr>HRB 130 165 Amtsgericht Hamburg - USt-ID-Nr.: DE118671351</vt:lpwstr>
  </property>
  <property fmtid="{D5CDD505-2E9C-101B-9397-08002B2CF9AE}" pid="18" name="SO_StrasseNr">
    <vt:lpwstr>Neue Weyerstraße 6</vt:lpwstr>
  </property>
  <property fmtid="{D5CDD505-2E9C-101B-9397-08002B2CF9AE}" pid="19" name="SO_LKE">
    <vt:lpwstr>D</vt:lpwstr>
  </property>
  <property fmtid="{D5CDD505-2E9C-101B-9397-08002B2CF9AE}" pid="20" name="SO_PLZ">
    <vt:lpwstr>50676</vt:lpwstr>
  </property>
  <property fmtid="{D5CDD505-2E9C-101B-9397-08002B2CF9AE}" pid="21" name="SO_ORT">
    <vt:lpwstr>Köln</vt:lpwstr>
  </property>
  <property fmtid="{D5CDD505-2E9C-101B-9397-08002B2CF9AE}" pid="22" name="SO_TELEFON">
    <vt:lpwstr>+49 221 92404</vt:lpwstr>
  </property>
  <property fmtid="{D5CDD505-2E9C-101B-9397-08002B2CF9AE}" pid="23" name="UE_Telefon">
    <vt:lpwstr>Telefon</vt:lpwstr>
  </property>
  <property fmtid="{D5CDD505-2E9C-101B-9397-08002B2CF9AE}" pid="24" name="UE_Fax">
    <vt:lpwstr>Fax</vt:lpwstr>
  </property>
  <property fmtid="{D5CDD505-2E9C-101B-9397-08002B2CF9AE}" pid="25" name="SO_Fax">
    <vt:lpwstr>7999</vt:lpwstr>
  </property>
  <property fmtid="{D5CDD505-2E9C-101B-9397-08002B2CF9AE}" pid="26" name="UE_Email">
    <vt:lpwstr>E-Mail</vt:lpwstr>
  </property>
  <property fmtid="{D5CDD505-2E9C-101B-9397-08002B2CF9AE}" pid="27" name="US_Email">
    <vt:lpwstr>bettina.dinslage@steria-mummert.de</vt:lpwstr>
  </property>
  <property fmtid="{D5CDD505-2E9C-101B-9397-08002B2CF9AE}" pid="28" name="UD_LogoMittel">
    <vt:lpwstr>Logo_SMC standard 40.jpg</vt:lpwstr>
  </property>
  <property fmtid="{D5CDD505-2E9C-101B-9397-08002B2CF9AE}" pid="29" name="UD_LogoGross">
    <vt:lpwstr>Logo_SMC cover 64.jpg</vt:lpwstr>
  </property>
  <property fmtid="{D5CDD505-2E9C-101B-9397-08002B2CF9AE}" pid="30" name="UD_LogoWhite">
    <vt:lpwstr> </vt:lpwstr>
  </property>
  <property fmtid="{D5CDD505-2E9C-101B-9397-08002B2CF9AE}" pid="31" name="US_UD_ID">
    <vt:lpwstr>DE10</vt:lpwstr>
  </property>
  <property fmtid="{D5CDD505-2E9C-101B-9397-08002B2CF9AE}" pid="32" name="UD_ID">
    <vt:lpwstr>DE10</vt:lpwstr>
  </property>
  <property fmtid="{D5CDD505-2E9C-101B-9397-08002B2CF9AE}" pid="33" name="UD_Anzeigetext">
    <vt:lpwstr>Sopra Steria Consulting (D)</vt:lpwstr>
  </property>
  <property fmtid="{D5CDD505-2E9C-101B-9397-08002B2CF9AE}" pid="34" name="DOC_UD_ID">
    <vt:lpwstr>DE10</vt:lpwstr>
  </property>
  <property fmtid="{D5CDD505-2E9C-101B-9397-08002B2CF9AE}" pid="35" name="US_SO_ID">
    <vt:lpwstr>5</vt:lpwstr>
  </property>
  <property fmtid="{D5CDD505-2E9C-101B-9397-08002B2CF9AE}" pid="36" name="DOC_SO_ID">
    <vt:lpwstr>5</vt:lpwstr>
  </property>
  <property fmtid="{D5CDD505-2E9C-101B-9397-08002B2CF9AE}" pid="37" name="DOC_U1Gesellschaft">
    <vt:lpwstr>Sopra Steria Consulting (D)</vt:lpwstr>
  </property>
  <property fmtid="{D5CDD505-2E9C-101B-9397-08002B2CF9AE}" pid="38" name="DOC_U1Standort">
    <vt:lpwstr>Köln</vt:lpwstr>
  </property>
  <property fmtid="{D5CDD505-2E9C-101B-9397-08002B2CF9AE}" pid="39" name="DOC_Sprache">
    <vt:lpwstr>Deutsch</vt:lpwstr>
  </property>
  <property fmtid="{D5CDD505-2E9C-101B-9397-08002B2CF9AE}" pid="40" name="UD_Zusatzlogo">
    <vt:lpwstr> </vt:lpwstr>
  </property>
  <property fmtid="{D5CDD505-2E9C-101B-9397-08002B2CF9AE}" pid="41" name="SO_Durchwahl">
    <vt:lpwstr>0</vt:lpwstr>
  </property>
  <property fmtid="{D5CDD505-2E9C-101B-9397-08002B2CF9AE}" pid="42" name="UD_Email">
    <vt:lpwstr>info.de@soprasteria.com</vt:lpwstr>
  </property>
  <property fmtid="{D5CDD505-2E9C-101B-9397-08002B2CF9AE}" pid="43" name="UD_InternetAdresse">
    <vt:lpwstr>www.soprasteria.com</vt:lpwstr>
  </property>
  <property fmtid="{D5CDD505-2E9C-101B-9397-08002B2CF9AE}" pid="44" name="UD_LogoKlein">
    <vt:lpwstr>Logo_SMC standard 40.jpg</vt:lpwstr>
  </property>
</Properties>
</file>