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Roboto-bold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483c65ba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483c65ba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483c65b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483c65b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483c65ba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483c65ba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483c65ba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483c65ba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483c65ba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483c65b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483c65ba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7483c65ba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483c65ba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483c65ba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7483c65ba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7483c65ba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7483c65ba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7483c65ba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483c65ba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483c65ba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7483c65ba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7483c65ba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7483c65ba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7483c65ba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7483c65ba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7483c65ba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7483c65ba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7483c65ba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7483c65ba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7483c65ba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483c65ba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483c65ba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7483c65ba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7483c65ba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7483c65b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7483c65b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483c65b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7483c65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483c65b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483c65b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7483c65b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7483c65b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483c65ba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7483c65ba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7483c65b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7483c65b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7483c65b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7483c65b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7483c65b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7483c65b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7483c65b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7483c65b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7483c65ba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7483c65ba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7483c65ba_3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7483c65ba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7483c65ba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7483c65ba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4c733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74c733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74c7335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74c7335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74c7335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74c7335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7483c65b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7483c65b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7483c65ba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7483c65ba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7483c65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7483c65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483c65ba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483c65ba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483c65b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483c65b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483c65b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483c65b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483c65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483c65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483c65ba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483c65ba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41.png"/><Relationship Id="rId5"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cssrvlab01.utep.edu/Classes/cs4342_5342%20Dr.%20Jimenez/Team5%20jimenez/FrontDesk_Php/index.ph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DESK SYSTEM</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sz="2100"/>
              <a:t>The University of Texas at El Paso(UTEP)</a:t>
            </a:r>
            <a:endParaRPr sz="21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420"/>
              <a:t>CHRISTIAN GOMEZ</a:t>
            </a:r>
            <a:endParaRPr sz="1420"/>
          </a:p>
          <a:p>
            <a:pPr indent="0" lvl="0" marL="0" rtl="0" algn="l">
              <a:lnSpc>
                <a:spcPct val="80000"/>
              </a:lnSpc>
              <a:spcBef>
                <a:spcPts val="0"/>
              </a:spcBef>
              <a:spcAft>
                <a:spcPts val="0"/>
              </a:spcAft>
              <a:buSzPts val="770"/>
              <a:buNone/>
            </a:pPr>
            <a:r>
              <a:rPr lang="en" sz="1420"/>
              <a:t>ALAN VERDIN</a:t>
            </a:r>
            <a:endParaRPr sz="1420"/>
          </a:p>
          <a:p>
            <a:pPr indent="0" lvl="0" marL="0" rtl="0" algn="l">
              <a:lnSpc>
                <a:spcPct val="80000"/>
              </a:lnSpc>
              <a:spcBef>
                <a:spcPts val="0"/>
              </a:spcBef>
              <a:spcAft>
                <a:spcPts val="0"/>
              </a:spcAft>
              <a:buSzPts val="770"/>
              <a:buNone/>
            </a:pPr>
            <a:r>
              <a:rPr lang="en" sz="1420"/>
              <a:t>GARRETT</a:t>
            </a:r>
            <a:r>
              <a:rPr lang="en" sz="1420"/>
              <a:t> JONES</a:t>
            </a:r>
            <a:endParaRPr sz="1420"/>
          </a:p>
          <a:p>
            <a:pPr indent="0" lvl="0" marL="0" rtl="0" algn="l">
              <a:lnSpc>
                <a:spcPct val="80000"/>
              </a:lnSpc>
              <a:spcBef>
                <a:spcPts val="0"/>
              </a:spcBef>
              <a:spcAft>
                <a:spcPts val="0"/>
              </a:spcAft>
              <a:buSzPts val="770"/>
              <a:buNone/>
            </a:pPr>
            <a:r>
              <a:rPr lang="en" sz="1420"/>
              <a:t>MIGUEL RODARTE</a:t>
            </a:r>
            <a:endParaRPr sz="1420"/>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VISITORS &amp; STAFF TABLE</a:t>
            </a:r>
            <a:endParaRPr/>
          </a:p>
        </p:txBody>
      </p:sp>
      <p:pic>
        <p:nvPicPr>
          <p:cNvPr id="130" name="Google Shape;130;p22"/>
          <p:cNvPicPr preferRelativeResize="0"/>
          <p:nvPr/>
        </p:nvPicPr>
        <p:blipFill>
          <a:blip r:embed="rId3">
            <a:alphaModFix/>
          </a:blip>
          <a:stretch>
            <a:fillRect/>
          </a:stretch>
        </p:blipFill>
        <p:spPr>
          <a:xfrm>
            <a:off x="2015188" y="1407550"/>
            <a:ext cx="5113675" cy="2257575"/>
          </a:xfrm>
          <a:prstGeom prst="rect">
            <a:avLst/>
          </a:prstGeom>
          <a:noFill/>
          <a:ln>
            <a:noFill/>
          </a:ln>
        </p:spPr>
      </p:pic>
      <p:pic>
        <p:nvPicPr>
          <p:cNvPr id="131" name="Google Shape;131;p22"/>
          <p:cNvPicPr preferRelativeResize="0"/>
          <p:nvPr/>
        </p:nvPicPr>
        <p:blipFill>
          <a:blip r:embed="rId4">
            <a:alphaModFix/>
          </a:blip>
          <a:stretch>
            <a:fillRect/>
          </a:stretch>
        </p:blipFill>
        <p:spPr>
          <a:xfrm>
            <a:off x="2015162" y="3824975"/>
            <a:ext cx="5113675" cy="1017026"/>
          </a:xfrm>
          <a:prstGeom prst="rect">
            <a:avLst/>
          </a:prstGeom>
          <a:noFill/>
          <a:ln>
            <a:noFill/>
          </a:ln>
        </p:spPr>
      </p:pic>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 TABLE</a:t>
            </a:r>
            <a:endParaRPr/>
          </a:p>
        </p:txBody>
      </p:sp>
      <p:pic>
        <p:nvPicPr>
          <p:cNvPr id="138" name="Google Shape;138;p23"/>
          <p:cNvPicPr preferRelativeResize="0"/>
          <p:nvPr/>
        </p:nvPicPr>
        <p:blipFill>
          <a:blip r:embed="rId3">
            <a:alphaModFix/>
          </a:blip>
          <a:stretch>
            <a:fillRect/>
          </a:stretch>
        </p:blipFill>
        <p:spPr>
          <a:xfrm>
            <a:off x="2308163" y="1351900"/>
            <a:ext cx="4527675" cy="3629850"/>
          </a:xfrm>
          <a:prstGeom prst="rect">
            <a:avLst/>
          </a:prstGeom>
          <a:noFill/>
          <a:ln>
            <a:noFill/>
          </a:ln>
        </p:spPr>
      </p:pic>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 TABLE</a:t>
            </a:r>
            <a:endParaRPr/>
          </a:p>
        </p:txBody>
      </p:sp>
      <p:pic>
        <p:nvPicPr>
          <p:cNvPr id="145" name="Google Shape;145;p24"/>
          <p:cNvPicPr preferRelativeResize="0"/>
          <p:nvPr/>
        </p:nvPicPr>
        <p:blipFill>
          <a:blip r:embed="rId3">
            <a:alphaModFix/>
          </a:blip>
          <a:stretch>
            <a:fillRect/>
          </a:stretch>
        </p:blipFill>
        <p:spPr>
          <a:xfrm>
            <a:off x="2041050" y="1314475"/>
            <a:ext cx="5061890" cy="3714075"/>
          </a:xfrm>
          <a:prstGeom prst="rect">
            <a:avLst/>
          </a:prstGeom>
          <a:noFill/>
          <a:ln>
            <a:noFill/>
          </a:ln>
        </p:spPr>
      </p:pic>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DELETES TABLE</a:t>
            </a:r>
            <a:endParaRPr/>
          </a:p>
        </p:txBody>
      </p:sp>
      <p:pic>
        <p:nvPicPr>
          <p:cNvPr id="152" name="Google Shape;152;p25"/>
          <p:cNvPicPr preferRelativeResize="0"/>
          <p:nvPr/>
        </p:nvPicPr>
        <p:blipFill>
          <a:blip r:embed="rId3">
            <a:alphaModFix/>
          </a:blip>
          <a:stretch>
            <a:fillRect/>
          </a:stretch>
        </p:blipFill>
        <p:spPr>
          <a:xfrm>
            <a:off x="1337150" y="1756175"/>
            <a:ext cx="6469749" cy="2586225"/>
          </a:xfrm>
          <a:prstGeom prst="rect">
            <a:avLst/>
          </a:prstGeom>
          <a:noFill/>
          <a:ln>
            <a:noFill/>
          </a:ln>
        </p:spPr>
      </p:pic>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934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DELETES TABLE</a:t>
            </a:r>
            <a:endParaRPr/>
          </a:p>
        </p:txBody>
      </p:sp>
      <p:pic>
        <p:nvPicPr>
          <p:cNvPr id="159" name="Google Shape;159;p26"/>
          <p:cNvPicPr preferRelativeResize="0"/>
          <p:nvPr/>
        </p:nvPicPr>
        <p:blipFill>
          <a:blip r:embed="rId3">
            <a:alphaModFix/>
          </a:blip>
          <a:stretch>
            <a:fillRect/>
          </a:stretch>
        </p:blipFill>
        <p:spPr>
          <a:xfrm>
            <a:off x="2127513" y="1336925"/>
            <a:ext cx="4888978" cy="3714074"/>
          </a:xfrm>
          <a:prstGeom prst="rect">
            <a:avLst/>
          </a:prstGeom>
          <a:noFill/>
          <a:ln>
            <a:noFill/>
          </a:ln>
        </p:spPr>
      </p:pic>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VISITOR VIEW</a:t>
            </a:r>
            <a:endParaRPr/>
          </a:p>
        </p:txBody>
      </p:sp>
      <p:pic>
        <p:nvPicPr>
          <p:cNvPr id="166" name="Google Shape;166;p27"/>
          <p:cNvPicPr preferRelativeResize="0"/>
          <p:nvPr/>
        </p:nvPicPr>
        <p:blipFill>
          <a:blip r:embed="rId3">
            <a:alphaModFix/>
          </a:blip>
          <a:stretch>
            <a:fillRect/>
          </a:stretch>
        </p:blipFill>
        <p:spPr>
          <a:xfrm>
            <a:off x="638513" y="2265300"/>
            <a:ext cx="7867026" cy="1388300"/>
          </a:xfrm>
          <a:prstGeom prst="rect">
            <a:avLst/>
          </a:prstGeom>
          <a:noFill/>
          <a:ln>
            <a:noFill/>
          </a:ln>
        </p:spPr>
      </p:pic>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VISITOR VIEW</a:t>
            </a:r>
            <a:endParaRPr/>
          </a:p>
        </p:txBody>
      </p:sp>
      <p:pic>
        <p:nvPicPr>
          <p:cNvPr id="173" name="Google Shape;173;p28"/>
          <p:cNvPicPr preferRelativeResize="0"/>
          <p:nvPr/>
        </p:nvPicPr>
        <p:blipFill>
          <a:blip r:embed="rId3">
            <a:alphaModFix/>
          </a:blip>
          <a:stretch>
            <a:fillRect/>
          </a:stretch>
        </p:blipFill>
        <p:spPr>
          <a:xfrm>
            <a:off x="1021863" y="1504875"/>
            <a:ext cx="7100275" cy="3291575"/>
          </a:xfrm>
          <a:prstGeom prst="rect">
            <a:avLst/>
          </a:prstGeom>
          <a:noFill/>
          <a:ln>
            <a:noFill/>
          </a:ln>
        </p:spPr>
      </p:pic>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REQUEST TYPE VIEW</a:t>
            </a:r>
            <a:endParaRPr/>
          </a:p>
        </p:txBody>
      </p:sp>
      <p:pic>
        <p:nvPicPr>
          <p:cNvPr id="180" name="Google Shape;180;p29"/>
          <p:cNvPicPr preferRelativeResize="0"/>
          <p:nvPr/>
        </p:nvPicPr>
        <p:blipFill>
          <a:blip r:embed="rId3">
            <a:alphaModFix/>
          </a:blip>
          <a:stretch>
            <a:fillRect/>
          </a:stretch>
        </p:blipFill>
        <p:spPr>
          <a:xfrm>
            <a:off x="821075" y="2033200"/>
            <a:ext cx="7501899" cy="1792600"/>
          </a:xfrm>
          <a:prstGeom prst="rect">
            <a:avLst/>
          </a:prstGeom>
          <a:noFill/>
          <a:ln>
            <a:noFill/>
          </a:ln>
        </p:spPr>
      </p:pic>
      <p:sp>
        <p:nvSpPr>
          <p:cNvPr id="181" name="Google Shape;18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REQUEST TYPE VIEW</a:t>
            </a:r>
            <a:endParaRPr/>
          </a:p>
        </p:txBody>
      </p:sp>
      <p:pic>
        <p:nvPicPr>
          <p:cNvPr id="187" name="Google Shape;187;p30"/>
          <p:cNvPicPr preferRelativeResize="0"/>
          <p:nvPr/>
        </p:nvPicPr>
        <p:blipFill>
          <a:blip r:embed="rId3">
            <a:alphaModFix/>
          </a:blip>
          <a:stretch>
            <a:fillRect/>
          </a:stretch>
        </p:blipFill>
        <p:spPr>
          <a:xfrm>
            <a:off x="487975" y="1576574"/>
            <a:ext cx="8168050" cy="3189850"/>
          </a:xfrm>
          <a:prstGeom prst="rect">
            <a:avLst/>
          </a:prstGeom>
          <a:noFill/>
          <a:ln>
            <a:noFill/>
          </a:ln>
        </p:spPr>
      </p:pic>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MOST COMMON REQUEST DESCRIPTION VIEW</a:t>
            </a:r>
            <a:endParaRPr sz="2700"/>
          </a:p>
        </p:txBody>
      </p:sp>
      <p:pic>
        <p:nvPicPr>
          <p:cNvPr id="194" name="Google Shape;194;p31"/>
          <p:cNvPicPr preferRelativeResize="0"/>
          <p:nvPr/>
        </p:nvPicPr>
        <p:blipFill rotWithShape="1">
          <a:blip r:embed="rId3">
            <a:alphaModFix/>
          </a:blip>
          <a:srcRect b="0" l="0" r="0" t="27119"/>
          <a:stretch/>
        </p:blipFill>
        <p:spPr>
          <a:xfrm>
            <a:off x="1406263" y="1931625"/>
            <a:ext cx="6331475" cy="2231100"/>
          </a:xfrm>
          <a:prstGeom prst="rect">
            <a:avLst/>
          </a:prstGeom>
          <a:noFill/>
          <a:ln>
            <a:noFill/>
          </a:ln>
        </p:spPr>
      </p:pic>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72" name="Google Shape;72;p14"/>
          <p:cNvSpPr txBox="1"/>
          <p:nvPr>
            <p:ph idx="1" type="body"/>
          </p:nvPr>
        </p:nvSpPr>
        <p:spPr>
          <a:xfrm>
            <a:off x="311700" y="1505700"/>
            <a:ext cx="42603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SCOPE 				- SLIDE 3</a:t>
            </a:r>
            <a:endParaRPr/>
          </a:p>
          <a:p>
            <a:pPr indent="-311150" lvl="0" marL="457200" rtl="0" algn="l">
              <a:spcBef>
                <a:spcPts val="0"/>
              </a:spcBef>
              <a:spcAft>
                <a:spcPts val="0"/>
              </a:spcAft>
              <a:buSzPts val="1300"/>
              <a:buChar char="●"/>
            </a:pPr>
            <a:r>
              <a:rPr lang="en"/>
              <a:t>REQUIREMENTS 			- SLIDE 4</a:t>
            </a:r>
            <a:endParaRPr/>
          </a:p>
          <a:p>
            <a:pPr indent="-311150" lvl="0" marL="457200" rtl="0" algn="l">
              <a:spcBef>
                <a:spcPts val="0"/>
              </a:spcBef>
              <a:spcAft>
                <a:spcPts val="0"/>
              </a:spcAft>
              <a:buSzPts val="1300"/>
              <a:buChar char="●"/>
            </a:pPr>
            <a:r>
              <a:rPr lang="en"/>
              <a:t>ASSUMPTIONS			- SLIDE 5</a:t>
            </a:r>
            <a:endParaRPr/>
          </a:p>
          <a:p>
            <a:pPr indent="-311150" lvl="0" marL="457200" rtl="0" algn="l">
              <a:spcBef>
                <a:spcPts val="0"/>
              </a:spcBef>
              <a:spcAft>
                <a:spcPts val="0"/>
              </a:spcAft>
              <a:buSzPts val="1300"/>
              <a:buChar char="●"/>
            </a:pPr>
            <a:r>
              <a:rPr lang="en"/>
              <a:t>ER DIAGRAM			- SLIDE 6</a:t>
            </a:r>
            <a:endParaRPr/>
          </a:p>
          <a:p>
            <a:pPr indent="-311150" lvl="0" marL="457200" rtl="0" algn="l">
              <a:spcBef>
                <a:spcPts val="0"/>
              </a:spcBef>
              <a:spcAft>
                <a:spcPts val="0"/>
              </a:spcAft>
              <a:buSzPts val="1300"/>
              <a:buChar char="●"/>
            </a:pPr>
            <a:r>
              <a:rPr lang="en"/>
              <a:t>NORMALIZED SCHEMA		- SLIDE 7</a:t>
            </a:r>
            <a:endParaRPr/>
          </a:p>
          <a:p>
            <a:pPr indent="-311150" lvl="0" marL="457200" rtl="0" algn="l">
              <a:spcBef>
                <a:spcPts val="0"/>
              </a:spcBef>
              <a:spcAft>
                <a:spcPts val="0"/>
              </a:spcAft>
              <a:buSzPts val="1300"/>
              <a:buChar char="●"/>
            </a:pPr>
            <a:r>
              <a:rPr lang="en"/>
              <a:t>WEB STRUCTURE			- SLIDE 8</a:t>
            </a:r>
            <a:endParaRPr/>
          </a:p>
          <a:p>
            <a:pPr indent="-311150" lvl="0" marL="457200" rtl="0" algn="l">
              <a:spcBef>
                <a:spcPts val="0"/>
              </a:spcBef>
              <a:spcAft>
                <a:spcPts val="0"/>
              </a:spcAft>
              <a:buSzPts val="1300"/>
              <a:buChar char="●"/>
            </a:pPr>
            <a:r>
              <a:rPr lang="en"/>
              <a:t>TABLES &amp; VIEWS			- SLIDES 9 - 22</a:t>
            </a:r>
            <a:endParaRPr/>
          </a:p>
          <a:p>
            <a:pPr indent="-311150" lvl="0" marL="457200" rtl="0" algn="l">
              <a:spcBef>
                <a:spcPts val="0"/>
              </a:spcBef>
              <a:spcAft>
                <a:spcPts val="0"/>
              </a:spcAft>
              <a:buSzPts val="1300"/>
              <a:buChar char="●"/>
            </a:pPr>
            <a:r>
              <a:rPr lang="en"/>
              <a:t>PROCEDURES 			- SLIDES 23 - 39</a:t>
            </a:r>
            <a:endParaRPr/>
          </a:p>
          <a:p>
            <a:pPr indent="-311150" lvl="0" marL="457200" rtl="0" algn="l">
              <a:spcBef>
                <a:spcPts val="0"/>
              </a:spcBef>
              <a:spcAft>
                <a:spcPts val="0"/>
              </a:spcAft>
              <a:buSzPts val="1300"/>
              <a:buChar char="●"/>
            </a:pPr>
            <a:r>
              <a:rPr lang="en"/>
              <a:t>FILTER REQUEST			- SLIDES 24 - 25</a:t>
            </a:r>
            <a:endParaRPr/>
          </a:p>
          <a:p>
            <a:pPr indent="-311150" lvl="0" marL="457200" rtl="0" algn="l">
              <a:spcBef>
                <a:spcPts val="0"/>
              </a:spcBef>
              <a:spcAft>
                <a:spcPts val="0"/>
              </a:spcAft>
              <a:buSzPts val="1300"/>
              <a:buChar char="●"/>
            </a:pPr>
            <a:r>
              <a:rPr lang="en"/>
              <a:t>CREATE REQUEST			- SLIDES 26 - 33</a:t>
            </a:r>
            <a:endParaRPr/>
          </a:p>
          <a:p>
            <a:pPr indent="-311150" lvl="0" marL="457200" rtl="0" algn="l">
              <a:spcBef>
                <a:spcPts val="0"/>
              </a:spcBef>
              <a:spcAft>
                <a:spcPts val="0"/>
              </a:spcAft>
              <a:buSzPts val="1300"/>
              <a:buChar char="●"/>
            </a:pPr>
            <a:r>
              <a:rPr lang="en"/>
              <a:t>UPDATE REQUEST			- SLIDES 34 - 36</a:t>
            </a:r>
            <a:endParaRPr/>
          </a:p>
          <a:p>
            <a:pPr indent="-311150" lvl="0" marL="457200" rtl="0" algn="l">
              <a:spcBef>
                <a:spcPts val="0"/>
              </a:spcBef>
              <a:spcAft>
                <a:spcPts val="0"/>
              </a:spcAft>
              <a:buSzPts val="1300"/>
              <a:buChar char="●"/>
            </a:pPr>
            <a:r>
              <a:rPr lang="en"/>
              <a:t>DELETE REQUEST 			- SLIDES 37 -39</a:t>
            </a:r>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MOST COMMON REQUEST DESCRIPTION VIEW</a:t>
            </a:r>
            <a:endParaRPr sz="2700"/>
          </a:p>
        </p:txBody>
      </p:sp>
      <p:pic>
        <p:nvPicPr>
          <p:cNvPr id="201" name="Google Shape;201;p32"/>
          <p:cNvPicPr preferRelativeResize="0"/>
          <p:nvPr/>
        </p:nvPicPr>
        <p:blipFill>
          <a:blip r:embed="rId3">
            <a:alphaModFix/>
          </a:blip>
          <a:stretch>
            <a:fillRect/>
          </a:stretch>
        </p:blipFill>
        <p:spPr>
          <a:xfrm>
            <a:off x="1768925" y="1429425"/>
            <a:ext cx="5606151" cy="3714075"/>
          </a:xfrm>
          <a:prstGeom prst="rect">
            <a:avLst/>
          </a:prstGeom>
          <a:noFill/>
          <a:ln>
            <a:noFill/>
          </a:ln>
        </p:spPr>
      </p:pic>
      <p:sp>
        <p:nvSpPr>
          <p:cNvPr id="202" name="Google Shape;20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MOST COMMON REQUEST PER TIME PERIOD VIEW</a:t>
            </a:r>
            <a:endParaRPr sz="2700"/>
          </a:p>
        </p:txBody>
      </p:sp>
      <p:pic>
        <p:nvPicPr>
          <p:cNvPr id="208" name="Google Shape;208;p33"/>
          <p:cNvPicPr preferRelativeResize="0"/>
          <p:nvPr/>
        </p:nvPicPr>
        <p:blipFill rotWithShape="1">
          <a:blip r:embed="rId3">
            <a:alphaModFix/>
          </a:blip>
          <a:srcRect b="0" l="0" r="6296" t="20979"/>
          <a:stretch/>
        </p:blipFill>
        <p:spPr>
          <a:xfrm>
            <a:off x="311725" y="1530375"/>
            <a:ext cx="4172926" cy="1517175"/>
          </a:xfrm>
          <a:prstGeom prst="rect">
            <a:avLst/>
          </a:prstGeom>
          <a:noFill/>
          <a:ln>
            <a:noFill/>
          </a:ln>
        </p:spPr>
      </p:pic>
      <p:pic>
        <p:nvPicPr>
          <p:cNvPr id="209" name="Google Shape;209;p33"/>
          <p:cNvPicPr preferRelativeResize="0"/>
          <p:nvPr/>
        </p:nvPicPr>
        <p:blipFill rotWithShape="1">
          <a:blip r:embed="rId4">
            <a:alphaModFix/>
          </a:blip>
          <a:srcRect b="0" l="0" r="6296" t="29711"/>
          <a:stretch/>
        </p:blipFill>
        <p:spPr>
          <a:xfrm>
            <a:off x="4660857" y="1579225"/>
            <a:ext cx="4449694" cy="1330000"/>
          </a:xfrm>
          <a:prstGeom prst="rect">
            <a:avLst/>
          </a:prstGeom>
          <a:noFill/>
          <a:ln>
            <a:noFill/>
          </a:ln>
        </p:spPr>
      </p:pic>
      <p:pic>
        <p:nvPicPr>
          <p:cNvPr id="210" name="Google Shape;210;p33"/>
          <p:cNvPicPr preferRelativeResize="0"/>
          <p:nvPr/>
        </p:nvPicPr>
        <p:blipFill rotWithShape="1">
          <a:blip r:embed="rId5">
            <a:alphaModFix/>
          </a:blip>
          <a:srcRect b="0" l="0" r="27140" t="29720"/>
          <a:stretch/>
        </p:blipFill>
        <p:spPr>
          <a:xfrm>
            <a:off x="2515513" y="3453300"/>
            <a:ext cx="4113024" cy="1115550"/>
          </a:xfrm>
          <a:prstGeom prst="rect">
            <a:avLst/>
          </a:prstGeom>
          <a:noFill/>
          <a:ln>
            <a:noFill/>
          </a:ln>
        </p:spPr>
      </p:pic>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MOST COMMON REQUEST PER TIME PERIOD VIEW</a:t>
            </a:r>
            <a:endParaRPr sz="2700"/>
          </a:p>
        </p:txBody>
      </p:sp>
      <p:pic>
        <p:nvPicPr>
          <p:cNvPr id="217" name="Google Shape;217;p34"/>
          <p:cNvPicPr preferRelativeResize="0"/>
          <p:nvPr/>
        </p:nvPicPr>
        <p:blipFill>
          <a:blip r:embed="rId3">
            <a:alphaModFix/>
          </a:blip>
          <a:stretch>
            <a:fillRect/>
          </a:stretch>
        </p:blipFill>
        <p:spPr>
          <a:xfrm>
            <a:off x="1880175" y="1299500"/>
            <a:ext cx="5383706" cy="3714076"/>
          </a:xfrm>
          <a:prstGeom prst="rect">
            <a:avLst/>
          </a:prstGeom>
          <a:noFill/>
          <a:ln>
            <a:noFill/>
          </a:ln>
        </p:spPr>
      </p:pic>
      <p:sp>
        <p:nvSpPr>
          <p:cNvPr id="218" name="Google Shape;21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PROCEDURES</a:t>
            </a:r>
            <a:endParaRPr/>
          </a:p>
        </p:txBody>
      </p:sp>
      <p:sp>
        <p:nvSpPr>
          <p:cNvPr id="224" name="Google Shape;224;p35"/>
          <p:cNvSpPr txBox="1"/>
          <p:nvPr/>
        </p:nvSpPr>
        <p:spPr>
          <a:xfrm>
            <a:off x="224600" y="1415025"/>
            <a:ext cx="8647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procedures for our project Front Desk consisted of the </a:t>
            </a:r>
            <a:r>
              <a:rPr lang="en">
                <a:latin typeface="Roboto"/>
                <a:ea typeface="Roboto"/>
                <a:cs typeface="Roboto"/>
                <a:sym typeface="Roboto"/>
              </a:rPr>
              <a:t>following: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Create Request Procedure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Update Request Procedure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Delete Request Procedure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Filter Request By Visitor Type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next slides will show the procedures in action throughout the web interface.</a:t>
            </a:r>
            <a:endParaRPr>
              <a:latin typeface="Roboto"/>
              <a:ea typeface="Roboto"/>
              <a:cs typeface="Roboto"/>
              <a:sym typeface="Roboto"/>
            </a:endParaRPr>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FILTER REQUEST BY VISITOR PROCEDURE</a:t>
            </a:r>
            <a:endParaRPr/>
          </a:p>
        </p:txBody>
      </p:sp>
      <p:pic>
        <p:nvPicPr>
          <p:cNvPr id="231" name="Google Shape;231;p36"/>
          <p:cNvPicPr preferRelativeResize="0"/>
          <p:nvPr/>
        </p:nvPicPr>
        <p:blipFill>
          <a:blip r:embed="rId3">
            <a:alphaModFix/>
          </a:blip>
          <a:stretch>
            <a:fillRect/>
          </a:stretch>
        </p:blipFill>
        <p:spPr>
          <a:xfrm>
            <a:off x="1780300" y="1293450"/>
            <a:ext cx="5883926" cy="3850050"/>
          </a:xfrm>
          <a:prstGeom prst="rect">
            <a:avLst/>
          </a:prstGeom>
          <a:noFill/>
          <a:ln>
            <a:noFill/>
          </a:ln>
        </p:spPr>
      </p:pic>
      <p:sp>
        <p:nvSpPr>
          <p:cNvPr id="232" name="Google Shape;23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FILTER REQUEST BY VISITOR PROCEDURE</a:t>
            </a:r>
            <a:endParaRPr/>
          </a:p>
        </p:txBody>
      </p:sp>
      <p:pic>
        <p:nvPicPr>
          <p:cNvPr id="238" name="Google Shape;238;p37"/>
          <p:cNvPicPr preferRelativeResize="0"/>
          <p:nvPr/>
        </p:nvPicPr>
        <p:blipFill>
          <a:blip r:embed="rId3">
            <a:alphaModFix/>
          </a:blip>
          <a:stretch>
            <a:fillRect/>
          </a:stretch>
        </p:blipFill>
        <p:spPr>
          <a:xfrm>
            <a:off x="1884750" y="1374375"/>
            <a:ext cx="5374549" cy="3619125"/>
          </a:xfrm>
          <a:prstGeom prst="rect">
            <a:avLst/>
          </a:prstGeom>
          <a:noFill/>
          <a:ln>
            <a:noFill/>
          </a:ln>
        </p:spPr>
      </p:pic>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270875" y="0"/>
            <a:ext cx="8520600" cy="43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create a request as a visitor!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 1) Select “Enter Visitor Menu” from the main menu</a:t>
            </a:r>
            <a:endParaRPr/>
          </a:p>
        </p:txBody>
      </p:sp>
      <p:pic>
        <p:nvPicPr>
          <p:cNvPr id="245" name="Google Shape;245;p38"/>
          <p:cNvPicPr preferRelativeResize="0"/>
          <p:nvPr/>
        </p:nvPicPr>
        <p:blipFill>
          <a:blip r:embed="rId3">
            <a:alphaModFix/>
          </a:blip>
          <a:stretch>
            <a:fillRect/>
          </a:stretch>
        </p:blipFill>
        <p:spPr>
          <a:xfrm>
            <a:off x="152400" y="1756850"/>
            <a:ext cx="8839202" cy="3110089"/>
          </a:xfrm>
          <a:prstGeom prst="rect">
            <a:avLst/>
          </a:prstGeom>
          <a:noFill/>
          <a:ln>
            <a:noFill/>
          </a:ln>
        </p:spPr>
      </p:pic>
      <p:sp>
        <p:nvSpPr>
          <p:cNvPr id="246" name="Google Shape;246;p38"/>
          <p:cNvSpPr/>
          <p:nvPr/>
        </p:nvSpPr>
        <p:spPr>
          <a:xfrm>
            <a:off x="1602925" y="427835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Select “Create New Request”</a:t>
            </a:r>
            <a:endParaRPr/>
          </a:p>
        </p:txBody>
      </p:sp>
      <p:pic>
        <p:nvPicPr>
          <p:cNvPr id="253" name="Google Shape;253;p39"/>
          <p:cNvPicPr preferRelativeResize="0"/>
          <p:nvPr/>
        </p:nvPicPr>
        <p:blipFill>
          <a:blip r:embed="rId3">
            <a:alphaModFix/>
          </a:blip>
          <a:stretch>
            <a:fillRect/>
          </a:stretch>
        </p:blipFill>
        <p:spPr>
          <a:xfrm>
            <a:off x="152400" y="1277025"/>
            <a:ext cx="8439150" cy="3219450"/>
          </a:xfrm>
          <a:prstGeom prst="rect">
            <a:avLst/>
          </a:prstGeom>
          <a:noFill/>
          <a:ln>
            <a:noFill/>
          </a:ln>
        </p:spPr>
      </p:pic>
      <p:sp>
        <p:nvSpPr>
          <p:cNvPr id="254" name="Google Shape;254;p39"/>
          <p:cNvSpPr/>
          <p:nvPr/>
        </p:nvSpPr>
        <p:spPr>
          <a:xfrm>
            <a:off x="2654075" y="268630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Introduce your information and submit it</a:t>
            </a:r>
            <a:endParaRPr/>
          </a:p>
        </p:txBody>
      </p:sp>
      <p:pic>
        <p:nvPicPr>
          <p:cNvPr id="261" name="Google Shape;261;p40"/>
          <p:cNvPicPr preferRelativeResize="0"/>
          <p:nvPr/>
        </p:nvPicPr>
        <p:blipFill>
          <a:blip r:embed="rId3">
            <a:alphaModFix/>
          </a:blip>
          <a:stretch>
            <a:fillRect/>
          </a:stretch>
        </p:blipFill>
        <p:spPr>
          <a:xfrm>
            <a:off x="907575" y="1266827"/>
            <a:ext cx="6747776" cy="3876672"/>
          </a:xfrm>
          <a:prstGeom prst="rect">
            <a:avLst/>
          </a:prstGeom>
          <a:noFill/>
          <a:ln>
            <a:noFill/>
          </a:ln>
        </p:spPr>
      </p:pic>
      <p:sp>
        <p:nvSpPr>
          <p:cNvPr id="262" name="Google Shape;262;p40"/>
          <p:cNvSpPr/>
          <p:nvPr/>
        </p:nvSpPr>
        <p:spPr>
          <a:xfrm>
            <a:off x="1521250" y="448245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Check the results!</a:t>
            </a:r>
            <a:endParaRPr/>
          </a:p>
        </p:txBody>
      </p:sp>
      <p:pic>
        <p:nvPicPr>
          <p:cNvPr id="269" name="Google Shape;269;p41"/>
          <p:cNvPicPr preferRelativeResize="0"/>
          <p:nvPr/>
        </p:nvPicPr>
        <p:blipFill>
          <a:blip r:embed="rId3">
            <a:alphaModFix/>
          </a:blip>
          <a:stretch>
            <a:fillRect/>
          </a:stretch>
        </p:blipFill>
        <p:spPr>
          <a:xfrm>
            <a:off x="152400" y="1277025"/>
            <a:ext cx="4039725" cy="2305050"/>
          </a:xfrm>
          <a:prstGeom prst="rect">
            <a:avLst/>
          </a:prstGeom>
          <a:noFill/>
          <a:ln>
            <a:noFill/>
          </a:ln>
        </p:spPr>
      </p:pic>
      <p:pic>
        <p:nvPicPr>
          <p:cNvPr id="270" name="Google Shape;270;p41"/>
          <p:cNvPicPr preferRelativeResize="0"/>
          <p:nvPr/>
        </p:nvPicPr>
        <p:blipFill>
          <a:blip r:embed="rId4">
            <a:alphaModFix/>
          </a:blip>
          <a:stretch>
            <a:fillRect/>
          </a:stretch>
        </p:blipFill>
        <p:spPr>
          <a:xfrm>
            <a:off x="4262875" y="1277025"/>
            <a:ext cx="4647075" cy="1878995"/>
          </a:xfrm>
          <a:prstGeom prst="rect">
            <a:avLst/>
          </a:prstGeom>
          <a:noFill/>
          <a:ln>
            <a:noFill/>
          </a:ln>
        </p:spPr>
      </p:pic>
      <p:pic>
        <p:nvPicPr>
          <p:cNvPr id="271" name="Google Shape;271;p41"/>
          <p:cNvPicPr preferRelativeResize="0"/>
          <p:nvPr/>
        </p:nvPicPr>
        <p:blipFill>
          <a:blip r:embed="rId5">
            <a:alphaModFix/>
          </a:blip>
          <a:stretch>
            <a:fillRect/>
          </a:stretch>
        </p:blipFill>
        <p:spPr>
          <a:xfrm>
            <a:off x="1548250" y="3663050"/>
            <a:ext cx="6047507" cy="1256625"/>
          </a:xfrm>
          <a:prstGeom prst="rect">
            <a:avLst/>
          </a:prstGeom>
          <a:noFill/>
          <a:ln>
            <a:noFill/>
          </a:ln>
        </p:spPr>
      </p:pic>
      <p:sp>
        <p:nvSpPr>
          <p:cNvPr id="272" name="Google Shape;27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332250" y="470300"/>
            <a:ext cx="19947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79" name="Google Shape;79;p15"/>
          <p:cNvSpPr txBox="1"/>
          <p:nvPr>
            <p:ph idx="1" type="body"/>
          </p:nvPr>
        </p:nvSpPr>
        <p:spPr>
          <a:xfrm>
            <a:off x="4644675" y="202150"/>
            <a:ext cx="4166400" cy="47316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0"/>
              </a:spcAft>
              <a:buSzPts val="852"/>
              <a:buNone/>
            </a:pPr>
            <a:r>
              <a:rPr lang="en" sz="852">
                <a:solidFill>
                  <a:srgbClr val="000000"/>
                </a:solidFill>
                <a:latin typeface="Calibri"/>
                <a:ea typeface="Calibri"/>
                <a:cs typeface="Calibri"/>
                <a:sym typeface="Calibri"/>
              </a:rPr>
              <a:t>We have been hired by the University of Texas at El Paso to create a system that logs requests to the front desk. The system will allow visitors such as students, staff, faculty, and guests to make at least one or multiple request(s). The requests can be made by email, phone, or walk-in. Email or phone requests must be entered into the system by an assistant from the front desk, otherwise the visitor will be able to interact directly with the system. Staff members will be responsible for creating and filling in the request in case where the request is type email or phone. The system will ask the visitor to input data such as name, type of visitor and a description of the problem. The date and time can be assigned by the system. </a:t>
            </a:r>
            <a:r>
              <a:rPr b="1" i="1" lang="en" sz="852">
                <a:solidFill>
                  <a:srgbClr val="000000"/>
                </a:solidFill>
                <a:latin typeface="Calibri"/>
                <a:ea typeface="Calibri"/>
                <a:cs typeface="Calibri"/>
                <a:sym typeface="Calibri"/>
              </a:rPr>
              <a:t> </a:t>
            </a:r>
            <a:r>
              <a:rPr lang="en" sz="852">
                <a:solidFill>
                  <a:srgbClr val="000000"/>
                </a:solidFill>
                <a:latin typeface="Calibri"/>
                <a:ea typeface="Calibri"/>
                <a:cs typeface="Calibri"/>
                <a:sym typeface="Calibri"/>
              </a:rPr>
              <a:t>The visitor can have/enter more than one phone number.</a:t>
            </a:r>
            <a:r>
              <a:rPr b="1" i="1" lang="en" sz="852">
                <a:solidFill>
                  <a:srgbClr val="000000"/>
                </a:solidFill>
                <a:latin typeface="Calibri"/>
                <a:ea typeface="Calibri"/>
                <a:cs typeface="Calibri"/>
                <a:sym typeface="Calibri"/>
              </a:rPr>
              <a:t> </a:t>
            </a:r>
            <a:r>
              <a:rPr lang="en" sz="852">
                <a:solidFill>
                  <a:srgbClr val="000000"/>
                </a:solidFill>
                <a:latin typeface="Calibri"/>
                <a:ea typeface="Calibri"/>
                <a:cs typeface="Calibri"/>
                <a:sym typeface="Calibri"/>
              </a:rPr>
              <a:t>If the requester information is removed, the requests made by that requester must also be removed. Once the request is completed then it will be sent to the service department.  </a:t>
            </a:r>
            <a:endParaRPr sz="852">
              <a:solidFill>
                <a:srgbClr val="000000"/>
              </a:solidFill>
              <a:latin typeface="Calibri"/>
              <a:ea typeface="Calibri"/>
              <a:cs typeface="Calibri"/>
              <a:sym typeface="Calibri"/>
            </a:endParaRPr>
          </a:p>
          <a:p>
            <a:pPr indent="0" lvl="0" marL="0" rtl="0" algn="l">
              <a:lnSpc>
                <a:spcPct val="95000"/>
              </a:lnSpc>
              <a:spcBef>
                <a:spcPts val="0"/>
              </a:spcBef>
              <a:spcAft>
                <a:spcPts val="0"/>
              </a:spcAft>
              <a:buSzPts val="852"/>
              <a:buNone/>
            </a:pPr>
            <a:r>
              <a:t/>
            </a:r>
            <a:endParaRPr sz="852">
              <a:solidFill>
                <a:srgbClr val="000000"/>
              </a:solidFill>
              <a:latin typeface="Calibri"/>
              <a:ea typeface="Calibri"/>
              <a:cs typeface="Calibri"/>
              <a:sym typeface="Calibri"/>
            </a:endParaRPr>
          </a:p>
          <a:p>
            <a:pPr indent="457200" lvl="0" marL="0" rtl="0" algn="l">
              <a:lnSpc>
                <a:spcPct val="95000"/>
              </a:lnSpc>
              <a:spcBef>
                <a:spcPts val="0"/>
              </a:spcBef>
              <a:spcAft>
                <a:spcPts val="0"/>
              </a:spcAft>
              <a:buSzPts val="852"/>
              <a:buNone/>
            </a:pPr>
            <a:r>
              <a:rPr lang="en" sz="852">
                <a:solidFill>
                  <a:srgbClr val="000000"/>
                </a:solidFill>
                <a:latin typeface="Calibri"/>
                <a:ea typeface="Calibri"/>
                <a:cs typeface="Calibri"/>
                <a:sym typeface="Calibri"/>
              </a:rPr>
              <a:t>A friendly user interface needs to be made to accompany the system. It will be friendly for the user by providing exact input locations with adequate labels to prevent confusion or input errors. The interface will allow the staff from the front desk or visitor to properly input the visitor's data from the request in a fast paced and error-free manner. Once the data is submitted to the system, assistants will be able to make a change of request status, forward the request to the designated service and receive assistance from the desired service.  </a:t>
            </a:r>
            <a:endParaRPr sz="852">
              <a:solidFill>
                <a:srgbClr val="000000"/>
              </a:solidFill>
              <a:latin typeface="Calibri"/>
              <a:ea typeface="Calibri"/>
              <a:cs typeface="Calibri"/>
              <a:sym typeface="Calibri"/>
            </a:endParaRPr>
          </a:p>
          <a:p>
            <a:pPr indent="0" lvl="0" marL="0" rtl="0" algn="l">
              <a:lnSpc>
                <a:spcPct val="95000"/>
              </a:lnSpc>
              <a:spcBef>
                <a:spcPts val="0"/>
              </a:spcBef>
              <a:spcAft>
                <a:spcPts val="0"/>
              </a:spcAft>
              <a:buSzPts val="852"/>
              <a:buNone/>
            </a:pPr>
            <a:r>
              <a:t/>
            </a:r>
            <a:endParaRPr sz="852">
              <a:solidFill>
                <a:srgbClr val="000000"/>
              </a:solidFill>
              <a:latin typeface="Calibri"/>
              <a:ea typeface="Calibri"/>
              <a:cs typeface="Calibri"/>
              <a:sym typeface="Calibri"/>
            </a:endParaRPr>
          </a:p>
          <a:p>
            <a:pPr indent="457200" lvl="0" marL="0" rtl="0" algn="l">
              <a:lnSpc>
                <a:spcPct val="95000"/>
              </a:lnSpc>
              <a:spcBef>
                <a:spcPts val="0"/>
              </a:spcBef>
              <a:spcAft>
                <a:spcPts val="0"/>
              </a:spcAft>
              <a:buSzPts val="852"/>
              <a:buNone/>
            </a:pPr>
            <a:r>
              <a:rPr lang="en" sz="852">
                <a:solidFill>
                  <a:srgbClr val="000000"/>
                </a:solidFill>
                <a:latin typeface="Calibri"/>
                <a:ea typeface="Calibri"/>
                <a:cs typeface="Calibri"/>
                <a:sym typeface="Calibri"/>
              </a:rPr>
              <a:t>The data relevant for the system ranges from the visitor’s personal information such as full name, id, email, phone number and visitor type; staff, faculty, student, or guest. This will help the system properly identify the visitor. The system will take in the user’s description of the problem and indicate a forward to selection. The selection will help direct the user request to the correct service, the services and their designated staff will be part of the data file. Having this information in a data file will allow the staff to add/remove services as well as staff.  </a:t>
            </a:r>
            <a:endParaRPr sz="852">
              <a:solidFill>
                <a:srgbClr val="000000"/>
              </a:solidFill>
              <a:latin typeface="Calibri"/>
              <a:ea typeface="Calibri"/>
              <a:cs typeface="Calibri"/>
              <a:sym typeface="Calibri"/>
            </a:endParaRPr>
          </a:p>
          <a:p>
            <a:pPr indent="0" lvl="0" marL="0" rtl="0" algn="l">
              <a:lnSpc>
                <a:spcPct val="95000"/>
              </a:lnSpc>
              <a:spcBef>
                <a:spcPts val="0"/>
              </a:spcBef>
              <a:spcAft>
                <a:spcPts val="0"/>
              </a:spcAft>
              <a:buSzPts val="852"/>
              <a:buNone/>
            </a:pPr>
            <a:r>
              <a:t/>
            </a:r>
            <a:endParaRPr sz="852">
              <a:solidFill>
                <a:srgbClr val="000000"/>
              </a:solidFill>
              <a:latin typeface="Calibri"/>
              <a:ea typeface="Calibri"/>
              <a:cs typeface="Calibri"/>
              <a:sym typeface="Calibri"/>
            </a:endParaRPr>
          </a:p>
          <a:p>
            <a:pPr indent="457200" lvl="0" marL="0" rtl="0" algn="l">
              <a:lnSpc>
                <a:spcPct val="95000"/>
              </a:lnSpc>
              <a:spcBef>
                <a:spcPts val="0"/>
              </a:spcBef>
              <a:spcAft>
                <a:spcPts val="0"/>
              </a:spcAft>
              <a:buSzPts val="852"/>
              <a:buNone/>
            </a:pPr>
            <a:r>
              <a:rPr lang="en" sz="852">
                <a:solidFill>
                  <a:srgbClr val="000000"/>
                </a:solidFill>
                <a:latin typeface="Calibri"/>
                <a:ea typeface="Calibri"/>
                <a:cs typeface="Calibri"/>
                <a:sym typeface="Calibri"/>
              </a:rPr>
              <a:t>The system will collect the most important data such as time/days the front desk received more requests, the number of requests attended per day, the number of visitors assisted per day or week, most common type of visitor, most common type of request, most common request category, and number of requests done by each category. Collected data will be reported per day and week. </a:t>
            </a:r>
            <a:endParaRPr sz="852">
              <a:solidFill>
                <a:srgbClr val="000000"/>
              </a:solidFill>
              <a:latin typeface="Calibri"/>
              <a:ea typeface="Calibri"/>
              <a:cs typeface="Calibri"/>
              <a:sym typeface="Calibri"/>
            </a:endParaRPr>
          </a:p>
          <a:p>
            <a:pPr indent="0" lvl="0" marL="0" rtl="0" algn="l">
              <a:lnSpc>
                <a:spcPct val="95000"/>
              </a:lnSpc>
              <a:spcBef>
                <a:spcPts val="0"/>
              </a:spcBef>
              <a:spcAft>
                <a:spcPts val="1200"/>
              </a:spcAft>
              <a:buSzPts val="852"/>
              <a:buNone/>
            </a:pPr>
            <a:r>
              <a:t/>
            </a:r>
            <a:endParaRPr sz="1007"/>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62750" y="17435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create a request as Staff!</a:t>
            </a:r>
            <a:endParaRPr/>
          </a:p>
          <a:p>
            <a:pPr indent="0" lvl="0" marL="0" rtl="0" algn="l">
              <a:spcBef>
                <a:spcPts val="0"/>
              </a:spcBef>
              <a:spcAft>
                <a:spcPts val="0"/>
              </a:spcAft>
              <a:buNone/>
            </a:pPr>
            <a:r>
              <a:rPr lang="en"/>
              <a:t>Step 1) Login as the Manager</a:t>
            </a:r>
            <a:endParaRPr/>
          </a:p>
        </p:txBody>
      </p:sp>
      <p:pic>
        <p:nvPicPr>
          <p:cNvPr id="278" name="Google Shape;278;p42"/>
          <p:cNvPicPr preferRelativeResize="0"/>
          <p:nvPr/>
        </p:nvPicPr>
        <p:blipFill>
          <a:blip r:embed="rId3">
            <a:alphaModFix/>
          </a:blip>
          <a:stretch>
            <a:fillRect/>
          </a:stretch>
        </p:blipFill>
        <p:spPr>
          <a:xfrm>
            <a:off x="152400" y="1470925"/>
            <a:ext cx="8839199" cy="2984586"/>
          </a:xfrm>
          <a:prstGeom prst="rect">
            <a:avLst/>
          </a:prstGeom>
          <a:noFill/>
          <a:ln>
            <a:noFill/>
          </a:ln>
        </p:spPr>
      </p:pic>
      <p:sp>
        <p:nvSpPr>
          <p:cNvPr id="279" name="Google Shape;279;p42"/>
          <p:cNvSpPr/>
          <p:nvPr/>
        </p:nvSpPr>
        <p:spPr>
          <a:xfrm>
            <a:off x="1021200" y="358440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Select “Create Request Menu”</a:t>
            </a:r>
            <a:endParaRPr/>
          </a:p>
        </p:txBody>
      </p:sp>
      <p:pic>
        <p:nvPicPr>
          <p:cNvPr id="286" name="Google Shape;286;p43"/>
          <p:cNvPicPr preferRelativeResize="0"/>
          <p:nvPr/>
        </p:nvPicPr>
        <p:blipFill>
          <a:blip r:embed="rId3">
            <a:alphaModFix/>
          </a:blip>
          <a:stretch>
            <a:fillRect/>
          </a:stretch>
        </p:blipFill>
        <p:spPr>
          <a:xfrm>
            <a:off x="1356625" y="1287250"/>
            <a:ext cx="4934521" cy="3714075"/>
          </a:xfrm>
          <a:prstGeom prst="rect">
            <a:avLst/>
          </a:prstGeom>
          <a:noFill/>
          <a:ln>
            <a:noFill/>
          </a:ln>
        </p:spPr>
      </p:pic>
      <p:sp>
        <p:nvSpPr>
          <p:cNvPr id="287" name="Google Shape;287;p43"/>
          <p:cNvSpPr/>
          <p:nvPr/>
        </p:nvSpPr>
        <p:spPr>
          <a:xfrm>
            <a:off x="3256175" y="281900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Introduce information</a:t>
            </a:r>
            <a:endParaRPr/>
          </a:p>
        </p:txBody>
      </p:sp>
      <p:sp>
        <p:nvSpPr>
          <p:cNvPr id="294" name="Google Shape;294;p44"/>
          <p:cNvSpPr/>
          <p:nvPr/>
        </p:nvSpPr>
        <p:spPr>
          <a:xfrm>
            <a:off x="6927400" y="160455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4"/>
          <p:cNvSpPr/>
          <p:nvPr/>
        </p:nvSpPr>
        <p:spPr>
          <a:xfrm>
            <a:off x="6927400" y="3270225"/>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
          <p:cNvSpPr/>
          <p:nvPr/>
        </p:nvSpPr>
        <p:spPr>
          <a:xfrm>
            <a:off x="6927400" y="285635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4"/>
          <p:cNvSpPr/>
          <p:nvPr/>
        </p:nvSpPr>
        <p:spPr>
          <a:xfrm>
            <a:off x="6927400" y="248045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4"/>
          <p:cNvSpPr/>
          <p:nvPr/>
        </p:nvSpPr>
        <p:spPr>
          <a:xfrm>
            <a:off x="6927400" y="204250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4"/>
          <p:cNvPicPr preferRelativeResize="0"/>
          <p:nvPr/>
        </p:nvPicPr>
        <p:blipFill>
          <a:blip r:embed="rId3">
            <a:alphaModFix/>
          </a:blip>
          <a:stretch>
            <a:fillRect/>
          </a:stretch>
        </p:blipFill>
        <p:spPr>
          <a:xfrm>
            <a:off x="1223950" y="1296075"/>
            <a:ext cx="5703451" cy="3847425"/>
          </a:xfrm>
          <a:prstGeom prst="rect">
            <a:avLst/>
          </a:prstGeom>
          <a:noFill/>
          <a:ln>
            <a:noFill/>
          </a:ln>
        </p:spPr>
      </p:pic>
      <p:sp>
        <p:nvSpPr>
          <p:cNvPr id="300" name="Google Shape;30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Check the results!</a:t>
            </a:r>
            <a:endParaRPr/>
          </a:p>
        </p:txBody>
      </p:sp>
      <p:pic>
        <p:nvPicPr>
          <p:cNvPr id="306" name="Google Shape;306;p45"/>
          <p:cNvPicPr preferRelativeResize="0"/>
          <p:nvPr/>
        </p:nvPicPr>
        <p:blipFill>
          <a:blip r:embed="rId3">
            <a:alphaModFix/>
          </a:blip>
          <a:stretch>
            <a:fillRect/>
          </a:stretch>
        </p:blipFill>
        <p:spPr>
          <a:xfrm>
            <a:off x="152400" y="1277025"/>
            <a:ext cx="3917499" cy="2194500"/>
          </a:xfrm>
          <a:prstGeom prst="rect">
            <a:avLst/>
          </a:prstGeom>
          <a:noFill/>
          <a:ln>
            <a:noFill/>
          </a:ln>
        </p:spPr>
      </p:pic>
      <p:pic>
        <p:nvPicPr>
          <p:cNvPr id="307" name="Google Shape;307;p45"/>
          <p:cNvPicPr preferRelativeResize="0"/>
          <p:nvPr/>
        </p:nvPicPr>
        <p:blipFill>
          <a:blip r:embed="rId4">
            <a:alphaModFix/>
          </a:blip>
          <a:stretch>
            <a:fillRect/>
          </a:stretch>
        </p:blipFill>
        <p:spPr>
          <a:xfrm>
            <a:off x="1519925" y="3471525"/>
            <a:ext cx="5792426" cy="1569575"/>
          </a:xfrm>
          <a:prstGeom prst="rect">
            <a:avLst/>
          </a:prstGeom>
          <a:noFill/>
          <a:ln>
            <a:noFill/>
          </a:ln>
        </p:spPr>
      </p:pic>
      <p:pic>
        <p:nvPicPr>
          <p:cNvPr id="308" name="Google Shape;308;p45"/>
          <p:cNvPicPr preferRelativeResize="0"/>
          <p:nvPr/>
        </p:nvPicPr>
        <p:blipFill>
          <a:blip r:embed="rId5">
            <a:alphaModFix/>
          </a:blip>
          <a:stretch>
            <a:fillRect/>
          </a:stretch>
        </p:blipFill>
        <p:spPr>
          <a:xfrm>
            <a:off x="4252924" y="1353225"/>
            <a:ext cx="3988849" cy="2042100"/>
          </a:xfrm>
          <a:prstGeom prst="rect">
            <a:avLst/>
          </a:prstGeom>
          <a:noFill/>
          <a:ln>
            <a:noFill/>
          </a:ln>
        </p:spPr>
      </p:pic>
      <p:sp>
        <p:nvSpPr>
          <p:cNvPr id="309" name="Google Shape;30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311725" y="75950"/>
            <a:ext cx="8520600" cy="104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 request (Staff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688"/>
              <a:t>Step 1) From Staff Menu Click on Update Request Menu</a:t>
            </a:r>
            <a:endParaRPr sz="2688"/>
          </a:p>
        </p:txBody>
      </p:sp>
      <p:pic>
        <p:nvPicPr>
          <p:cNvPr id="315" name="Google Shape;315;p46"/>
          <p:cNvPicPr preferRelativeResize="0"/>
          <p:nvPr/>
        </p:nvPicPr>
        <p:blipFill>
          <a:blip r:embed="rId3">
            <a:alphaModFix/>
          </a:blip>
          <a:stretch>
            <a:fillRect/>
          </a:stretch>
        </p:blipFill>
        <p:spPr>
          <a:xfrm>
            <a:off x="195800" y="1454075"/>
            <a:ext cx="3800550" cy="2886425"/>
          </a:xfrm>
          <a:prstGeom prst="rect">
            <a:avLst/>
          </a:prstGeom>
          <a:noFill/>
          <a:ln>
            <a:noFill/>
          </a:ln>
        </p:spPr>
      </p:pic>
      <p:sp>
        <p:nvSpPr>
          <p:cNvPr id="316" name="Google Shape;316;p46"/>
          <p:cNvSpPr/>
          <p:nvPr/>
        </p:nvSpPr>
        <p:spPr>
          <a:xfrm>
            <a:off x="1725375" y="312515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Fill fields and Submit</a:t>
            </a:r>
            <a:endParaRPr/>
          </a:p>
        </p:txBody>
      </p:sp>
      <p:pic>
        <p:nvPicPr>
          <p:cNvPr id="323" name="Google Shape;323;p47"/>
          <p:cNvPicPr preferRelativeResize="0"/>
          <p:nvPr/>
        </p:nvPicPr>
        <p:blipFill>
          <a:blip r:embed="rId3">
            <a:alphaModFix/>
          </a:blip>
          <a:stretch>
            <a:fillRect/>
          </a:stretch>
        </p:blipFill>
        <p:spPr>
          <a:xfrm>
            <a:off x="152400" y="1277025"/>
            <a:ext cx="6661677" cy="3714074"/>
          </a:xfrm>
          <a:prstGeom prst="rect">
            <a:avLst/>
          </a:prstGeom>
          <a:noFill/>
          <a:ln>
            <a:noFill/>
          </a:ln>
        </p:spPr>
      </p:pic>
      <p:sp>
        <p:nvSpPr>
          <p:cNvPr id="324" name="Google Shape;324;p47"/>
          <p:cNvSpPr/>
          <p:nvPr/>
        </p:nvSpPr>
        <p:spPr>
          <a:xfrm>
            <a:off x="781300" y="4687200"/>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47"/>
          <p:cNvPicPr preferRelativeResize="0"/>
          <p:nvPr/>
        </p:nvPicPr>
        <p:blipFill>
          <a:blip r:embed="rId4">
            <a:alphaModFix/>
          </a:blip>
          <a:stretch>
            <a:fillRect/>
          </a:stretch>
        </p:blipFill>
        <p:spPr>
          <a:xfrm>
            <a:off x="6939375" y="4481575"/>
            <a:ext cx="2204625" cy="348525"/>
          </a:xfrm>
          <a:prstGeom prst="rect">
            <a:avLst/>
          </a:prstGeom>
          <a:noFill/>
          <a:ln>
            <a:noFill/>
          </a:ln>
        </p:spPr>
      </p:pic>
      <p:sp>
        <p:nvSpPr>
          <p:cNvPr id="326" name="Google Shape;326;p47"/>
          <p:cNvSpPr/>
          <p:nvPr/>
        </p:nvSpPr>
        <p:spPr>
          <a:xfrm>
            <a:off x="6988225" y="3721975"/>
            <a:ext cx="1269600" cy="705300"/>
          </a:xfrm>
          <a:prstGeom prst="wedgeRect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You will get a message if successful.</a:t>
            </a:r>
            <a:endParaRPr>
              <a:solidFill>
                <a:schemeClr val="lt1"/>
              </a:solidFill>
            </a:endParaRPr>
          </a:p>
        </p:txBody>
      </p:sp>
      <p:sp>
        <p:nvSpPr>
          <p:cNvPr id="327" name="Google Shape;32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311725" y="206175"/>
            <a:ext cx="8520600" cy="9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Confirm the request was updated.</a:t>
            </a:r>
            <a:endParaRPr/>
          </a:p>
          <a:p>
            <a:pPr indent="0" lvl="0" marL="0" rtl="0" algn="l">
              <a:spcBef>
                <a:spcPts val="0"/>
              </a:spcBef>
              <a:spcAft>
                <a:spcPts val="0"/>
              </a:spcAft>
              <a:buNone/>
            </a:pPr>
            <a:r>
              <a:rPr lang="en"/>
              <a:t>Request#1409 Before &amp; After</a:t>
            </a:r>
            <a:endParaRPr/>
          </a:p>
        </p:txBody>
      </p:sp>
      <p:pic>
        <p:nvPicPr>
          <p:cNvPr id="333" name="Google Shape;333;p48"/>
          <p:cNvPicPr preferRelativeResize="0"/>
          <p:nvPr/>
        </p:nvPicPr>
        <p:blipFill>
          <a:blip r:embed="rId3">
            <a:alphaModFix/>
          </a:blip>
          <a:stretch>
            <a:fillRect/>
          </a:stretch>
        </p:blipFill>
        <p:spPr>
          <a:xfrm>
            <a:off x="54250" y="1277025"/>
            <a:ext cx="9089751" cy="1576850"/>
          </a:xfrm>
          <a:prstGeom prst="rect">
            <a:avLst/>
          </a:prstGeom>
          <a:noFill/>
          <a:ln>
            <a:noFill/>
          </a:ln>
        </p:spPr>
      </p:pic>
      <p:pic>
        <p:nvPicPr>
          <p:cNvPr id="334" name="Google Shape;334;p48"/>
          <p:cNvPicPr preferRelativeResize="0"/>
          <p:nvPr/>
        </p:nvPicPr>
        <p:blipFill>
          <a:blip r:embed="rId4">
            <a:alphaModFix/>
          </a:blip>
          <a:stretch>
            <a:fillRect/>
          </a:stretch>
        </p:blipFill>
        <p:spPr>
          <a:xfrm>
            <a:off x="152400" y="3190275"/>
            <a:ext cx="8991599" cy="1475775"/>
          </a:xfrm>
          <a:prstGeom prst="rect">
            <a:avLst/>
          </a:prstGeom>
          <a:noFill/>
          <a:ln>
            <a:noFill/>
          </a:ln>
        </p:spPr>
      </p:pic>
      <p:cxnSp>
        <p:nvCxnSpPr>
          <p:cNvPr id="335" name="Google Shape;335;p48"/>
          <p:cNvCxnSpPr/>
          <p:nvPr/>
        </p:nvCxnSpPr>
        <p:spPr>
          <a:xfrm>
            <a:off x="1942375" y="4666050"/>
            <a:ext cx="390600" cy="0"/>
          </a:xfrm>
          <a:prstGeom prst="straightConnector1">
            <a:avLst/>
          </a:prstGeom>
          <a:noFill/>
          <a:ln cap="flat" cmpd="sng" w="9525">
            <a:solidFill>
              <a:srgbClr val="FF0000"/>
            </a:solidFill>
            <a:prstDash val="solid"/>
            <a:round/>
            <a:headEnd len="med" w="med" type="none"/>
            <a:tailEnd len="med" w="med" type="none"/>
          </a:ln>
        </p:spPr>
      </p:cxnSp>
      <p:cxnSp>
        <p:nvCxnSpPr>
          <p:cNvPr id="336" name="Google Shape;336;p48"/>
          <p:cNvCxnSpPr/>
          <p:nvPr/>
        </p:nvCxnSpPr>
        <p:spPr>
          <a:xfrm>
            <a:off x="3917300" y="4666050"/>
            <a:ext cx="510600" cy="0"/>
          </a:xfrm>
          <a:prstGeom prst="straightConnector1">
            <a:avLst/>
          </a:prstGeom>
          <a:noFill/>
          <a:ln cap="flat" cmpd="sng" w="9525">
            <a:solidFill>
              <a:srgbClr val="FF0000"/>
            </a:solidFill>
            <a:prstDash val="solid"/>
            <a:round/>
            <a:headEnd len="med" w="med" type="none"/>
            <a:tailEnd len="med" w="med" type="none"/>
          </a:ln>
        </p:spPr>
      </p:cxnSp>
      <p:cxnSp>
        <p:nvCxnSpPr>
          <p:cNvPr id="337" name="Google Shape;337;p48"/>
          <p:cNvCxnSpPr/>
          <p:nvPr/>
        </p:nvCxnSpPr>
        <p:spPr>
          <a:xfrm>
            <a:off x="5620950" y="4666050"/>
            <a:ext cx="554400" cy="0"/>
          </a:xfrm>
          <a:prstGeom prst="straightConnector1">
            <a:avLst/>
          </a:prstGeom>
          <a:noFill/>
          <a:ln cap="flat" cmpd="sng" w="9525">
            <a:solidFill>
              <a:srgbClr val="FF0000"/>
            </a:solidFill>
            <a:prstDash val="solid"/>
            <a:round/>
            <a:headEnd len="med" w="med" type="none"/>
            <a:tailEnd len="med" w="med" type="none"/>
          </a:ln>
        </p:spPr>
      </p:cxnSp>
      <p:cxnSp>
        <p:nvCxnSpPr>
          <p:cNvPr id="338" name="Google Shape;338;p48"/>
          <p:cNvCxnSpPr/>
          <p:nvPr/>
        </p:nvCxnSpPr>
        <p:spPr>
          <a:xfrm>
            <a:off x="7682700" y="4666050"/>
            <a:ext cx="1117800" cy="10800"/>
          </a:xfrm>
          <a:prstGeom prst="straightConnector1">
            <a:avLst/>
          </a:prstGeom>
          <a:noFill/>
          <a:ln cap="flat" cmpd="sng" w="9525">
            <a:solidFill>
              <a:srgbClr val="FF0000"/>
            </a:solidFill>
            <a:prstDash val="solid"/>
            <a:round/>
            <a:headEnd len="med" w="med" type="none"/>
            <a:tailEnd len="med" w="med" type="none"/>
          </a:ln>
        </p:spPr>
      </p:cxnSp>
      <p:sp>
        <p:nvSpPr>
          <p:cNvPr id="339" name="Google Shape;339;p48"/>
          <p:cNvSpPr txBox="1"/>
          <p:nvPr/>
        </p:nvSpPr>
        <p:spPr>
          <a:xfrm>
            <a:off x="6554175" y="1432375"/>
            <a:ext cx="1508400" cy="4002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BEFORE</a:t>
            </a:r>
            <a:endParaRPr b="1">
              <a:solidFill>
                <a:srgbClr val="FF0000"/>
              </a:solidFill>
              <a:latin typeface="Roboto"/>
              <a:ea typeface="Roboto"/>
              <a:cs typeface="Roboto"/>
              <a:sym typeface="Roboto"/>
            </a:endParaRPr>
          </a:p>
        </p:txBody>
      </p:sp>
      <p:sp>
        <p:nvSpPr>
          <p:cNvPr id="340" name="Google Shape;340;p48"/>
          <p:cNvSpPr txBox="1"/>
          <p:nvPr/>
        </p:nvSpPr>
        <p:spPr>
          <a:xfrm>
            <a:off x="6554175" y="3310125"/>
            <a:ext cx="1508400" cy="4002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AFTER</a:t>
            </a:r>
            <a:endParaRPr b="1">
              <a:solidFill>
                <a:srgbClr val="FF0000"/>
              </a:solidFill>
              <a:latin typeface="Roboto"/>
              <a:ea typeface="Roboto"/>
              <a:cs typeface="Roboto"/>
              <a:sym typeface="Roboto"/>
            </a:endParaRPr>
          </a:p>
        </p:txBody>
      </p:sp>
      <p:sp>
        <p:nvSpPr>
          <p:cNvPr id="341" name="Google Shape;34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25" y="75950"/>
            <a:ext cx="8520600" cy="104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Deleting </a:t>
            </a:r>
            <a:r>
              <a:rPr lang="en"/>
              <a:t>a request (Staff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688"/>
              <a:t>Step 1) From Staff Menu Click on Delete Request Menu</a:t>
            </a:r>
            <a:endParaRPr sz="2688"/>
          </a:p>
        </p:txBody>
      </p:sp>
      <p:pic>
        <p:nvPicPr>
          <p:cNvPr id="347" name="Google Shape;347;p49"/>
          <p:cNvPicPr preferRelativeResize="0"/>
          <p:nvPr/>
        </p:nvPicPr>
        <p:blipFill>
          <a:blip r:embed="rId3">
            <a:alphaModFix/>
          </a:blip>
          <a:stretch>
            <a:fillRect/>
          </a:stretch>
        </p:blipFill>
        <p:spPr>
          <a:xfrm>
            <a:off x="195800" y="1454075"/>
            <a:ext cx="3800550" cy="2886425"/>
          </a:xfrm>
          <a:prstGeom prst="rect">
            <a:avLst/>
          </a:prstGeom>
          <a:noFill/>
          <a:ln>
            <a:noFill/>
          </a:ln>
        </p:spPr>
      </p:pic>
      <p:sp>
        <p:nvSpPr>
          <p:cNvPr id="348" name="Google Shape;348;p49"/>
          <p:cNvSpPr/>
          <p:nvPr/>
        </p:nvSpPr>
        <p:spPr>
          <a:xfrm>
            <a:off x="1693950" y="3527575"/>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Fill field and Submit</a:t>
            </a:r>
            <a:endParaRPr/>
          </a:p>
        </p:txBody>
      </p:sp>
      <p:sp>
        <p:nvSpPr>
          <p:cNvPr id="355" name="Google Shape;355;p50"/>
          <p:cNvSpPr/>
          <p:nvPr/>
        </p:nvSpPr>
        <p:spPr>
          <a:xfrm>
            <a:off x="6988225" y="3539625"/>
            <a:ext cx="1269600" cy="705300"/>
          </a:xfrm>
          <a:prstGeom prst="wedgeRect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You will get a message if successful.</a:t>
            </a:r>
            <a:endParaRPr>
              <a:solidFill>
                <a:schemeClr val="lt1"/>
              </a:solidFill>
            </a:endParaRPr>
          </a:p>
        </p:txBody>
      </p:sp>
      <p:pic>
        <p:nvPicPr>
          <p:cNvPr id="356" name="Google Shape;356;p50"/>
          <p:cNvPicPr preferRelativeResize="0"/>
          <p:nvPr/>
        </p:nvPicPr>
        <p:blipFill>
          <a:blip r:embed="rId3">
            <a:alphaModFix/>
          </a:blip>
          <a:stretch>
            <a:fillRect/>
          </a:stretch>
        </p:blipFill>
        <p:spPr>
          <a:xfrm>
            <a:off x="152400" y="1556225"/>
            <a:ext cx="8839197" cy="2031038"/>
          </a:xfrm>
          <a:prstGeom prst="rect">
            <a:avLst/>
          </a:prstGeom>
          <a:noFill/>
          <a:ln>
            <a:noFill/>
          </a:ln>
        </p:spPr>
      </p:pic>
      <p:pic>
        <p:nvPicPr>
          <p:cNvPr id="357" name="Google Shape;357;p50"/>
          <p:cNvPicPr preferRelativeResize="0"/>
          <p:nvPr/>
        </p:nvPicPr>
        <p:blipFill>
          <a:blip r:embed="rId4">
            <a:alphaModFix/>
          </a:blip>
          <a:stretch>
            <a:fillRect/>
          </a:stretch>
        </p:blipFill>
        <p:spPr>
          <a:xfrm>
            <a:off x="6483377" y="4387475"/>
            <a:ext cx="2279305" cy="705300"/>
          </a:xfrm>
          <a:prstGeom prst="rect">
            <a:avLst/>
          </a:prstGeom>
          <a:noFill/>
          <a:ln>
            <a:noFill/>
          </a:ln>
        </p:spPr>
      </p:pic>
      <p:sp>
        <p:nvSpPr>
          <p:cNvPr id="358" name="Google Shape;358;p50"/>
          <p:cNvSpPr/>
          <p:nvPr/>
        </p:nvSpPr>
        <p:spPr>
          <a:xfrm>
            <a:off x="1140600" y="2691275"/>
            <a:ext cx="585900" cy="303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311725" y="206175"/>
            <a:ext cx="8520600" cy="9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Confirm the request was deleted.</a:t>
            </a:r>
            <a:endParaRPr/>
          </a:p>
          <a:p>
            <a:pPr indent="0" lvl="0" marL="0" rtl="0" algn="l">
              <a:spcBef>
                <a:spcPts val="0"/>
              </a:spcBef>
              <a:spcAft>
                <a:spcPts val="0"/>
              </a:spcAft>
              <a:buNone/>
            </a:pPr>
            <a:r>
              <a:rPr lang="en"/>
              <a:t>Request#1409 Before &amp; After</a:t>
            </a:r>
            <a:endParaRPr/>
          </a:p>
        </p:txBody>
      </p:sp>
      <p:pic>
        <p:nvPicPr>
          <p:cNvPr id="365" name="Google Shape;365;p51"/>
          <p:cNvPicPr preferRelativeResize="0"/>
          <p:nvPr/>
        </p:nvPicPr>
        <p:blipFill>
          <a:blip r:embed="rId3">
            <a:alphaModFix/>
          </a:blip>
          <a:stretch>
            <a:fillRect/>
          </a:stretch>
        </p:blipFill>
        <p:spPr>
          <a:xfrm>
            <a:off x="152400" y="1489725"/>
            <a:ext cx="7583339" cy="900475"/>
          </a:xfrm>
          <a:prstGeom prst="rect">
            <a:avLst/>
          </a:prstGeom>
          <a:noFill/>
          <a:ln>
            <a:noFill/>
          </a:ln>
        </p:spPr>
      </p:pic>
      <p:pic>
        <p:nvPicPr>
          <p:cNvPr id="366" name="Google Shape;366;p51"/>
          <p:cNvPicPr preferRelativeResize="0"/>
          <p:nvPr/>
        </p:nvPicPr>
        <p:blipFill>
          <a:blip r:embed="rId4">
            <a:alphaModFix/>
          </a:blip>
          <a:stretch>
            <a:fillRect/>
          </a:stretch>
        </p:blipFill>
        <p:spPr>
          <a:xfrm>
            <a:off x="152400" y="2311550"/>
            <a:ext cx="8839202" cy="520410"/>
          </a:xfrm>
          <a:prstGeom prst="rect">
            <a:avLst/>
          </a:prstGeom>
          <a:noFill/>
          <a:ln>
            <a:noFill/>
          </a:ln>
        </p:spPr>
      </p:pic>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86" name="Google Shape;86;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R1. </a:t>
            </a:r>
            <a:r>
              <a:rPr lang="en" sz="1100">
                <a:solidFill>
                  <a:srgbClr val="000000"/>
                </a:solidFill>
                <a:latin typeface="Calibri"/>
                <a:ea typeface="Calibri"/>
                <a:cs typeface="Calibri"/>
                <a:sym typeface="Calibri"/>
              </a:rPr>
              <a:t>The system shall record the first name, last name, email, phone number and ID of each visitor.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R2. </a:t>
            </a:r>
            <a:r>
              <a:rPr lang="en" sz="1100">
                <a:solidFill>
                  <a:srgbClr val="000000"/>
                </a:solidFill>
                <a:latin typeface="Calibri"/>
                <a:ea typeface="Calibri"/>
                <a:cs typeface="Calibri"/>
                <a:sym typeface="Calibri"/>
              </a:rPr>
              <a:t>The system shall assign a unique ID for each request. This ID will be used to track the request much faster in the database.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R3. </a:t>
            </a:r>
            <a:r>
              <a:rPr lang="en" sz="1100">
                <a:solidFill>
                  <a:srgbClr val="000000"/>
                </a:solidFill>
                <a:latin typeface="Calibri"/>
                <a:ea typeface="Calibri"/>
                <a:cs typeface="Calibri"/>
                <a:sym typeface="Calibri"/>
              </a:rPr>
              <a:t>The system shall allow visitors and staff to cancel a request.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R4. </a:t>
            </a:r>
            <a:r>
              <a:rPr lang="en" sz="1100">
                <a:solidFill>
                  <a:srgbClr val="000000"/>
                </a:solidFill>
                <a:latin typeface="Calibri"/>
                <a:ea typeface="Calibri"/>
                <a:cs typeface="Calibri"/>
                <a:sym typeface="Calibri"/>
              </a:rPr>
              <a:t>The system will assign a pending status by default when a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request is done by a visitor.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R5. </a:t>
            </a:r>
            <a:r>
              <a:rPr lang="en" sz="1100">
                <a:solidFill>
                  <a:srgbClr val="000000"/>
                </a:solidFill>
                <a:latin typeface="Calibri"/>
                <a:ea typeface="Calibri"/>
                <a:cs typeface="Calibri"/>
                <a:sym typeface="Calibri"/>
              </a:rPr>
              <a:t>The system will provide a list of options to declare if the request was done by email, phone, or walk-in.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R6. </a:t>
            </a:r>
            <a:r>
              <a:rPr lang="en" sz="1100">
                <a:solidFill>
                  <a:srgbClr val="000000"/>
                </a:solidFill>
                <a:latin typeface="Calibri"/>
                <a:ea typeface="Calibri"/>
                <a:cs typeface="Calibri"/>
                <a:sym typeface="Calibri"/>
              </a:rPr>
              <a:t>Only staff members will be able to modify the status of the request, if needed. </a:t>
            </a:r>
            <a:endParaRPr sz="11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87" name="Google Shape;87;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R7. The system shall allow staff members to change any information from the request. For example: A wrong or bad description about the problem, incorrect or missing information.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R8. The system shall allow assistant personnel to generate reports about the most common requests, the total count of each type of request (email, phone, walk-in), days with more visits, most common type of visitors, view of all the requests, view of all deleted requests, all request done by a type of visitor, and provide a report menu.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R9. The system shall allow the assistant attending a request to change the request’s status from pending to “in progress”,” cancel”, or “done”.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R10. The system will provide a user-friendly interface where the visitor can find and create a request easily. This will be implemented by adding color buttons and clear text messages specifying what that buttons does. </a:t>
            </a:r>
            <a:endParaRPr sz="11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 DEMO</a:t>
            </a:r>
            <a:endParaRPr/>
          </a:p>
        </p:txBody>
      </p:sp>
      <p:sp>
        <p:nvSpPr>
          <p:cNvPr id="373" name="Google Shape;373;p52"/>
          <p:cNvSpPr txBox="1"/>
          <p:nvPr/>
        </p:nvSpPr>
        <p:spPr>
          <a:xfrm>
            <a:off x="224600" y="1474925"/>
            <a:ext cx="8607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If time allows, here is the link to launch the Front Desk System.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Staff Login: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Username: Manager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Password: 0000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Link:</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3"/>
              </a:rPr>
              <a:t>https://cssrvlab01.utep.edu/Classes/cs4342_5342%20Dr.%20Jimenez/Team5%20jimenez/FrontDesk_Php/index.php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74" name="Google Shape;37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your time!</a:t>
            </a:r>
            <a:endParaRPr/>
          </a:p>
        </p:txBody>
      </p:sp>
      <p:pic>
        <p:nvPicPr>
          <p:cNvPr id="380" name="Google Shape;380;p53"/>
          <p:cNvPicPr preferRelativeResize="0"/>
          <p:nvPr/>
        </p:nvPicPr>
        <p:blipFill>
          <a:blip r:embed="rId3">
            <a:alphaModFix/>
          </a:blip>
          <a:stretch>
            <a:fillRect/>
          </a:stretch>
        </p:blipFill>
        <p:spPr>
          <a:xfrm>
            <a:off x="1591350" y="1287225"/>
            <a:ext cx="5574596" cy="3714075"/>
          </a:xfrm>
          <a:prstGeom prst="rect">
            <a:avLst/>
          </a:prstGeom>
          <a:noFill/>
          <a:ln>
            <a:noFill/>
          </a:ln>
        </p:spPr>
      </p:pic>
      <p:sp>
        <p:nvSpPr>
          <p:cNvPr id="381" name="Google Shape;381;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94" name="Google Shape;9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A1. Visitors can make multiple requests.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A2. Each request will be assigned by only one staff member.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A3. Each request will have a unique ID number.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95" name="Google Shape;9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A4. </a:t>
            </a:r>
            <a:r>
              <a:rPr lang="en" sz="1100">
                <a:solidFill>
                  <a:srgbClr val="000000"/>
                </a:solidFill>
                <a:latin typeface="Calibri"/>
                <a:ea typeface="Calibri"/>
                <a:cs typeface="Calibri"/>
                <a:sym typeface="Calibri"/>
              </a:rPr>
              <a:t>Staff members or visitors can cancel the request if they want to</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A5. In case a staff member cancels a request, this one will provide reasons/feedback to the visitor. </a:t>
            </a:r>
            <a:endParaRPr/>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DESIGN(ER Diagram)</a:t>
            </a:r>
            <a:endParaRPr/>
          </a:p>
        </p:txBody>
      </p:sp>
      <p:pic>
        <p:nvPicPr>
          <p:cNvPr id="102" name="Google Shape;102;p18"/>
          <p:cNvPicPr preferRelativeResize="0"/>
          <p:nvPr/>
        </p:nvPicPr>
        <p:blipFill>
          <a:blip r:embed="rId3">
            <a:alphaModFix/>
          </a:blip>
          <a:stretch>
            <a:fillRect/>
          </a:stretch>
        </p:blipFill>
        <p:spPr>
          <a:xfrm>
            <a:off x="1846500" y="1266825"/>
            <a:ext cx="5027067" cy="3835850"/>
          </a:xfrm>
          <a:prstGeom prst="rect">
            <a:avLst/>
          </a:prstGeom>
          <a:noFill/>
          <a:ln>
            <a:noFill/>
          </a:ln>
        </p:spPr>
      </p:pic>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DESIGN(Normalized Schema)</a:t>
            </a:r>
            <a:endParaRPr/>
          </a:p>
        </p:txBody>
      </p:sp>
      <p:pic>
        <p:nvPicPr>
          <p:cNvPr id="109" name="Google Shape;109;p19"/>
          <p:cNvPicPr preferRelativeResize="0"/>
          <p:nvPr/>
        </p:nvPicPr>
        <p:blipFill>
          <a:blip r:embed="rId3">
            <a:alphaModFix/>
          </a:blip>
          <a:stretch>
            <a:fillRect/>
          </a:stretch>
        </p:blipFill>
        <p:spPr>
          <a:xfrm>
            <a:off x="1877100" y="1287250"/>
            <a:ext cx="4352837" cy="3714075"/>
          </a:xfrm>
          <a:prstGeom prst="rect">
            <a:avLst/>
          </a:prstGeom>
          <a:noFill/>
          <a:ln>
            <a:noFill/>
          </a:ln>
        </p:spPr>
      </p:pic>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DESIGN(Website structure)</a:t>
            </a:r>
            <a:endParaRPr/>
          </a:p>
        </p:txBody>
      </p:sp>
      <p:pic>
        <p:nvPicPr>
          <p:cNvPr id="116" name="Google Shape;116;p20"/>
          <p:cNvPicPr preferRelativeResize="0"/>
          <p:nvPr/>
        </p:nvPicPr>
        <p:blipFill>
          <a:blip r:embed="rId3">
            <a:alphaModFix/>
          </a:blip>
          <a:stretch>
            <a:fillRect/>
          </a:stretch>
        </p:blipFill>
        <p:spPr>
          <a:xfrm>
            <a:off x="2152650" y="1297450"/>
            <a:ext cx="3618843" cy="3714075"/>
          </a:xfrm>
          <a:prstGeom prst="rect">
            <a:avLst/>
          </a:prstGeom>
          <a:noFill/>
          <a:ln>
            <a:noFill/>
          </a:ln>
        </p:spPr>
      </p:pic>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TABLES &amp; VIEWS</a:t>
            </a:r>
            <a:endParaRPr/>
          </a:p>
        </p:txBody>
      </p:sp>
      <p:sp>
        <p:nvSpPr>
          <p:cNvPr id="123" name="Google Shape;123;p21"/>
          <p:cNvSpPr txBox="1"/>
          <p:nvPr/>
        </p:nvSpPr>
        <p:spPr>
          <a:xfrm>
            <a:off x="224600" y="1415025"/>
            <a:ext cx="8607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next slides will show the most used tables of our project as well as the views created.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views will include not only the table but their </a:t>
            </a:r>
            <a:r>
              <a:rPr lang="en">
                <a:latin typeface="Roboto"/>
                <a:ea typeface="Roboto"/>
                <a:cs typeface="Roboto"/>
                <a:sym typeface="Roboto"/>
              </a:rPr>
              <a:t>functionality</a:t>
            </a:r>
            <a:r>
              <a:rPr lang="en">
                <a:latin typeface="Roboto"/>
                <a:ea typeface="Roboto"/>
                <a:cs typeface="Roboto"/>
                <a:sym typeface="Roboto"/>
              </a:rPr>
              <a:t> in the web interface.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Views: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Common Visitor Type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Common Request Type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Common Description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Common Request Per Time Period</a:t>
            </a:r>
            <a:endParaRPr>
              <a:latin typeface="Roboto"/>
              <a:ea typeface="Roboto"/>
              <a:cs typeface="Roboto"/>
              <a:sym typeface="Roboto"/>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