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31" r:id="rId21"/>
    <p:sldId id="273" r:id="rId22"/>
    <p:sldId id="275" r:id="rId23"/>
    <p:sldId id="276" r:id="rId24"/>
    <p:sldId id="277" r:id="rId25"/>
    <p:sldId id="278" r:id="rId26"/>
    <p:sldId id="279" r:id="rId27"/>
    <p:sldId id="330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332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296" r:id="rId74"/>
    <p:sldId id="333" r:id="rId75"/>
    <p:sldId id="334" r:id="rId7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4918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66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49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931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7100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71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579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137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1206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206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4879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256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6060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1358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6984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053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71629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0792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49257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7947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44096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400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505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03602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2966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68554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747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0052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642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0843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4294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54288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5951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046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9389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1446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4968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70590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8972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6577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20228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0215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51147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898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636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33879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43972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1840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2996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9001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5681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1765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657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50907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4683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713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570513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98458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847924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254541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9358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7382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40853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83416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40827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3149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9079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65778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5537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368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421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33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Arial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Arial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Arial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lvl="1" indent="0" rtl="0">
              <a:spcBef>
                <a:spcPts val="0"/>
              </a:spcBef>
              <a:buFont typeface="Arial"/>
              <a:buNone/>
              <a:defRPr sz="1200"/>
            </a:lvl2pPr>
            <a:lvl3pPr marL="914400" lvl="2" indent="0" rtl="0">
              <a:spcBef>
                <a:spcPts val="0"/>
              </a:spcBef>
              <a:buFont typeface="Arial"/>
              <a:buNone/>
              <a:defRPr sz="1000"/>
            </a:lvl3pPr>
            <a:lvl4pPr marL="1371600" lvl="3" indent="0" rtl="0">
              <a:spcBef>
                <a:spcPts val="0"/>
              </a:spcBef>
              <a:buFont typeface="Arial"/>
              <a:buNone/>
              <a:defRPr sz="900"/>
            </a:lvl4pPr>
            <a:lvl5pPr marL="1828800" lvl="4" indent="0" rtl="0">
              <a:spcBef>
                <a:spcPts val="0"/>
              </a:spcBef>
              <a:buFont typeface="Arial"/>
              <a:buNone/>
              <a:defRPr sz="900"/>
            </a:lvl5pPr>
            <a:lvl6pPr marL="2286000" lvl="5" indent="0" rtl="0">
              <a:spcBef>
                <a:spcPts val="0"/>
              </a:spcBef>
              <a:buFont typeface="Arial"/>
              <a:buNone/>
              <a:defRPr sz="900"/>
            </a:lvl6pPr>
            <a:lvl7pPr marL="2743200" lvl="6" indent="0" rtl="0">
              <a:spcBef>
                <a:spcPts val="0"/>
              </a:spcBef>
              <a:buFont typeface="Arial"/>
              <a:buNone/>
              <a:defRPr sz="900"/>
            </a:lvl7pPr>
            <a:lvl8pPr marL="3200400" lvl="7" indent="0" rtl="0">
              <a:spcBef>
                <a:spcPts val="0"/>
              </a:spcBef>
              <a:buFont typeface="Arial"/>
              <a:buNone/>
              <a:defRPr sz="900"/>
            </a:lvl8pPr>
            <a:lvl9pPr marL="3657600" lvl="8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 sz="1400"/>
            </a:lvl1pPr>
            <a:lvl2pPr marL="457200" lvl="1" indent="0" rtl="0">
              <a:spcBef>
                <a:spcPts val="0"/>
              </a:spcBef>
              <a:buFont typeface="Arial"/>
              <a:buNone/>
              <a:defRPr sz="1200"/>
            </a:lvl2pPr>
            <a:lvl3pPr marL="914400" lvl="2" indent="0" rtl="0">
              <a:spcBef>
                <a:spcPts val="0"/>
              </a:spcBef>
              <a:buFont typeface="Arial"/>
              <a:buNone/>
              <a:defRPr sz="1000"/>
            </a:lvl3pPr>
            <a:lvl4pPr marL="1371600" lvl="3" indent="0" rtl="0">
              <a:spcBef>
                <a:spcPts val="0"/>
              </a:spcBef>
              <a:buFont typeface="Arial"/>
              <a:buNone/>
              <a:defRPr sz="900"/>
            </a:lvl4pPr>
            <a:lvl5pPr marL="1828800" lvl="4" indent="0" rtl="0">
              <a:spcBef>
                <a:spcPts val="0"/>
              </a:spcBef>
              <a:buFont typeface="Arial"/>
              <a:buNone/>
              <a:defRPr sz="900"/>
            </a:lvl5pPr>
            <a:lvl6pPr marL="2286000" lvl="5" indent="0" rtl="0">
              <a:spcBef>
                <a:spcPts val="0"/>
              </a:spcBef>
              <a:buFont typeface="Arial"/>
              <a:buNone/>
              <a:defRPr sz="900"/>
            </a:lvl6pPr>
            <a:lvl7pPr marL="2743200" lvl="6" indent="0" rtl="0">
              <a:spcBef>
                <a:spcPts val="0"/>
              </a:spcBef>
              <a:buFont typeface="Arial"/>
              <a:buNone/>
              <a:defRPr sz="900"/>
            </a:lvl7pPr>
            <a:lvl8pPr marL="3200400" lvl="7" indent="0" rtl="0">
              <a:spcBef>
                <a:spcPts val="0"/>
              </a:spcBef>
              <a:buFont typeface="Arial"/>
              <a:buNone/>
              <a:defRPr sz="900"/>
            </a:lvl8pPr>
            <a:lvl9pPr marL="3657600" lvl="8" indent="0" rtl="0">
              <a:spcBef>
                <a:spcPts val="0"/>
              </a:spcBef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09600" y="3488235"/>
            <a:ext cx="8001000" cy="2003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Forms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408" y="1039774"/>
            <a:ext cx="2863571" cy="286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850" y="1397000"/>
            <a:ext cx="7761287" cy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987425" y="5368925"/>
            <a:ext cx="7404099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action="register.php"&gt;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get or post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difference between </a:t>
            </a: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way the data is sent to the server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method=“get”: this method sends the form information by including it in the URL</a:t>
            </a:r>
            <a:b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https://www.google.com/#hl=en&amp;output=search&amp;sclient=psy-ab&amp;q=search+string&amp;oq=search+string&amp;aq=f&amp;aqi=g4&amp;aql=&amp;gs_nf=1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method=“post”: this method sends the form information to the server within the message body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Input Objects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&lt;input&gt; element defines many of the form input object types</a:t>
            </a:r>
          </a:p>
          <a:p>
            <a:pPr marL="236538" marR="0" lvl="0" indent="-236538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type attribute specifies the type of input object</a:t>
            </a:r>
          </a:p>
          <a:p>
            <a:pPr marL="236538" marR="0" lvl="0" indent="-236538" algn="l" rtl="0">
              <a:spcBef>
                <a:spcPts val="52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748" y="683279"/>
            <a:ext cx="6708774" cy="53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Labeling Form Elements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&lt;label&gt; element lets you create a caption for an input element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you extend the clickable area of a form element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342900" marR="0" lvl="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 class="username"&gt;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</a:p>
          <a:p>
            <a:pPr marL="342900" marR="0" lvl="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name="firstname"</a:t>
            </a:r>
          </a:p>
          <a:p>
            <a:pPr marL="342900" marR="0" lvl="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size="35" maxlength="35" /&gt;</a:t>
            </a:r>
          </a:p>
          <a:p>
            <a:pPr marL="342900" marR="0" lvl="0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155" name="Shape 155"/>
          <p:cNvSpPr/>
          <p:nvPr/>
        </p:nvSpPr>
        <p:spPr>
          <a:xfrm>
            <a:off x="5305425" y="5638800"/>
            <a:ext cx="352742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What's wrong with this example?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Labeling Form Elements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actually make the text clickable, you associate the &lt;label&gt; element with the &lt;input&gt; element by using the 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(or wrapping the input element in the label element)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 class="username"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for="First Name"&gt;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Name:&lt;/label&gt;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type="text" name="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id="First Name"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size="35"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="35" /&gt;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Text Boxes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42900" y="1828800"/>
            <a:ext cx="8478982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box is the most commonly used form element</a:t>
            </a:r>
          </a:p>
          <a:p>
            <a:pPr marL="295275" marR="0" lvl="0" indent="-3175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type="text"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name="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size="20"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="35" value=""&gt;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1629" y="3449782"/>
            <a:ext cx="6009697" cy="327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Check Boxes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32509" y="1828800"/>
            <a:ext cx="8655627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boxes are an on/off toggle that the user can select</a:t>
            </a:r>
          </a:p>
          <a:p>
            <a:pPr marL="295275" lvl="0" indent="-3175">
              <a:spcBef>
                <a:spcPts val="48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type="checkbox" name="species" value="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smbass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&lt;label&gt; Smallmouth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&lt;/label&gt;</a:t>
            </a:r>
            <a:endParaRPr lang="en-US" sz="2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9175" y="3589339"/>
            <a:ext cx="6397624" cy="326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Radio Buttons 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893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0838" marR="0" lvl="0" indent="-35083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buttons are like check boxes, but only one selection is allowed</a:t>
            </a:r>
          </a:p>
          <a:p>
            <a:pPr marL="3175" marR="0" lvl="0" indent="-3175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&lt;p&gt;Would you like to be on our mailing list?&lt;/p&gt;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name="list"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value="yes"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id="Yes" /&gt;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for="Yes"&gt;Yes&lt;/label&gt;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type="radio"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name="list"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value="no" id="No" /&gt;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for="No"&gt;No&lt;/label&gt;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184" name="Shape 184"/>
          <p:cNvSpPr/>
          <p:nvPr/>
        </p:nvSpPr>
        <p:spPr>
          <a:xfrm>
            <a:off x="3048000" y="2625725"/>
            <a:ext cx="6053137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buttons must have the </a:t>
            </a:r>
            <a:r>
              <a:rPr lang="en-US" sz="1800" b="0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same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812" y="1317625"/>
            <a:ext cx="7080237" cy="364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533400" y="1429912"/>
            <a:ext cx="8077199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able to: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forms work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&lt;form&gt; element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input objects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forms with Cascading Style Sheets (CSS)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and Radio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put “checked” keyword in a certain &lt;input&gt; tag</a:t>
            </a:r>
          </a:p>
          <a:p>
            <a:pPr marL="635000" lvl="1" indent="0">
              <a:buNone/>
            </a:pPr>
            <a:r>
              <a:rPr lang="en-US" dirty="0"/>
              <a:t>&lt;input type=“checkbox”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 ……&gt;</a:t>
            </a:r>
          </a:p>
        </p:txBody>
      </p:sp>
    </p:spTree>
    <p:extLst>
      <p:ext uri="{BB962C8B-B14F-4D97-AF65-F5344CB8AC3E}">
        <p14:creationId xmlns:p14="http://schemas.microsoft.com/office/powerpoint/2010/main" val="118209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Submit &amp; Reset Buttons 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0838" marR="0" lvl="0" indent="-35083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submit and reset buttons let the user choose whether to send the form data or start over</a:t>
            </a:r>
          </a:p>
          <a:p>
            <a:pPr marL="3175" marR="0" lvl="0" indent="-3175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31775" marR="0" lvl="0" indent="-3175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type="submit" value="Submit your answers"&gt; </a:t>
            </a:r>
          </a:p>
          <a:p>
            <a:pPr marL="231775" marR="0" lvl="0" indent="-3175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type="reset" value="Clear the form"&gt;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t="69157"/>
          <a:stretch/>
        </p:blipFill>
        <p:spPr>
          <a:xfrm>
            <a:off x="2598738" y="5041900"/>
            <a:ext cx="6464299" cy="11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Letting the User Submit a File 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0838" marR="0" lvl="0" indent="-35083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select a file on their own computer and send it to the server</a:t>
            </a:r>
          </a:p>
          <a:p>
            <a:pPr marL="350838" marR="0" lvl="0" indent="-350838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0838" marR="0" lvl="0" indent="-350838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&lt;p&gt;Use the browse button to select your file:&lt;/p&gt;</a:t>
            </a:r>
          </a:p>
          <a:p>
            <a:pPr marL="350838" marR="0" lvl="0" indent="-350838" algn="l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&lt;p&gt;&lt;input type="file" size="30“&gt;&lt;/p&gt;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611" y="590779"/>
            <a:ext cx="4920032" cy="575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Password Entry Field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50838" marR="0" lvl="0" indent="-35083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password input box works like the text input, but the entered text is hidden by asterisks</a:t>
            </a:r>
          </a:p>
          <a:p>
            <a:pPr marL="3175" marR="0" lvl="0" indent="-3175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&lt;p&gt;Enter your user name and password:&lt;/p&gt;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Name: &lt;input type="text" size="30" /&gt;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Password: &lt;input type="password" size="30" /&gt;</a:t>
            </a:r>
          </a:p>
          <a:p>
            <a:pPr marL="34290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712" y="1854200"/>
            <a:ext cx="6464299" cy="273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&lt;select&gt; Element 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&lt;select&gt; element lets you create a list box or scrollable list of selectable options</a:t>
            </a:r>
          </a:p>
          <a:p>
            <a:pPr marL="3175" marR="0" lvl="0" indent="-3175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57200" y="2590800"/>
            <a:ext cx="8229599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name="boats"&gt;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value=“1”&gt;Canoe&lt;/option&gt;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value=“2”&gt;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Jon Boat&lt;/option&gt;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value=“3”&gt;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Kayak&lt;/option&gt;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value=“4”&gt;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Bass Boat&lt;/option&gt;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value=“5”&gt;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Family Boat&lt;/option&gt;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&lt;select&gt; Element 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&lt;select&gt; element lets you create a list box or scrollable list of selectable options</a:t>
            </a:r>
          </a:p>
          <a:p>
            <a:pPr marL="3175" marR="0" lvl="0" indent="-3175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57200" y="2590800"/>
            <a:ext cx="8229599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name="boats"&gt;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value=“1”&gt;Canoe&lt;/option&gt;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value=“2”&gt;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Jon Boat&lt;/option&gt;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value=“3”&gt;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Kayak&lt;/option&gt;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value=“4” </a:t>
            </a:r>
            <a:r>
              <a:rPr lang="en-US" sz="205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Bass Boat&lt;/option&gt;</a:t>
            </a:r>
          </a:p>
          <a:p>
            <a:pPr lvl="0">
              <a:buSzPct val="25000"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value=“5”&gt;</a:t>
            </a: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Family Boat&lt;/option&gt;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5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509" y="6099464"/>
            <a:ext cx="678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may add “selected” keyword in certain option</a:t>
            </a:r>
          </a:p>
        </p:txBody>
      </p:sp>
    </p:spTree>
    <p:extLst>
      <p:ext uri="{BB962C8B-B14F-4D97-AF65-F5344CB8AC3E}">
        <p14:creationId xmlns:p14="http://schemas.microsoft.com/office/powerpoint/2010/main" val="3882063191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492" y="1468550"/>
            <a:ext cx="6903435" cy="3415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&lt;select&gt; Element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choose to let the user pick multiple values from the list by adding the multiple attribute</a:t>
            </a:r>
          </a:p>
          <a:p>
            <a:pPr marL="3175" marR="0" lvl="0" indent="-3175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914400" y="2870200"/>
            <a:ext cx="7696199" cy="34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name="snacks" 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 size="6"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value=“1”&gt;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Potato Chips&lt;/option&gt;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value=“2”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&gt;Popcorn&lt;/option&gt;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value=“3”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&gt;Peanuts&lt;/option&gt;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value=“4”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&gt;Pretzels&lt;/option&gt;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value=“5”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&gt;Nachos&lt;/option&gt;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value=“6”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&gt;Pizza&lt;/option&gt;</a:t>
            </a:r>
          </a:p>
          <a:p>
            <a:pPr lvl="0">
              <a:buSzPct val="25000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</a:t>
            </a:r>
            <a:r>
              <a:rPr lang="en-U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value=“7”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&gt;Fries&lt;/option&gt;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HTML FORMS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Halaman HTML yang berfungsi untuk menyimpan dan mencatat data/informasi dari pengunjung (visitor)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Berisi berbagai macam input control seperti : textbox, listbox, button, etc.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HTML 5 Forms mencoba membenahi classic HTML Forms dengan membuatnya lebih mudah tanpa harus tergantung dengan elemen JavaScript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41394096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754" y="1276350"/>
            <a:ext cx="6758533" cy="387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&lt;select&gt; Element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group and label sets of list options with the &lt;optgroup&gt; element and label attribute</a:t>
            </a:r>
          </a:p>
          <a:p>
            <a:pPr marL="3175" marR="0" lvl="0" indent="-3175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990600" y="2743200"/>
            <a:ext cx="7696199" cy="2308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 name="snacks" </a:t>
            </a:r>
            <a:r>
              <a:rPr lang="en-US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 size="6"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optgroup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label="Salty Snacks"&gt;</a:t>
            </a:r>
          </a:p>
          <a:p>
            <a:pPr lvl="1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value=“1”&gt;Potato Chips&lt;/option&gt;</a:t>
            </a:r>
          </a:p>
          <a:p>
            <a:pPr lvl="1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value=“2”&gt;Popcorn&lt;/option&gt;</a:t>
            </a:r>
          </a:p>
          <a:p>
            <a:pPr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optgroup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value=“3”&gt;Peanuts&lt;/option&gt;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value=“4”&gt;Pretzels&lt;/option&gt;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value=“5”&gt;Nachos&lt;/option&gt;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value=“6”&gt;Pizza&lt;/option&gt;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value=“7”&gt;Fries&lt;/option&gt;</a:t>
            </a:r>
          </a:p>
          <a:p>
            <a:pPr lvl="0">
              <a:buSzPct val="25000"/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26" y="1206500"/>
            <a:ext cx="7064826" cy="475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&lt;textarea&gt; Element 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&lt;textarea&gt; element lets you create a larger text area for user input</a:t>
            </a:r>
          </a:p>
          <a:p>
            <a:pPr marL="3175" marR="0" lvl="0" indent="-3175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914400" y="2743200"/>
            <a:ext cx="7696199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&lt;p&gt;&lt;b&gt;Briefly tell us your favorite fish story:&lt;/b&gt;&lt;br&gt;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 name="fishstory"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rows="5" cols="30"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your story here...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&lt;/textarea&gt;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012" y="885825"/>
            <a:ext cx="7208837" cy="4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going to need hidden element when you want to store a value in a form, but it is hidden from user</a:t>
            </a:r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/>
              <a:t>&lt;input type=“hidden” name=“</a:t>
            </a:r>
            <a:r>
              <a:rPr lang="en-US" dirty="0" err="1"/>
              <a:t>hid_my_nrp</a:t>
            </a:r>
            <a:r>
              <a:rPr lang="en-US" dirty="0"/>
              <a:t>” value=“160416001”&gt;</a:t>
            </a:r>
          </a:p>
        </p:txBody>
      </p:sp>
    </p:spTree>
    <p:extLst>
      <p:ext uri="{BB962C8B-B14F-4D97-AF65-F5344CB8AC3E}">
        <p14:creationId xmlns:p14="http://schemas.microsoft.com/office/powerpoint/2010/main" val="4091877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Input Groupings 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22769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&lt;fieldset&gt; and &lt;legend&gt; elements to create groupings of different types of input elements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Input Groupings</a:t>
            </a:r>
          </a:p>
        </p:txBody>
      </p:sp>
      <p:sp>
        <p:nvSpPr>
          <p:cNvPr id="287" name="Shape 287"/>
          <p:cNvSpPr/>
          <p:nvPr/>
        </p:nvSpPr>
        <p:spPr>
          <a:xfrm>
            <a:off x="762000" y="1828800"/>
            <a:ext cx="7696199" cy="4108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&lt;legend&gt;&lt;b&gt;Select the species you prefer to fish:&lt;/b&gt;&lt;/legend&gt;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type="checkbox" name="species" value="smbass"&gt; Smallmouth Bass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type="checkbox" name="species" value="lgbass"&gt; Largemouth Bass &lt;br&gt;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type="checkbox" name="species" value="pike"&gt; Pike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&lt;/fieldset&gt;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212" y="1319212"/>
            <a:ext cx="6753825" cy="381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Styling Forms with CSS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1904999"/>
            <a:ext cx="7772400" cy="3962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many of the CSS properties to specify type styles, background colors, box properties, and colors to enhance the look of your forms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grouping and labeling elements &lt;fieldset&gt;, &lt;legend&gt;, and &lt;label&gt; are useful when applying styles to forms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Campur Tangan JavaScript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470620" y="4045575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450"/>
              </a:spcAft>
              <a:buClr>
                <a:srgbClr val="1186C3"/>
              </a:buClr>
              <a:buSzPct val="145000"/>
              <a:buFont typeface="Cantarell"/>
              <a:buChar char="•"/>
            </a:pP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Reference:</a:t>
            </a:r>
            <a:br>
              <a:rPr lang="en-US" sz="1800"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http://www3.ntu.edu.sg/home/ehchua/programming/webprogramming/JavaScript_Examples.html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05931" y="2437577"/>
            <a:ext cx="3716839" cy="2563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895419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082675"/>
            <a:ext cx="6515100" cy="451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87375" y="5521898"/>
            <a:ext cx="6831012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{ float: left; width: 6em; text-align: right; margin-right: 10px;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604247"/>
            <a:ext cx="6608699" cy="4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312" y="889850"/>
            <a:ext cx="6173787" cy="48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12" y="874091"/>
            <a:ext cx="6786561" cy="485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User Friendly Forms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labels for all fields, especially check boxes and radio buttons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proper submit button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tab order – make it natural 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conventional names so users have their previous data available (e.g. name=“email” not name=“emailfield”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for fewest clicks (e.g. radio buttons vs. lists)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be too ‘strict’ with form validation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your (global) audience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929208" y="285749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 algn="r">
              <a:buSzPct val="25000"/>
            </a:pPr>
            <a:r>
              <a:rPr lang="en-US" sz="3000" b="0">
                <a:latin typeface="Cantarell"/>
                <a:ea typeface="Cantarell"/>
                <a:cs typeface="Cantarell"/>
                <a:sym typeface="Cantarell"/>
              </a:rPr>
              <a:t>NEW HTML 5 FORM FEATURE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929208" y="4440286"/>
            <a:ext cx="6698061" cy="6452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spcAft>
                <a:spcPts val="450"/>
              </a:spcAft>
              <a:buClr>
                <a:srgbClr val="1186C3"/>
              </a:buClr>
            </a:pPr>
            <a:endParaRPr sz="15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275957823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HTML 5 Form Feature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Placeholder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Autofocus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Validation with Regular Expression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052450104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13233" y="249383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ntarell"/>
                <a:ea typeface="Cantarell"/>
                <a:cs typeface="Cantarell"/>
                <a:sym typeface="Cantarell"/>
              </a:rPr>
              <a:t>Placeholder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238801" y="1788690"/>
            <a:ext cx="7514034" cy="113115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Placeholder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cara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pengisian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form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kepada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user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881208" y="2919845"/>
            <a:ext cx="5978084" cy="2920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259339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13232" y="831275"/>
            <a:ext cx="7514034" cy="9767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 err="1">
                <a:latin typeface="Cantarell"/>
                <a:ea typeface="Cantarell"/>
                <a:cs typeface="Cantarell"/>
                <a:sym typeface="Cantarell"/>
              </a:rPr>
              <a:t>Latihan</a:t>
            </a:r>
            <a:endParaRPr lang="en-US" sz="3000" dirty="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65018" y="2317172"/>
            <a:ext cx="8045375" cy="305492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&lt;label for="name"&gt;Name &lt;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em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&gt;*&lt;/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em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&gt;&lt;/label&gt;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&lt;input id="name" placeholder="Jane Smith"&gt;&lt;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br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&lt;label for="telephone"&gt;Telephone&lt;/label&gt;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&lt;input id="telephone" placeholder="(xxx) xxx-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xxxx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"&gt;&lt;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br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702"/>
              </a:spcBef>
              <a:buClr>
                <a:srgbClr val="1186C3"/>
              </a:buClr>
              <a:buNone/>
            </a:pPr>
            <a:endParaRPr sz="1275" dirty="0">
              <a:latin typeface="Cantarell"/>
              <a:ea typeface="Cantarell"/>
              <a:cs typeface="Cantarell"/>
              <a:sym typeface="Cantarell"/>
            </a:endParaRP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Untuk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mengganti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tampilan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dari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placeholder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ini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dapat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dilakukan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melalui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css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(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pseudoclass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input:focus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 {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	background: #</a:t>
            </a:r>
            <a:r>
              <a:rPr lang="en-US" sz="1275" dirty="0" err="1">
                <a:latin typeface="Cantarell"/>
                <a:ea typeface="Cantarell"/>
                <a:cs typeface="Cantarell"/>
                <a:sym typeface="Cantarell"/>
              </a:rPr>
              <a:t>eaeaea</a:t>
            </a: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spcAft>
                <a:spcPts val="450"/>
              </a:spcAft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ntarell"/>
                <a:ea typeface="Cantarell"/>
                <a:cs typeface="Cantarell"/>
                <a:sym typeface="Cantarel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885480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113232" y="602674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AUTOFOCUS JAVASCRIPT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768927" y="2400299"/>
            <a:ext cx="7951857" cy="307571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Ketika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halaman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diload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fokus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kursor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diarahkan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 yang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kali.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mengisikan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tersebut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14313" indent="-214313"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Hal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bisa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dilakukan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bantuan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JavaScript (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pemanggilan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fungsi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focus()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form)</a:t>
            </a:r>
          </a:p>
          <a:p>
            <a:pPr marL="214313" indent="-214313"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Namun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permasalahan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muncul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apabila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belum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100% load,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mengklik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manual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sebuah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form.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Ketika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telah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sepenuhnya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diload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kursor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dipaksa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dipindahkan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form yang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kali.</a:t>
            </a:r>
          </a:p>
          <a:p>
            <a:pPr marL="0" indent="0">
              <a:spcBef>
                <a:spcPts val="783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6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53431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Campur Tangan Javascript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ntarell"/>
              <a:buChar char="•"/>
            </a:pP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Pada umumnya digunakan untuk memvalidasi form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ntarell"/>
              <a:buChar char="•"/>
            </a:pP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Contoh: validasi alamat email, tanggal lahir, nomer telepon, dst…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ntarell"/>
              <a:buChar char="•"/>
            </a:pP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Apa yang terjadi jika fitur javascript pada browser dimatikan?</a:t>
            </a:r>
          </a:p>
          <a:p>
            <a:pPr marL="214313" indent="-214313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SzPct val="145000"/>
              <a:buFont typeface="Cantarell"/>
              <a:buChar char="•"/>
            </a:pP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Reference:</a:t>
            </a:r>
            <a:br>
              <a:rPr lang="en-US" sz="1800">
                <a:latin typeface="Cantarell"/>
                <a:ea typeface="Cantarell"/>
                <a:cs typeface="Cantarell"/>
                <a:sym typeface="Cantarell"/>
              </a:rPr>
            </a:br>
            <a:r>
              <a:rPr lang="en-US" sz="1800">
                <a:latin typeface="Cantarell"/>
                <a:ea typeface="Cantarell"/>
                <a:cs typeface="Cantarell"/>
                <a:sym typeface="Cantarell"/>
              </a:rPr>
              <a:t>https://productforums.google.com/forum/#!topic/chrome/BYOQskiuGU0%5B1-25-true%5D</a:t>
            </a:r>
          </a:p>
        </p:txBody>
      </p:sp>
    </p:spTree>
    <p:extLst>
      <p:ext uri="{BB962C8B-B14F-4D97-AF65-F5344CB8AC3E}">
        <p14:creationId xmlns:p14="http://schemas.microsoft.com/office/powerpoint/2010/main" val="1364930396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13232" y="623455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AUTOFOCUS HTML 5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2857498"/>
            <a:ext cx="7941466" cy="297180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HTML5’s new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autofocus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attribute, yang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ditambahkan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single &lt;input&gt;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 element: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&lt;label for="name"&gt;Name 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&gt;*&lt;/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&gt;&lt;/label&gt;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&lt;input id="name" placeholder="Jane Smith" </a:t>
            </a: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autofocus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Kelebihan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autofocus HTML 5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mengandalkan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248099518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113232" y="592283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37754" y="2306781"/>
            <a:ext cx="7993421" cy="279515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A way to catch mistakes when they happen (or even better, to prevent them from happening at all).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tahun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terakhir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developer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JavaScript libraries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melakukan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validasi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form. 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HTML 5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memperkenalkan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client-side validation system yang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bertujuan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memasang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error checking rules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&lt;input&gt; field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545224104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9143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DUA VALIDASI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23455" y="2857499"/>
            <a:ext cx="8003811" cy="282632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Client-side validation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These are the checks that happen in the browser,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 form is submitted.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Server-side validation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These are the checks that happen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 form is sent back to the web server.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Diajarkan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mata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kuliah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pemrograman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web/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pengembangan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web)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03189575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113232" y="551421"/>
            <a:ext cx="7514034" cy="98390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HTML 5 VALIDATION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48578">
              <a:spcBef>
                <a:spcPts val="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44336" y="2196413"/>
            <a:ext cx="6273762" cy="3986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023165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113232" y="904010"/>
            <a:ext cx="7514034" cy="8416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HTML 5 VALIDATION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75409" y="2857499"/>
            <a:ext cx="7951857" cy="291984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90000"/>
              </a:lnSpc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memasang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validasi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input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harus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diisi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boleh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kosong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/blank)</a:t>
            </a:r>
          </a:p>
          <a:p>
            <a:pPr marL="0" indent="0">
              <a:lnSpc>
                <a:spcPct val="90000"/>
              </a:lnSpc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&lt;label for="name"&gt;Name 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&gt;*&lt;/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&gt;&lt;/label&gt;</a:t>
            </a:r>
          </a:p>
          <a:p>
            <a:pPr marL="0" indent="0">
              <a:lnSpc>
                <a:spcPct val="90000"/>
              </a:lnSpc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&lt;input id="name" placeholder="Jane Smith" autofocus </a:t>
            </a:r>
            <a:r>
              <a:rPr lang="en-US" sz="1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214313">
              <a:lnSpc>
                <a:spcPct val="90000"/>
              </a:lnSpc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HTML 5 Validation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salah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satu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bentuk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pengecekan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sisi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client (client-side validation)</a:t>
            </a:r>
          </a:p>
          <a:p>
            <a:pPr marL="214313" indent="-214313">
              <a:lnSpc>
                <a:spcPct val="90000"/>
              </a:lnSpc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uji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coba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silahkan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kosongi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input “name”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tekan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submit button.</a:t>
            </a:r>
          </a:p>
          <a:p>
            <a:pPr marL="214313" indent="-48578">
              <a:lnSpc>
                <a:spcPct val="90000"/>
              </a:lnSpc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671392331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PSEUDOCLASS CSS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90000"/>
              </a:lnSpc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Untuk mengganti tampilan pada saat form memvalidasi isian user, gunakan pseudoclass berikut :</a:t>
            </a:r>
          </a:p>
          <a:p>
            <a:pPr marL="214313" indent="-214313">
              <a:lnSpc>
                <a:spcPct val="9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65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, which apply styles to fields based on whether they use the required attribute.</a:t>
            </a:r>
          </a:p>
          <a:p>
            <a:pPr marL="214313" indent="-214313">
              <a:lnSpc>
                <a:spcPct val="9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lang="en-US" sz="165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, which apply styles to controls based on whether they contain mistakes.</a:t>
            </a:r>
          </a:p>
          <a:p>
            <a:pPr marL="214313" indent="-214313">
              <a:lnSpc>
                <a:spcPct val="9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in-range</a:t>
            </a:r>
            <a:r>
              <a:rPr lang="en-US" sz="165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6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out-of-range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, which apply formatting to controls that use the min and max attributes to limit numbers to a range</a:t>
            </a:r>
          </a:p>
          <a:p>
            <a:pPr marL="214313" indent="-61007">
              <a:lnSpc>
                <a:spcPct val="90000"/>
              </a:lnSpc>
              <a:spcBef>
                <a:spcPts val="783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65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652813955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CONTOH PSEUDOCLASS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98764" y="2857499"/>
            <a:ext cx="8128502" cy="294062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background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warna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kuning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muda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input yang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wajib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diisi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275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) :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75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input:required</a:t>
            </a:r>
            <a:r>
              <a:rPr lang="en-US" sz="1275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	background-color: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lightyellow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214313" indent="-214313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anda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menandai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field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mana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wajib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diisi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masih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mengandung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invalid values :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275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input:required:invalid</a:t>
            </a:r>
            <a:r>
              <a:rPr lang="en-US" sz="1275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	background-color: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lightyellow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25000"/>
              <a:buNone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214313" indent="-98298">
              <a:lnSpc>
                <a:spcPct val="80000"/>
              </a:lnSpc>
              <a:spcBef>
                <a:spcPts val="702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275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4239095637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13232" y="831274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MEMATIKAN VALIDATION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cara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atribute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nonvalidate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tag &lt;form&gt;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&lt;form id="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zooKeeperForm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" action="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processApplication.php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18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novalidate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cara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menambahkan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atribute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formnonvalidate</a:t>
            </a:r>
            <a:r>
              <a:rPr lang="en-US" sz="1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button yang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mensubmisi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form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&lt;input type="submit" value="Save for Later" </a:t>
            </a:r>
            <a:r>
              <a:rPr lang="en-US" sz="1800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formnovalidate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indent="0">
              <a:spcBef>
                <a:spcPts val="810"/>
              </a:spcBef>
              <a:buClr>
                <a:srgbClr val="1186C3"/>
              </a:buClr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4188883172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VALIDATION DENGAN REGULAR EXPRESSION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90000"/>
              </a:lnSpc>
              <a:spcBef>
                <a:spcPts val="0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Salah satu jenis validasi terkompleks dan terkuat. Menggunakan JavaScript dan sekarang diadopsi oleh HTML 5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</a:t>
            </a: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 adalah pola terformat yang dibuat dengan bahasa regular expression.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</a:t>
            </a: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 bertujuan untuk mencocokan antara input dengan pola teks yang dibuat.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Referensi :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http://www.regular-expressions.info/reference.html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http://regexlib.com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spcAft>
                <a:spcPts val="450"/>
              </a:spcAft>
              <a:buClr>
                <a:srgbClr val="1186C3"/>
              </a:buClr>
              <a:buSzPct val="141547"/>
              <a:buFont typeface="Cantarell"/>
              <a:buChar char="•"/>
            </a:pPr>
            <a:r>
              <a:rPr lang="en-US" sz="1538">
                <a:latin typeface="Cantarell"/>
                <a:ea typeface="Cantarell"/>
                <a:cs typeface="Cantarell"/>
                <a:sym typeface="Cantarell"/>
              </a:rPr>
              <a:t>http://html5pattern.com/</a:t>
            </a:r>
          </a:p>
        </p:txBody>
      </p:sp>
    </p:spTree>
    <p:extLst>
      <p:ext uri="{BB962C8B-B14F-4D97-AF65-F5344CB8AC3E}">
        <p14:creationId xmlns:p14="http://schemas.microsoft.com/office/powerpoint/2010/main" val="3575244153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: [A-Z]{3}-[0-9]{3}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90000"/>
              </a:lnSpc>
              <a:spcBef>
                <a:spcPts val="0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A-Z diawal menunjukkan bahwa inputan harus diawali dengan huruf kapital antara range A sampai Z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Kurung berisi angka 3 berikutnya menunjukkan bahwa inputan harus diawali dengan 3 huruf kapital (antara A-Z)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Tanda minus (-) tidak memiliki arti apa-apa selain tanda itu harus ada selanjutnya setelah menuliskan tiga huruf kapital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0-9 menunjukkan bahwa inputan selanjutnya harus mengandung angka antara 0-9</a:t>
            </a:r>
          </a:p>
          <a:p>
            <a:pPr marL="214313" indent="-214313">
              <a:lnSpc>
                <a:spcPct val="90000"/>
              </a:lnSpc>
              <a:spcBef>
                <a:spcPts val="758"/>
              </a:spcBef>
              <a:buClr>
                <a:srgbClr val="1186C3"/>
              </a:buClr>
              <a:buSzPct val="141547"/>
              <a:buFont typeface="Calibri"/>
              <a:buChar char="•"/>
            </a:pPr>
            <a:r>
              <a:rPr lang="en-US" sz="1538">
                <a:latin typeface="Calibri"/>
                <a:ea typeface="Calibri"/>
                <a:cs typeface="Calibri"/>
                <a:sym typeface="Calibri"/>
              </a:rPr>
              <a:t>Sedangkan kurung angka 3 menunjukkan bahwa selanjutnya harus berisi 3 digit angka</a:t>
            </a:r>
          </a:p>
          <a:p>
            <a:pPr marL="214313" indent="-73438">
              <a:lnSpc>
                <a:spcPct val="90000"/>
              </a:lnSpc>
              <a:spcBef>
                <a:spcPts val="756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538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3752889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Memahami Web Forms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A web form is a collection of text boxes, lists, buttons, and other clickable widgets that a web surfer uses to supply some sort of information to a website.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Contoh : form registrasi user baru, form pembuatan email account, form contact pelanggan, form pengaduan layanan, form pemesanan barang, dsb</a:t>
            </a:r>
          </a:p>
          <a:p>
            <a:pPr marL="214313" indent="-48578">
              <a:spcBef>
                <a:spcPts val="810"/>
              </a:spcBef>
              <a:buClr>
                <a:srgbClr val="1186C3"/>
              </a:buClr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220540524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Contoh : [A-Z]{3}-[0-9]{3}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561109" y="2857498"/>
            <a:ext cx="8066157" cy="29302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Value di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bawah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valid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karena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pola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QRB-001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TTT-952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LAA-000</a:t>
            </a:r>
          </a:p>
          <a:p>
            <a:pPr marL="214313" indent="-214313">
              <a:lnSpc>
                <a:spcPct val="80000"/>
              </a:lnSpc>
              <a:spcBef>
                <a:spcPts val="70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Value di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bawah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valid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karena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5" dirty="0" err="1">
                <a:latin typeface="Calibri"/>
                <a:ea typeface="Calibri"/>
                <a:cs typeface="Calibri"/>
                <a:sym typeface="Calibri"/>
              </a:rPr>
              <a:t>pola</a:t>
            </a:r>
            <a:r>
              <a:rPr lang="en-US" sz="1275" dirty="0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qrb-001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TTT-0952</a:t>
            </a:r>
          </a:p>
          <a:p>
            <a:pPr marL="557213" lvl="1" indent="-214313">
              <a:lnSpc>
                <a:spcPct val="80000"/>
              </a:lnSpc>
              <a:spcBef>
                <a:spcPts val="743"/>
              </a:spcBef>
              <a:buClr>
                <a:srgbClr val="1186C3"/>
              </a:buClr>
              <a:buSzPct val="25000"/>
              <a:buNone/>
            </a:pPr>
            <a:r>
              <a:rPr lang="en-US" sz="1463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LA5-000</a:t>
            </a:r>
          </a:p>
          <a:p>
            <a:pPr marL="214313" indent="-98298">
              <a:lnSpc>
                <a:spcPct val="80000"/>
              </a:lnSpc>
              <a:spcBef>
                <a:spcPts val="702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275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4286767348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MEMASANG REGULAR EXPRESSION PADA ELEMENT FORM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16973" y="2857498"/>
            <a:ext cx="7910293" cy="262890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Regular Expression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dipasang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elemen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input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memvalidasi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inputan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user</a:t>
            </a:r>
          </a:p>
          <a:p>
            <a:pPr marL="214313" indent="-214313">
              <a:spcBef>
                <a:spcPts val="72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557213" lvl="1" indent="-214313">
              <a:spcBef>
                <a:spcPts val="720"/>
              </a:spcBef>
              <a:buClr>
                <a:srgbClr val="1186C3"/>
              </a:buClr>
              <a:buSzPct val="25000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&lt;label for="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promoCode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"&gt;Promotion Code&lt;/label&gt;</a:t>
            </a:r>
          </a:p>
          <a:p>
            <a:pPr marL="557213" lvl="1" indent="-214313">
              <a:spcBef>
                <a:spcPts val="720"/>
              </a:spcBef>
              <a:buClr>
                <a:srgbClr val="1186C3"/>
              </a:buClr>
              <a:buSzPct val="25000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&lt;input id="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promoCode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" placeholder="QRB-001" title=</a:t>
            </a:r>
          </a:p>
          <a:p>
            <a:pPr marL="557213" lvl="1" indent="-214313">
              <a:spcBef>
                <a:spcPts val="720"/>
              </a:spcBef>
              <a:buClr>
                <a:srgbClr val="1186C3"/>
              </a:buClr>
              <a:buSzPct val="25000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"Your promotion code is three uppercase letters, a dash, then three numbers” </a:t>
            </a:r>
            <a:r>
              <a:rPr lang="en-US" sz="16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pattern="[A-Z]{3}-[0-9]{3}"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24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155948" y="5486399"/>
            <a:ext cx="2793150" cy="1207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219936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929208" y="285749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 algn="r">
              <a:buSzPct val="25000"/>
            </a:pPr>
            <a:r>
              <a:rPr lang="en-US" sz="3000" b="0">
                <a:latin typeface="Calibri"/>
                <a:ea typeface="Calibri"/>
                <a:cs typeface="Calibri"/>
                <a:sym typeface="Calibri"/>
              </a:rPr>
              <a:t>JENIS INPUT TYPE BARU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929208" y="4440286"/>
            <a:ext cx="6698061" cy="6452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spcAft>
                <a:spcPts val="450"/>
              </a:spcAft>
              <a:buClr>
                <a:srgbClr val="1186C3"/>
              </a:buClr>
            </a:pPr>
            <a:endParaRPr sz="15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235426245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JENIS INPUT TYPE BARU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997527" y="2857498"/>
            <a:ext cx="7917873" cy="35640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Tag &lt;Input&gt;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beberapa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type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antara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lain :</a:t>
            </a:r>
            <a:br>
              <a:rPr lang="en-US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Catatan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: browser support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Sehingga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input type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baru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dijalankan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browser)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Email Addresses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URLs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Boxes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Telephone Numbers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Numbers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Sliders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Dates &amp; Times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Colors</a:t>
            </a:r>
          </a:p>
          <a:p>
            <a:pPr marL="214313" indent="-110728">
              <a:lnSpc>
                <a:spcPct val="80000"/>
              </a:lnSpc>
              <a:spcBef>
                <a:spcPts val="675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706094307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65722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Email Addresses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13233" y="2028824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&lt;label for="email"&gt;Email &lt;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&gt;*&lt;/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&gt;&lt;/label&gt;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&lt;input id="email"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type="email"&gt;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697319" y="3508653"/>
            <a:ext cx="4597099" cy="2923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24770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Email Addresses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13231" y="2857499"/>
            <a:ext cx="7514035" cy="15180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berfungsi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browser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melakukan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validasi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otomatis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inputan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email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Validasi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email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sangat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kompleks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menggunakan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regular expression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769988" y="4375598"/>
            <a:ext cx="4981630" cy="2201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717057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7585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NUMBERS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571500" y="3397825"/>
            <a:ext cx="8416635" cy="29925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min =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membatasi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rentang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minimum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boleh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diinput</a:t>
            </a:r>
            <a:endParaRPr lang="en-US"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max =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membatasi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rentang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maximum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boleh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diinput</a:t>
            </a:r>
            <a:endParaRPr lang="en-US"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step =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membatasi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fraksi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angka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boleh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diinputkan</a:t>
            </a:r>
            <a:endParaRPr lang="en-US"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endParaRPr lang="en-US"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&lt;label for="weight"&gt;Weight (in pounds)&lt;/label&gt;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&lt;input id="weight" type="number" 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min="50" max="1000" value="160"&gt;&lt;</a:t>
            </a:r>
            <a:r>
              <a:rPr lang="en-US" sz="1650" b="1" dirty="0" err="1"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&gt;</a:t>
            </a:r>
            <a:endParaRPr lang="en-US"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2: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&lt;label for="weight"&gt;Weight (in pounds)&lt;/label&gt;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&lt;input id="weight" type="number" 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min="50" max="1000" step="0.1" value="160"&gt;&lt;</a:t>
            </a:r>
            <a:r>
              <a:rPr lang="en-US" sz="1650" b="1" dirty="0" err="1"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650" dirty="0" err="1">
                <a:latin typeface="Calibri"/>
                <a:ea typeface="Calibri"/>
                <a:cs typeface="Calibri"/>
                <a:sym typeface="Calibri"/>
              </a:rPr>
              <a:t>Contoh</a:t>
            </a: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 3: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&lt;label for="weight"&gt;Weight (in pounds)&lt;/label&gt;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r>
              <a:rPr lang="en-US" sz="1650" dirty="0">
                <a:latin typeface="Calibri"/>
                <a:ea typeface="Calibri"/>
                <a:cs typeface="Calibri"/>
                <a:sym typeface="Calibri"/>
              </a:rPr>
              <a:t>&lt;input id="weight" type="number" 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min="50" max="1000" step=“any" value="160"&gt;&lt;</a:t>
            </a:r>
            <a:r>
              <a:rPr lang="en-US" sz="1650" b="1" dirty="0" err="1"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en-US" sz="1650" b="1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214313">
              <a:lnSpc>
                <a:spcPct val="80000"/>
              </a:lnSpc>
              <a:spcBef>
                <a:spcPts val="780"/>
              </a:spcBef>
              <a:buClr>
                <a:srgbClr val="1186C3"/>
              </a:buClr>
              <a:buSzPct val="25000"/>
              <a:buNone/>
            </a:pPr>
            <a:endParaRPr lang="en-US" sz="1650" b="1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61007">
              <a:lnSpc>
                <a:spcPct val="80000"/>
              </a:lnSpc>
              <a:spcBef>
                <a:spcPts val="783"/>
              </a:spcBef>
              <a:buClr>
                <a:srgbClr val="1186C3"/>
              </a:buClr>
              <a:buNone/>
            </a:pPr>
            <a:endParaRPr sz="1650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61007">
              <a:lnSpc>
                <a:spcPct val="80000"/>
              </a:lnSpc>
              <a:spcBef>
                <a:spcPts val="783"/>
              </a:spcBef>
              <a:buClr>
                <a:srgbClr val="1186C3"/>
              </a:buClr>
              <a:buNone/>
            </a:pPr>
            <a:endParaRPr sz="1650" b="1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61007">
              <a:lnSpc>
                <a:spcPct val="80000"/>
              </a:lnSpc>
              <a:spcBef>
                <a:spcPts val="783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650" dirty="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3338444353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SLIDER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Sebuah control baru HTML yang menampilkan bar slider dengan batas minimum dan maksimum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&lt;label for="weight"&gt;Weight (in pounds)&lt;/label&gt;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&lt;input id="weight"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type="range" min="50" max="1000" value="160"&gt;&lt;br&gt;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600200" y="4743451"/>
            <a:ext cx="6400800" cy="1407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99545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DATES AnD TIMES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13233" y="3493394"/>
            <a:ext cx="4175741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25000"/>
              <a:buNone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browser support!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&lt;input type=”date” min=”2012-01-01”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max=”2012-12-31”&gt;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endParaRPr lang="en-US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Catatan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	TIDAK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browser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mendukung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tipe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data date.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25000"/>
              <a:buNone/>
            </a:pP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Oleh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karena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keterbatasan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dukungan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browser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pada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tipe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“date”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sebaiknya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Anda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gunakan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komponen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tersedia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gratis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input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tanggal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waktu</a:t>
            </a:r>
            <a:endParaRPr lang="en-US" sz="1800" i="1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719761" y="2578994"/>
            <a:ext cx="2907506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443097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DATE AND TIMES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48578">
              <a:spcBef>
                <a:spcPts val="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65118" y="2469787"/>
            <a:ext cx="5839691" cy="4034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76312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ntarell"/>
                <a:ea typeface="Cantarell"/>
                <a:cs typeface="Cantarell"/>
                <a:sym typeface="Cantarell"/>
              </a:rPr>
              <a:t>Proses Di Balik Web Forms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Melalui web form, pengunjung mengirimkan data kepada server</a:t>
            </a:r>
          </a:p>
          <a:p>
            <a:pPr marL="214313" indent="-214313">
              <a:spcBef>
                <a:spcPts val="75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Server akan mengelola data tersebut dan menyimpannya di dalam database</a:t>
            </a:r>
          </a:p>
          <a:p>
            <a:pPr marL="214313" indent="-214313">
              <a:spcBef>
                <a:spcPts val="75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Jika diperlukan server juga dapat mengambil data dari database sesuai dengan permintaan pengunjung dan mengirimkan kembali kepada browser/pengunjung</a:t>
            </a:r>
          </a:p>
          <a:p>
            <a:pPr marL="214313" indent="-214313">
              <a:spcBef>
                <a:spcPts val="75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Apa yang terjadi jika data yang dikirimkan tidak valid? Proses pengecekan?</a:t>
            </a:r>
          </a:p>
          <a:p>
            <a:pPr marL="214313" indent="-76200">
              <a:spcBef>
                <a:spcPts val="750"/>
              </a:spcBef>
              <a:buClr>
                <a:srgbClr val="1186C3"/>
              </a:buClr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214313" indent="-76200">
              <a:spcBef>
                <a:spcPts val="75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5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978038" y="4681198"/>
            <a:ext cx="843348" cy="1028699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15875" cap="rnd">
            <a:solidFill>
              <a:srgbClr val="237EA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35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WEB FORMS</a:t>
            </a:r>
          </a:p>
        </p:txBody>
      </p:sp>
      <p:sp>
        <p:nvSpPr>
          <p:cNvPr id="184" name="Shape 184"/>
          <p:cNvSpPr/>
          <p:nvPr/>
        </p:nvSpPr>
        <p:spPr>
          <a:xfrm>
            <a:off x="4100311" y="4535232"/>
            <a:ext cx="1065770" cy="1320629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5875" cap="rnd">
            <a:solidFill>
              <a:srgbClr val="237EA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35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SERVER</a:t>
            </a:r>
          </a:p>
        </p:txBody>
      </p:sp>
      <p:sp>
        <p:nvSpPr>
          <p:cNvPr id="185" name="Shape 185"/>
          <p:cNvSpPr/>
          <p:nvPr/>
        </p:nvSpPr>
        <p:spPr>
          <a:xfrm>
            <a:off x="6370864" y="4676563"/>
            <a:ext cx="1044147" cy="1033333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5875" cap="rnd">
            <a:solidFill>
              <a:srgbClr val="237EA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350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DATABASE</a:t>
            </a:r>
          </a:p>
        </p:txBody>
      </p:sp>
      <p:sp>
        <p:nvSpPr>
          <p:cNvPr id="186" name="Shape 186"/>
          <p:cNvSpPr/>
          <p:nvPr/>
        </p:nvSpPr>
        <p:spPr>
          <a:xfrm>
            <a:off x="2886260" y="5064643"/>
            <a:ext cx="1167714" cy="31741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>
            <a:solidFill>
              <a:srgbClr val="237EA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5166082" y="5067732"/>
            <a:ext cx="1167714" cy="31741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>
            <a:solidFill>
              <a:srgbClr val="237EA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2302746315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ELEMEN BARU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1113232" y="2857499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&lt;progress&gt;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>
              <a:latin typeface="Cantarell"/>
              <a:ea typeface="Cantarell"/>
              <a:cs typeface="Cantarell"/>
              <a:sym typeface="Cantarell"/>
            </a:endParaRPr>
          </a:p>
        </p:txBody>
      </p:sp>
    </p:spTree>
    <p:extLst>
      <p:ext uri="{BB962C8B-B14F-4D97-AF65-F5344CB8AC3E}">
        <p14:creationId xmlns:p14="http://schemas.microsoft.com/office/powerpoint/2010/main" val="1140540580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1629965" y="2315783"/>
            <a:ext cx="7514034" cy="384434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lnSpc>
                <a:spcPct val="80000"/>
              </a:lnSpc>
              <a:spcBef>
                <a:spcPts val="0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&lt;legend&gt;What's Your Favorite Animal?&lt;/legend&gt;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&lt;input id="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favoriteAnimal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"&gt;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None/>
            </a:pPr>
            <a:endParaRPr sz="1125" dirty="0"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Kemudian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letakkan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datalist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&gt;. 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Boleh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saja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datalist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 id="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animalChoices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"&gt;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 &lt;option label="Alpaca" value="alpaca"&gt;</a:t>
            </a:r>
          </a:p>
          <a:p>
            <a:pPr marL="214313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label="Zebra" value="zebra"&gt;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label="Cat" value="cat"&gt;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label="Caribou" value="caribou"&gt;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label="Caterpillar" value="caterpillar"&gt;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label="Anaconda" value="anaconda"&gt;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label="Human" value="human"&gt;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label="Elephant" value="elephant"&gt;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label="Wildebeest" value="wildebeest"&gt;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label="Pigeon" value="pigeon"&gt;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	&lt;option label="Crab" value="crab"&gt;</a:t>
            </a:r>
          </a:p>
          <a:p>
            <a:pPr marL="214313" lvl="1" indent="-214313">
              <a:lnSpc>
                <a:spcPct val="80000"/>
              </a:lnSpc>
              <a:spcBef>
                <a:spcPts val="675"/>
              </a:spcBef>
              <a:buClr>
                <a:srgbClr val="1186C3"/>
              </a:buClr>
              <a:buSzPct val="25000"/>
              <a:buNone/>
            </a:pP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1125" dirty="0" err="1">
                <a:latin typeface="Calibri"/>
                <a:ea typeface="Calibri"/>
                <a:cs typeface="Calibri"/>
                <a:sym typeface="Calibri"/>
              </a:rPr>
              <a:t>datalist</a:t>
            </a:r>
            <a:r>
              <a:rPr lang="en-US" sz="1125" dirty="0"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214313" indent="-110728">
              <a:lnSpc>
                <a:spcPct val="80000"/>
              </a:lnSpc>
              <a:spcBef>
                <a:spcPts val="675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125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673742" y="2686049"/>
            <a:ext cx="3089180" cy="2208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741466"/>
      </p:ext>
    </p:extLst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1113233" y="1371601"/>
            <a:ext cx="7514034" cy="13144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&lt;PROGRESS&gt;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80722" y="2452253"/>
            <a:ext cx="7514034" cy="23431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&lt;progress value="50" max="200"&gt;&lt;/progress&gt;</a:t>
            </a:r>
          </a:p>
          <a:p>
            <a:pPr marL="214313" indent="-214313">
              <a:spcBef>
                <a:spcPts val="810"/>
              </a:spcBef>
              <a:buClr>
                <a:srgbClr val="1186C3"/>
              </a:buClr>
              <a:buSzPct val="145000"/>
              <a:buFont typeface="Calibri"/>
              <a:buChar char="•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browser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support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isikan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nilainya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latin typeface="Cantarell"/>
                <a:ea typeface="Cantarell"/>
                <a:cs typeface="Cantarell"/>
                <a:sym typeface="Cantarell"/>
              </a:rPr>
              <a:t>&lt;progress value="0.25"&gt;</a:t>
            </a:r>
            <a:r>
              <a:rPr lang="en-US" sz="1800" b="1" dirty="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rPr>
              <a:t>25%</a:t>
            </a:r>
            <a:r>
              <a:rPr lang="en-US" sz="1800" dirty="0">
                <a:latin typeface="Cantarell"/>
                <a:ea typeface="Cantarell"/>
                <a:cs typeface="Cantarell"/>
                <a:sym typeface="Cantarell"/>
              </a:rPr>
              <a:t>&lt;/progress&gt;</a:t>
            </a:r>
          </a:p>
          <a:p>
            <a:pPr marL="214313" indent="-48578">
              <a:spcBef>
                <a:spcPts val="810"/>
              </a:spcBef>
              <a:spcAft>
                <a:spcPts val="450"/>
              </a:spcAft>
              <a:buClr>
                <a:srgbClr val="1186C3"/>
              </a:buClr>
              <a:buNone/>
            </a:pPr>
            <a:endParaRPr sz="1800" dirty="0"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284011" y="2857499"/>
            <a:ext cx="2678648" cy="290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658022"/>
      </p:ext>
    </p:extLst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right form elements based on the data you want to collect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 element has attributes that describe how the form data is processed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a server application to process your form data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&lt;fieldset&gt; and &lt;legend&gt; elements let you create more visually appealing forms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should be formatted to improve their legibility</a:t>
            </a: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design your own LOGIN page</a:t>
            </a:r>
          </a:p>
        </p:txBody>
      </p:sp>
    </p:spTree>
    <p:extLst>
      <p:ext uri="{BB962C8B-B14F-4D97-AF65-F5344CB8AC3E}">
        <p14:creationId xmlns:p14="http://schemas.microsoft.com/office/powerpoint/2010/main" val="2528077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design your own </a:t>
            </a:r>
            <a:r>
              <a:rPr lang="en-US" dirty="0" err="1"/>
              <a:t>Skripsi</a:t>
            </a:r>
            <a:r>
              <a:rPr lang="en-US" dirty="0"/>
              <a:t> Submission Page</a:t>
            </a:r>
          </a:p>
          <a:p>
            <a:pPr lvl="1"/>
            <a:r>
              <a:rPr lang="en-US" dirty="0"/>
              <a:t>You have to provide the title of your topic, the desired supervisors, and you need to upload the proposal</a:t>
            </a:r>
          </a:p>
        </p:txBody>
      </p:sp>
    </p:spTree>
    <p:extLst>
      <p:ext uri="{BB962C8B-B14F-4D97-AF65-F5344CB8AC3E}">
        <p14:creationId xmlns:p14="http://schemas.microsoft.com/office/powerpoint/2010/main" val="42713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6919" y="463893"/>
            <a:ext cx="6675438" cy="597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&lt;form&gt; element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93688" marR="0" lvl="0" indent="-2936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&lt;form&gt; element is the container for creating a form</a:t>
            </a:r>
          </a:p>
          <a:p>
            <a:pPr marL="293688" marR="0" lvl="0" indent="-293688" algn="l" rtl="0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variety of attributes describe how the form data will be processed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2671</Words>
  <Application>Microsoft Office PowerPoint</Application>
  <PresentationFormat>On-screen Show (4:3)</PresentationFormat>
  <Paragraphs>347</Paragraphs>
  <Slides>75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Cantarell</vt:lpstr>
      <vt:lpstr>Courier New</vt:lpstr>
      <vt:lpstr>Office Theme</vt:lpstr>
      <vt:lpstr>Web Forms</vt:lpstr>
      <vt:lpstr>Objectives</vt:lpstr>
      <vt:lpstr>HTML FORMS</vt:lpstr>
      <vt:lpstr>Campur Tangan JavaScript </vt:lpstr>
      <vt:lpstr>Campur Tangan Javascript</vt:lpstr>
      <vt:lpstr>Memahami Web Forms</vt:lpstr>
      <vt:lpstr>Proses Di Balik Web Forms</vt:lpstr>
      <vt:lpstr>PowerPoint Presentation</vt:lpstr>
      <vt:lpstr>Using the &lt;form&gt; element</vt:lpstr>
      <vt:lpstr>PowerPoint Presentation</vt:lpstr>
      <vt:lpstr>Using get or post</vt:lpstr>
      <vt:lpstr>Creating Input Objects</vt:lpstr>
      <vt:lpstr>PowerPoint Presentation</vt:lpstr>
      <vt:lpstr>Labeling Form Elements</vt:lpstr>
      <vt:lpstr>Labeling Form Elements</vt:lpstr>
      <vt:lpstr>Creating Text Boxes </vt:lpstr>
      <vt:lpstr>Creating Check Boxes </vt:lpstr>
      <vt:lpstr>Creating Radio Buttons </vt:lpstr>
      <vt:lpstr>PowerPoint Presentation</vt:lpstr>
      <vt:lpstr>Checkbox and Radio List</vt:lpstr>
      <vt:lpstr>Creating Submit &amp; Reset Buttons </vt:lpstr>
      <vt:lpstr>Letting the User Submit a File </vt:lpstr>
      <vt:lpstr>PowerPoint Presentation</vt:lpstr>
      <vt:lpstr>Creating a Password Entry Field </vt:lpstr>
      <vt:lpstr>PowerPoint Presentation</vt:lpstr>
      <vt:lpstr>Using the &lt;select&gt; Element </vt:lpstr>
      <vt:lpstr>Using the &lt;select&gt; Element </vt:lpstr>
      <vt:lpstr>PowerPoint Presentation</vt:lpstr>
      <vt:lpstr>Using the &lt;select&gt; Element</vt:lpstr>
      <vt:lpstr>PowerPoint Presentation</vt:lpstr>
      <vt:lpstr>Using the &lt;select&gt; Element</vt:lpstr>
      <vt:lpstr>PowerPoint Presentation</vt:lpstr>
      <vt:lpstr>Using the &lt;textarea&gt; Element </vt:lpstr>
      <vt:lpstr>PowerPoint Presentation</vt:lpstr>
      <vt:lpstr>Hidden element</vt:lpstr>
      <vt:lpstr>Creating Input Groupings </vt:lpstr>
      <vt:lpstr>Creating Input Groupings</vt:lpstr>
      <vt:lpstr>PowerPoint Presentation</vt:lpstr>
      <vt:lpstr>Styling Forms with CSS</vt:lpstr>
      <vt:lpstr>PowerPoint Presentation</vt:lpstr>
      <vt:lpstr>PowerPoint Presentation</vt:lpstr>
      <vt:lpstr>PowerPoint Presentation</vt:lpstr>
      <vt:lpstr>PowerPoint Presentation</vt:lpstr>
      <vt:lpstr>Make User Friendly Forms</vt:lpstr>
      <vt:lpstr>NEW HTML 5 FORM FEATURE</vt:lpstr>
      <vt:lpstr>HTML 5 Form Feature</vt:lpstr>
      <vt:lpstr>Placeholder</vt:lpstr>
      <vt:lpstr>Latihan</vt:lpstr>
      <vt:lpstr>AUTOFOCUS JAVASCRIPT</vt:lpstr>
      <vt:lpstr>AUTOFOCUS HTML 5</vt:lpstr>
      <vt:lpstr>VALIDATION</vt:lpstr>
      <vt:lpstr>DUA VALIDASI</vt:lpstr>
      <vt:lpstr>HTML 5 VALIDATION</vt:lpstr>
      <vt:lpstr>HTML 5 VALIDATION</vt:lpstr>
      <vt:lpstr>PSEUDOCLASS CSS</vt:lpstr>
      <vt:lpstr>CONTOH PSEUDOCLASS</vt:lpstr>
      <vt:lpstr>MEMATIKAN VALIDATION</vt:lpstr>
      <vt:lpstr>VALIDATION DENGAN REGULAR EXPRESSION</vt:lpstr>
      <vt:lpstr>Contoh : [A-Z]{3}-[0-9]{3}</vt:lpstr>
      <vt:lpstr>Contoh : [A-Z]{3}-[0-9]{3}</vt:lpstr>
      <vt:lpstr>MEMASANG REGULAR EXPRESSION PADA ELEMENT FORM</vt:lpstr>
      <vt:lpstr>JENIS INPUT TYPE BARU</vt:lpstr>
      <vt:lpstr>JENIS INPUT TYPE BARU</vt:lpstr>
      <vt:lpstr>Email Addresses</vt:lpstr>
      <vt:lpstr>Email Addresses</vt:lpstr>
      <vt:lpstr>NUMBERS</vt:lpstr>
      <vt:lpstr>SLIDER</vt:lpstr>
      <vt:lpstr>DATES AnD TIMES</vt:lpstr>
      <vt:lpstr>DATE AND TIMES</vt:lpstr>
      <vt:lpstr>ELEMEN BARU</vt:lpstr>
      <vt:lpstr>&lt;Datalist&gt;</vt:lpstr>
      <vt:lpstr>&lt;PROGRESS&gt;</vt:lpstr>
      <vt:lpstr>Summary</vt:lpstr>
      <vt:lpstr>Home Work 1</vt:lpstr>
      <vt:lpstr>Home 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Forms</dc:title>
  <cp:lastModifiedBy>hEnDRa</cp:lastModifiedBy>
  <cp:revision>14</cp:revision>
  <dcterms:modified xsi:type="dcterms:W3CDTF">2018-07-25T01:14:30Z</dcterms:modified>
</cp:coreProperties>
</file>