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9" r:id="rId2"/>
    <p:sldId id="257" r:id="rId3"/>
    <p:sldId id="274" r:id="rId4"/>
    <p:sldId id="275" r:id="rId5"/>
    <p:sldId id="276" r:id="rId6"/>
    <p:sldId id="277" r:id="rId7"/>
    <p:sldId id="278" r:id="rId8"/>
    <p:sldId id="279" r:id="rId9"/>
    <p:sldId id="280" r:id="rId10"/>
    <p:sldId id="264" r:id="rId11"/>
    <p:sldId id="281" r:id="rId12"/>
    <p:sldId id="282" r:id="rId13"/>
    <p:sldId id="283" r:id="rId14"/>
    <p:sldId id="284" r:id="rId15"/>
    <p:sldId id="256"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 id="306" r:id="rId38"/>
    <p:sldId id="307" r:id="rId39"/>
    <p:sldId id="308" r:id="rId40"/>
    <p:sldId id="309" r:id="rId41"/>
    <p:sldId id="310" r:id="rId42"/>
    <p:sldId id="311" r:id="rId43"/>
    <p:sldId id="312" r:id="rId44"/>
    <p:sldId id="313" r:id="rId45"/>
    <p:sldId id="314" r:id="rId46"/>
    <p:sldId id="315" r:id="rId47"/>
    <p:sldId id="316" r:id="rId48"/>
    <p:sldId id="317" r:id="rId49"/>
    <p:sldId id="318" r:id="rId50"/>
    <p:sldId id="319" r:id="rId51"/>
    <p:sldId id="320" r:id="rId52"/>
    <p:sldId id="321" r:id="rId53"/>
    <p:sldId id="322" r:id="rId54"/>
    <p:sldId id="260" r:id="rId55"/>
    <p:sldId id="323" r:id="rId56"/>
    <p:sldId id="324" r:id="rId57"/>
    <p:sldId id="325" r:id="rId58"/>
    <p:sldId id="326" r:id="rId59"/>
    <p:sldId id="327" r:id="rId60"/>
    <p:sldId id="328" r:id="rId61"/>
    <p:sldId id="329" r:id="rId62"/>
    <p:sldId id="330" r:id="rId63"/>
    <p:sldId id="331" r:id="rId64"/>
    <p:sldId id="333" r:id="rId65"/>
    <p:sldId id="334" r:id="rId66"/>
    <p:sldId id="335" r:id="rId67"/>
    <p:sldId id="336" r:id="rId68"/>
  </p:sldIdLst>
  <p:sldSz cx="18288000" cy="10287000"/>
  <p:notesSz cx="6858000" cy="9144000"/>
  <p:embeddedFontLst>
    <p:embeddedFont>
      <p:font typeface="Calibri" panose="020F0502020204030204" pitchFamily="34" charset="0"/>
      <p:regular r:id="rId69"/>
      <p:bold r:id="rId70"/>
      <p:italic r:id="rId71"/>
      <p:boldItalic r:id="rId72"/>
    </p:embeddedFont>
    <p:embeddedFont>
      <p:font typeface="Muli Bold Bold" panose="020B0604020202020204" charset="0"/>
      <p:regular r:id="rId73"/>
    </p:embeddedFont>
    <p:embeddedFont>
      <p:font typeface="Muli Regular" panose="020B0604020202020204" charset="0"/>
      <p:regular r:id="rId74"/>
    </p:embeddedFont>
    <p:embeddedFont>
      <p:font typeface="Muli Regular Bold" panose="020B0604020202020204" charset="0"/>
      <p:regular r:id="rId7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DEDE"/>
    <a:srgbClr val="EAEAEA"/>
    <a:srgbClr val="FFFEF5"/>
    <a:srgbClr val="383838"/>
    <a:srgbClr val="0E2C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Estilo oscuro 2 - Énfasis 3/Énfasis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070" autoAdjust="0"/>
  </p:normalViewPr>
  <p:slideViewPr>
    <p:cSldViewPr>
      <p:cViewPr varScale="1">
        <p:scale>
          <a:sx n="45" d="100"/>
          <a:sy n="45" d="100"/>
        </p:scale>
        <p:origin x="9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6.fntdata"/><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5.fntdata"/><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1.fntdata"/><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2.fntdata"/><Relationship Id="rId75"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EDED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extBox 12"/>
          <p:cNvSpPr txBox="1"/>
          <p:nvPr/>
        </p:nvSpPr>
        <p:spPr>
          <a:xfrm>
            <a:off x="983722" y="7429500"/>
            <a:ext cx="5410291" cy="1538883"/>
          </a:xfrm>
          <a:prstGeom prst="rect">
            <a:avLst/>
          </a:prstGeom>
        </p:spPr>
        <p:txBody>
          <a:bodyPr wrap="square" lIns="0" tIns="0" rIns="0" bIns="0" rtlCol="0" anchor="t">
            <a:spAutoFit/>
          </a:bodyPr>
          <a:lstStyle/>
          <a:p>
            <a:pPr>
              <a:lnSpc>
                <a:spcPts val="2974"/>
              </a:lnSpc>
            </a:pPr>
            <a:r>
              <a:rPr lang="en-US" sz="2125" dirty="0">
                <a:solidFill>
                  <a:srgbClr val="0E2C4B"/>
                </a:solidFill>
                <a:latin typeface="Muli Regular"/>
              </a:rPr>
              <a:t>Christian Arcuri</a:t>
            </a:r>
          </a:p>
          <a:p>
            <a:pPr>
              <a:lnSpc>
                <a:spcPts val="2974"/>
              </a:lnSpc>
            </a:pPr>
            <a:r>
              <a:rPr lang="en-US" sz="2125" dirty="0">
                <a:solidFill>
                  <a:srgbClr val="0E2C4B"/>
                </a:solidFill>
                <a:latin typeface="Muli Regular"/>
              </a:rPr>
              <a:t>VINF05907</a:t>
            </a:r>
          </a:p>
          <a:p>
            <a:pPr>
              <a:lnSpc>
                <a:spcPts val="2974"/>
              </a:lnSpc>
            </a:pPr>
            <a:r>
              <a:rPr lang="en-US" sz="2125" dirty="0" err="1">
                <a:solidFill>
                  <a:srgbClr val="0E2C4B"/>
                </a:solidFill>
                <a:latin typeface="Muli Regular"/>
              </a:rPr>
              <a:t>Fecha</a:t>
            </a:r>
            <a:r>
              <a:rPr lang="en-US" sz="2125" dirty="0">
                <a:solidFill>
                  <a:srgbClr val="0E2C4B"/>
                </a:solidFill>
                <a:latin typeface="Muli Regular"/>
              </a:rPr>
              <a:t>: 09/09/2021</a:t>
            </a:r>
          </a:p>
          <a:p>
            <a:pPr>
              <a:lnSpc>
                <a:spcPts val="2974"/>
              </a:lnSpc>
            </a:pPr>
            <a:r>
              <a:rPr lang="en-US" sz="2125" dirty="0" err="1">
                <a:solidFill>
                  <a:srgbClr val="0E2C4B"/>
                </a:solidFill>
                <a:latin typeface="Muli Regular"/>
              </a:rPr>
              <a:t>Docente</a:t>
            </a:r>
            <a:r>
              <a:rPr lang="en-US" sz="2125" dirty="0">
                <a:solidFill>
                  <a:srgbClr val="0E2C4B"/>
                </a:solidFill>
                <a:latin typeface="Muli Regular"/>
              </a:rPr>
              <a:t>/Tutor: Hugo Fernando </a:t>
            </a:r>
            <a:r>
              <a:rPr lang="en-US" sz="2125" dirty="0" err="1">
                <a:solidFill>
                  <a:srgbClr val="0E2C4B"/>
                </a:solidFill>
                <a:latin typeface="Muli Regular"/>
              </a:rPr>
              <a:t>Frías</a:t>
            </a:r>
            <a:endParaRPr lang="en-US" sz="2125" dirty="0">
              <a:solidFill>
                <a:srgbClr val="0E2C4B"/>
              </a:solidFill>
              <a:latin typeface="Muli Regular"/>
            </a:endParaRPr>
          </a:p>
        </p:txBody>
      </p:sp>
      <p:grpSp>
        <p:nvGrpSpPr>
          <p:cNvPr id="13" name="Group 13"/>
          <p:cNvGrpSpPr/>
          <p:nvPr/>
        </p:nvGrpSpPr>
        <p:grpSpPr>
          <a:xfrm>
            <a:off x="1028700" y="992981"/>
            <a:ext cx="6896100" cy="5175825"/>
            <a:chOff x="0" y="-47625"/>
            <a:chExt cx="8449797" cy="6901099"/>
          </a:xfrm>
        </p:grpSpPr>
        <p:sp>
          <p:nvSpPr>
            <p:cNvPr id="14" name="TextBox 14"/>
            <p:cNvSpPr txBox="1"/>
            <p:nvPr/>
          </p:nvSpPr>
          <p:spPr>
            <a:xfrm>
              <a:off x="0" y="1313496"/>
              <a:ext cx="8449797" cy="5539978"/>
            </a:xfrm>
            <a:prstGeom prst="rect">
              <a:avLst/>
            </a:prstGeom>
          </p:spPr>
          <p:txBody>
            <a:bodyPr lIns="0" tIns="0" rIns="0" bIns="0" rtlCol="0" anchor="t">
              <a:spAutoFit/>
            </a:bodyPr>
            <a:lstStyle/>
            <a:p>
              <a:r>
                <a:rPr lang="es-ES" sz="5400" dirty="0">
                  <a:solidFill>
                    <a:srgbClr val="F36825"/>
                  </a:solidFill>
                  <a:latin typeface="Muli Bold Bold"/>
                </a:rPr>
                <a:t>Seminario de Práctica de Analista de Sistemas de Información </a:t>
              </a:r>
              <a:endParaRPr lang="en-US" sz="7525" dirty="0">
                <a:solidFill>
                  <a:srgbClr val="F36825"/>
                </a:solidFill>
                <a:latin typeface="Muli Bold Bold"/>
              </a:endParaRPr>
            </a:p>
          </p:txBody>
        </p:sp>
        <p:sp>
          <p:nvSpPr>
            <p:cNvPr id="15" name="TextBox 15"/>
            <p:cNvSpPr txBox="1"/>
            <p:nvPr/>
          </p:nvSpPr>
          <p:spPr>
            <a:xfrm>
              <a:off x="0" y="-47625"/>
              <a:ext cx="6684345" cy="707887"/>
            </a:xfrm>
            <a:prstGeom prst="rect">
              <a:avLst/>
            </a:prstGeom>
          </p:spPr>
          <p:txBody>
            <a:bodyPr lIns="0" tIns="0" rIns="0" bIns="0" rtlCol="0" anchor="t">
              <a:spAutoFit/>
            </a:bodyPr>
            <a:lstStyle/>
            <a:p>
              <a:pPr>
                <a:lnSpc>
                  <a:spcPts val="4480"/>
                </a:lnSpc>
              </a:pPr>
              <a:r>
                <a:rPr lang="en-US" sz="3200" dirty="0">
                  <a:solidFill>
                    <a:srgbClr val="0E2C4B"/>
                  </a:solidFill>
                  <a:latin typeface="Muli Bold Bold"/>
                </a:rPr>
                <a:t>Universidad </a:t>
              </a:r>
              <a:r>
                <a:rPr lang="en-US" sz="3200" dirty="0" err="1">
                  <a:solidFill>
                    <a:srgbClr val="0E2C4B"/>
                  </a:solidFill>
                  <a:latin typeface="Muli Bold Bold"/>
                </a:rPr>
                <a:t>Siglo</a:t>
              </a:r>
              <a:r>
                <a:rPr lang="en-US" sz="3200" dirty="0">
                  <a:solidFill>
                    <a:srgbClr val="0E2C4B"/>
                  </a:solidFill>
                  <a:latin typeface="Muli Bold Bold"/>
                </a:rPr>
                <a:t> 21</a:t>
              </a:r>
            </a:p>
          </p:txBody>
        </p:sp>
      </p:grpSp>
      <p:pic>
        <p:nvPicPr>
          <p:cNvPr id="16" name="image4.png"/>
          <p:cNvPicPr/>
          <p:nvPr/>
        </p:nvPicPr>
        <p:blipFill>
          <a:blip r:embed="rId2">
            <a:extLst>
              <a:ext uri="{28A0092B-C50C-407E-A947-70E740481C1C}">
                <a14:useLocalDpi xmlns:a14="http://schemas.microsoft.com/office/drawing/2010/main" val="0"/>
              </a:ext>
            </a:extLst>
          </a:blip>
          <a:srcRect/>
          <a:stretch>
            <a:fillRect/>
          </a:stretch>
        </p:blipFill>
        <p:spPr>
          <a:xfrm>
            <a:off x="10287000" y="1771109"/>
            <a:ext cx="6096000" cy="5505991"/>
          </a:xfrm>
          <a:prstGeom prst="rect">
            <a:avLst/>
          </a:prstGeom>
          <a:ln/>
        </p:spPr>
      </p:pic>
      <p:sp>
        <p:nvSpPr>
          <p:cNvPr id="17" name="TextBox 15"/>
          <p:cNvSpPr txBox="1"/>
          <p:nvPr/>
        </p:nvSpPr>
        <p:spPr>
          <a:xfrm>
            <a:off x="983722" y="5524400"/>
            <a:ext cx="5455269" cy="530915"/>
          </a:xfrm>
          <a:prstGeom prst="rect">
            <a:avLst/>
          </a:prstGeom>
        </p:spPr>
        <p:txBody>
          <a:bodyPr lIns="0" tIns="0" rIns="0" bIns="0" rtlCol="0" anchor="t">
            <a:spAutoFit/>
          </a:bodyPr>
          <a:lstStyle/>
          <a:p>
            <a:pPr>
              <a:lnSpc>
                <a:spcPts val="4480"/>
              </a:lnSpc>
            </a:pPr>
            <a:r>
              <a:rPr lang="en-US" sz="3200" dirty="0">
                <a:solidFill>
                  <a:srgbClr val="0E2C4B"/>
                </a:solidFill>
                <a:latin typeface="Muli Bold Bold"/>
              </a:rPr>
              <a:t> E-commerce </a:t>
            </a:r>
            <a:r>
              <a:rPr lang="en-US" sz="3200" dirty="0" err="1">
                <a:solidFill>
                  <a:srgbClr val="0E2C4B"/>
                </a:solidFill>
                <a:latin typeface="Muli Bold Bold"/>
              </a:rPr>
              <a:t>Antílope</a:t>
            </a:r>
            <a:endParaRPr lang="en-US" sz="3200" dirty="0">
              <a:solidFill>
                <a:srgbClr val="0E2C4B"/>
              </a:solidFill>
              <a:latin typeface="Muli Bold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4800" y="2610174"/>
            <a:ext cx="5033385" cy="7087281"/>
            <a:chOff x="0" y="0"/>
            <a:chExt cx="4026708" cy="3902862"/>
          </a:xfrm>
        </p:grpSpPr>
        <p:sp>
          <p:nvSpPr>
            <p:cNvPr id="3" name="Freeform 3"/>
            <p:cNvSpPr/>
            <p:nvPr/>
          </p:nvSpPr>
          <p:spPr>
            <a:xfrm>
              <a:off x="0" y="0"/>
              <a:ext cx="4026708" cy="3902862"/>
            </a:xfrm>
            <a:custGeom>
              <a:avLst/>
              <a:gdLst/>
              <a:ahLst/>
              <a:cxnLst/>
              <a:rect l="l" t="t" r="r" b="b"/>
              <a:pathLst>
                <a:path w="4026708" h="3902862">
                  <a:moveTo>
                    <a:pt x="3902248" y="3902862"/>
                  </a:moveTo>
                  <a:lnTo>
                    <a:pt x="124460" y="3902862"/>
                  </a:lnTo>
                  <a:cubicBezTo>
                    <a:pt x="55880" y="3902862"/>
                    <a:pt x="0" y="3846982"/>
                    <a:pt x="0" y="3778402"/>
                  </a:cubicBezTo>
                  <a:lnTo>
                    <a:pt x="0" y="124460"/>
                  </a:lnTo>
                  <a:cubicBezTo>
                    <a:pt x="0" y="55880"/>
                    <a:pt x="55880" y="0"/>
                    <a:pt x="124460" y="0"/>
                  </a:cubicBezTo>
                  <a:lnTo>
                    <a:pt x="3902248" y="0"/>
                  </a:lnTo>
                  <a:cubicBezTo>
                    <a:pt x="3970828" y="0"/>
                    <a:pt x="4026708" y="55880"/>
                    <a:pt x="4026708" y="124460"/>
                  </a:cubicBezTo>
                  <a:lnTo>
                    <a:pt x="4026708" y="3778402"/>
                  </a:lnTo>
                  <a:cubicBezTo>
                    <a:pt x="4026708" y="3846982"/>
                    <a:pt x="3970828" y="3902862"/>
                    <a:pt x="3902248" y="3902862"/>
                  </a:cubicBezTo>
                  <a:close/>
                </a:path>
              </a:pathLst>
            </a:custGeom>
            <a:solidFill>
              <a:srgbClr val="FFFFFF"/>
            </a:solidFill>
          </p:spPr>
        </p:sp>
      </p:grpSp>
      <p:sp>
        <p:nvSpPr>
          <p:cNvPr id="18" name="TextBox 18"/>
          <p:cNvSpPr txBox="1"/>
          <p:nvPr/>
        </p:nvSpPr>
        <p:spPr>
          <a:xfrm>
            <a:off x="1028700" y="1028700"/>
            <a:ext cx="12084767" cy="847725"/>
          </a:xfrm>
          <a:prstGeom prst="rect">
            <a:avLst/>
          </a:prstGeom>
        </p:spPr>
        <p:txBody>
          <a:bodyPr lIns="0" tIns="0" rIns="0" bIns="0" rtlCol="0" anchor="t">
            <a:spAutoFit/>
          </a:bodyPr>
          <a:lstStyle/>
          <a:p>
            <a:pPr>
              <a:lnSpc>
                <a:spcPts val="6689"/>
              </a:lnSpc>
            </a:pPr>
            <a:r>
              <a:rPr lang="en-US" sz="5575" dirty="0" err="1">
                <a:solidFill>
                  <a:srgbClr val="0E2C4B"/>
                </a:solidFill>
                <a:latin typeface="Muli Bold Bold"/>
              </a:rPr>
              <a:t>Límites</a:t>
            </a:r>
            <a:r>
              <a:rPr lang="en-US" sz="5575" dirty="0">
                <a:solidFill>
                  <a:srgbClr val="0E2C4B"/>
                </a:solidFill>
                <a:latin typeface="Muli Bold Bold"/>
              </a:rPr>
              <a:t> y </a:t>
            </a:r>
            <a:r>
              <a:rPr lang="en-US" sz="5575" dirty="0" err="1">
                <a:solidFill>
                  <a:srgbClr val="0E2C4B"/>
                </a:solidFill>
                <a:latin typeface="Muli Bold Bold"/>
              </a:rPr>
              <a:t>Alcances</a:t>
            </a:r>
            <a:endParaRPr lang="en-US" sz="5575" dirty="0">
              <a:solidFill>
                <a:srgbClr val="0E2C4B"/>
              </a:solidFill>
              <a:latin typeface="Muli Bold Bold"/>
            </a:endParaRPr>
          </a:p>
        </p:txBody>
      </p:sp>
      <p:grpSp>
        <p:nvGrpSpPr>
          <p:cNvPr id="20" name="Group 20"/>
          <p:cNvGrpSpPr/>
          <p:nvPr/>
        </p:nvGrpSpPr>
        <p:grpSpPr>
          <a:xfrm>
            <a:off x="510369" y="3086100"/>
            <a:ext cx="4310914" cy="5423994"/>
            <a:chOff x="-1172755" y="-47625"/>
            <a:chExt cx="5747885" cy="4888469"/>
          </a:xfrm>
        </p:grpSpPr>
        <p:sp>
          <p:nvSpPr>
            <p:cNvPr id="21" name="TextBox 21"/>
            <p:cNvSpPr txBox="1"/>
            <p:nvPr/>
          </p:nvSpPr>
          <p:spPr>
            <a:xfrm>
              <a:off x="-1172755" y="-47625"/>
              <a:ext cx="5747885" cy="511893"/>
            </a:xfrm>
            <a:prstGeom prst="rect">
              <a:avLst/>
            </a:prstGeom>
          </p:spPr>
          <p:txBody>
            <a:bodyPr lIns="0" tIns="0" rIns="0" bIns="0" rtlCol="0" anchor="t">
              <a:spAutoFit/>
            </a:bodyPr>
            <a:lstStyle/>
            <a:p>
              <a:pPr>
                <a:lnSpc>
                  <a:spcPts val="3240"/>
                </a:lnSpc>
              </a:pPr>
              <a:r>
                <a:rPr lang="en-US" sz="2314" dirty="0" err="1">
                  <a:solidFill>
                    <a:srgbClr val="0E2C4B"/>
                  </a:solidFill>
                  <a:latin typeface="Muli Bold Bold"/>
                </a:rPr>
                <a:t>Límite</a:t>
              </a:r>
              <a:endParaRPr lang="en-US" sz="2314" dirty="0">
                <a:solidFill>
                  <a:srgbClr val="0E2C4B"/>
                </a:solidFill>
                <a:latin typeface="Muli Bold Bold"/>
              </a:endParaRPr>
            </a:p>
          </p:txBody>
        </p:sp>
        <p:sp>
          <p:nvSpPr>
            <p:cNvPr id="22" name="TextBox 22"/>
            <p:cNvSpPr txBox="1"/>
            <p:nvPr/>
          </p:nvSpPr>
          <p:spPr>
            <a:xfrm>
              <a:off x="-1172755" y="723649"/>
              <a:ext cx="5747885" cy="4117195"/>
            </a:xfrm>
            <a:prstGeom prst="rect">
              <a:avLst/>
            </a:prstGeom>
          </p:spPr>
          <p:txBody>
            <a:bodyPr lIns="0" tIns="0" rIns="0" bIns="0" rtlCol="0" anchor="t">
              <a:spAutoFit/>
            </a:bodyPr>
            <a:lstStyle/>
            <a:p>
              <a:pPr>
                <a:lnSpc>
                  <a:spcPts val="2660"/>
                </a:lnSpc>
              </a:pPr>
              <a:r>
                <a:rPr lang="es-ES" sz="1900" dirty="0">
                  <a:solidFill>
                    <a:srgbClr val="0E2C4B"/>
                  </a:solidFill>
                  <a:latin typeface="Muli Regular"/>
                </a:rPr>
                <a:t>El sistema e-commerce se define desde que un usuario ingresa a la web, genere o no el pedido, hasta que el pedido es entregado al cliente. La coordinación de la entrega de mercadería se realiza con una fecha y hora sugerida por el sistema y la comunicación al cliente será en forma telefónica y por mail.</a:t>
              </a:r>
              <a:endParaRPr lang="en-US" sz="1900" dirty="0">
                <a:solidFill>
                  <a:srgbClr val="0E2C4B"/>
                </a:solidFill>
                <a:latin typeface="Muli Regular"/>
              </a:endParaRPr>
            </a:p>
          </p:txBody>
        </p:sp>
      </p:grpSp>
      <p:grpSp>
        <p:nvGrpSpPr>
          <p:cNvPr id="29" name="Group 2"/>
          <p:cNvGrpSpPr/>
          <p:nvPr/>
        </p:nvGrpSpPr>
        <p:grpSpPr>
          <a:xfrm>
            <a:off x="5795045" y="2640652"/>
            <a:ext cx="6251087" cy="7087281"/>
            <a:chOff x="0" y="0"/>
            <a:chExt cx="4026708" cy="3902862"/>
          </a:xfrm>
        </p:grpSpPr>
        <p:sp>
          <p:nvSpPr>
            <p:cNvPr id="30" name="Freeform 3"/>
            <p:cNvSpPr/>
            <p:nvPr/>
          </p:nvSpPr>
          <p:spPr>
            <a:xfrm>
              <a:off x="0" y="0"/>
              <a:ext cx="4026708" cy="3902862"/>
            </a:xfrm>
            <a:custGeom>
              <a:avLst/>
              <a:gdLst/>
              <a:ahLst/>
              <a:cxnLst/>
              <a:rect l="l" t="t" r="r" b="b"/>
              <a:pathLst>
                <a:path w="4026708" h="3902862">
                  <a:moveTo>
                    <a:pt x="3902248" y="3902862"/>
                  </a:moveTo>
                  <a:lnTo>
                    <a:pt x="124460" y="3902862"/>
                  </a:lnTo>
                  <a:cubicBezTo>
                    <a:pt x="55880" y="3902862"/>
                    <a:pt x="0" y="3846982"/>
                    <a:pt x="0" y="3778402"/>
                  </a:cubicBezTo>
                  <a:lnTo>
                    <a:pt x="0" y="124460"/>
                  </a:lnTo>
                  <a:cubicBezTo>
                    <a:pt x="0" y="55880"/>
                    <a:pt x="55880" y="0"/>
                    <a:pt x="124460" y="0"/>
                  </a:cubicBezTo>
                  <a:lnTo>
                    <a:pt x="3902248" y="0"/>
                  </a:lnTo>
                  <a:cubicBezTo>
                    <a:pt x="3970828" y="0"/>
                    <a:pt x="4026708" y="55880"/>
                    <a:pt x="4026708" y="124460"/>
                  </a:cubicBezTo>
                  <a:lnTo>
                    <a:pt x="4026708" y="3778402"/>
                  </a:lnTo>
                  <a:cubicBezTo>
                    <a:pt x="4026708" y="3846982"/>
                    <a:pt x="3970828" y="3902862"/>
                    <a:pt x="3902248" y="3902862"/>
                  </a:cubicBezTo>
                  <a:close/>
                </a:path>
              </a:pathLst>
            </a:custGeom>
            <a:solidFill>
              <a:srgbClr val="FFFFFF"/>
            </a:solidFill>
          </p:spPr>
        </p:sp>
      </p:grpSp>
      <p:grpSp>
        <p:nvGrpSpPr>
          <p:cNvPr id="31" name="Group 20"/>
          <p:cNvGrpSpPr/>
          <p:nvPr/>
        </p:nvGrpSpPr>
        <p:grpSpPr>
          <a:xfrm>
            <a:off x="6146086" y="2958197"/>
            <a:ext cx="5523604" cy="6177397"/>
            <a:chOff x="-1720048" y="-162900"/>
            <a:chExt cx="5774438" cy="5567488"/>
          </a:xfrm>
        </p:grpSpPr>
        <p:sp>
          <p:nvSpPr>
            <p:cNvPr id="32" name="TextBox 21"/>
            <p:cNvSpPr txBox="1"/>
            <p:nvPr/>
          </p:nvSpPr>
          <p:spPr>
            <a:xfrm>
              <a:off x="-1693495" y="-162900"/>
              <a:ext cx="5747885" cy="341304"/>
            </a:xfrm>
            <a:prstGeom prst="rect">
              <a:avLst/>
            </a:prstGeom>
          </p:spPr>
          <p:txBody>
            <a:bodyPr lIns="0" tIns="0" rIns="0" bIns="0" rtlCol="0" anchor="t">
              <a:spAutoFit/>
            </a:bodyPr>
            <a:lstStyle/>
            <a:p>
              <a:pPr>
                <a:lnSpc>
                  <a:spcPts val="3240"/>
                </a:lnSpc>
              </a:pPr>
              <a:r>
                <a:rPr lang="en-US" sz="2314" dirty="0" err="1">
                  <a:solidFill>
                    <a:srgbClr val="0E2C4B"/>
                  </a:solidFill>
                  <a:latin typeface="Muli Bold Bold"/>
                </a:rPr>
                <a:t>Alcance</a:t>
              </a:r>
              <a:r>
                <a:rPr lang="en-US" sz="2314" dirty="0">
                  <a:solidFill>
                    <a:srgbClr val="0E2C4B"/>
                  </a:solidFill>
                  <a:latin typeface="Muli Bold Bold"/>
                </a:rPr>
                <a:t> (el </a:t>
              </a:r>
              <a:r>
                <a:rPr lang="en-US" sz="2314" dirty="0" err="1">
                  <a:solidFill>
                    <a:srgbClr val="0E2C4B"/>
                  </a:solidFill>
                  <a:latin typeface="Muli Bold Bold"/>
                </a:rPr>
                <a:t>sistema</a:t>
              </a:r>
              <a:r>
                <a:rPr lang="en-US" sz="2314" dirty="0">
                  <a:solidFill>
                    <a:srgbClr val="0E2C4B"/>
                  </a:solidFill>
                  <a:latin typeface="Muli Bold Bold"/>
                </a:rPr>
                <a:t> </a:t>
              </a:r>
              <a:r>
                <a:rPr lang="en-US" sz="2314" dirty="0" err="1">
                  <a:solidFill>
                    <a:srgbClr val="0E2C4B"/>
                  </a:solidFill>
                  <a:latin typeface="Muli Bold Bold"/>
                </a:rPr>
                <a:t>incluye</a:t>
              </a:r>
              <a:r>
                <a:rPr lang="en-US" sz="2314" dirty="0">
                  <a:solidFill>
                    <a:srgbClr val="0E2C4B"/>
                  </a:solidFill>
                  <a:latin typeface="Muli Bold Bold"/>
                </a:rPr>
                <a:t>)</a:t>
              </a:r>
            </a:p>
          </p:txBody>
        </p:sp>
        <p:sp>
          <p:nvSpPr>
            <p:cNvPr id="33" name="TextBox 22"/>
            <p:cNvSpPr txBox="1"/>
            <p:nvPr/>
          </p:nvSpPr>
          <p:spPr>
            <a:xfrm>
              <a:off x="-1720048" y="723649"/>
              <a:ext cx="5747885" cy="4680939"/>
            </a:xfrm>
            <a:prstGeom prst="rect">
              <a:avLst/>
            </a:prstGeom>
          </p:spPr>
          <p:txBody>
            <a:bodyPr lIns="0" tIns="0" rIns="0" bIns="0" rtlCol="0" anchor="t">
              <a:spAutoFit/>
            </a:bodyPr>
            <a:lstStyle/>
            <a:p>
              <a:pPr>
                <a:lnSpc>
                  <a:spcPts val="2660"/>
                </a:lnSpc>
              </a:pPr>
              <a:r>
                <a:rPr lang="es-ES" sz="1900" dirty="0">
                  <a:solidFill>
                    <a:srgbClr val="0E2C4B"/>
                  </a:solidFill>
                  <a:latin typeface="Muli Regular"/>
                </a:rPr>
                <a:t>* Registración de usuario. Rol cliente y rol administrador.</a:t>
              </a:r>
            </a:p>
            <a:p>
              <a:pPr>
                <a:lnSpc>
                  <a:spcPts val="2660"/>
                </a:lnSpc>
              </a:pPr>
              <a:r>
                <a:rPr lang="es-ES" sz="1900" dirty="0">
                  <a:solidFill>
                    <a:srgbClr val="0E2C4B"/>
                  </a:solidFill>
                  <a:latin typeface="Muli Regular"/>
                </a:rPr>
                <a:t>* Generación y control de pedidos. Reporte general de pedidos</a:t>
              </a:r>
            </a:p>
            <a:p>
              <a:pPr>
                <a:lnSpc>
                  <a:spcPts val="2660"/>
                </a:lnSpc>
              </a:pPr>
              <a:r>
                <a:rPr lang="es-ES" sz="1900" dirty="0">
                  <a:solidFill>
                    <a:srgbClr val="0E2C4B"/>
                  </a:solidFill>
                  <a:latin typeface="Muli Regular"/>
                </a:rPr>
                <a:t>* Control de usuarios. Reporte general de usuarios.</a:t>
              </a:r>
            </a:p>
            <a:p>
              <a:pPr>
                <a:lnSpc>
                  <a:spcPts val="2660"/>
                </a:lnSpc>
              </a:pPr>
              <a:r>
                <a:rPr lang="es-ES" sz="1900" dirty="0">
                  <a:solidFill>
                    <a:srgbClr val="0E2C4B"/>
                  </a:solidFill>
                  <a:latin typeface="Muli Regular"/>
                </a:rPr>
                <a:t>* Integración con sistema ERP.</a:t>
              </a:r>
            </a:p>
            <a:p>
              <a:pPr>
                <a:lnSpc>
                  <a:spcPts val="2660"/>
                </a:lnSpc>
              </a:pPr>
              <a:r>
                <a:rPr lang="es-ES" sz="1900" dirty="0">
                  <a:solidFill>
                    <a:srgbClr val="0E2C4B"/>
                  </a:solidFill>
                  <a:latin typeface="Muli Regular"/>
                </a:rPr>
                <a:t>* Integración con medios de pagos.</a:t>
              </a:r>
            </a:p>
            <a:p>
              <a:pPr>
                <a:lnSpc>
                  <a:spcPts val="2660"/>
                </a:lnSpc>
              </a:pPr>
              <a:r>
                <a:rPr lang="es-ES" sz="1900" dirty="0">
                  <a:solidFill>
                    <a:srgbClr val="0E2C4B"/>
                  </a:solidFill>
                  <a:latin typeface="Muli Regular"/>
                </a:rPr>
                <a:t>* Integración con medios de envíos. </a:t>
              </a:r>
            </a:p>
            <a:p>
              <a:pPr>
                <a:lnSpc>
                  <a:spcPts val="2660"/>
                </a:lnSpc>
              </a:pPr>
              <a:r>
                <a:rPr lang="es-ES" sz="1900" dirty="0">
                  <a:solidFill>
                    <a:srgbClr val="0E2C4B"/>
                  </a:solidFill>
                  <a:latin typeface="Muli Regular"/>
                </a:rPr>
                <a:t>* Actualización del envío mediante cambios de estados.</a:t>
              </a:r>
            </a:p>
            <a:p>
              <a:pPr>
                <a:lnSpc>
                  <a:spcPts val="2660"/>
                </a:lnSpc>
              </a:pPr>
              <a:r>
                <a:rPr lang="es-ES" sz="1900" dirty="0">
                  <a:solidFill>
                    <a:srgbClr val="0E2C4B"/>
                  </a:solidFill>
                  <a:latin typeface="Muli Regular"/>
                </a:rPr>
                <a:t>* Posibilidad de retiro en tienda o envío a domicilio.</a:t>
              </a:r>
            </a:p>
            <a:p>
              <a:pPr>
                <a:lnSpc>
                  <a:spcPts val="2660"/>
                </a:lnSpc>
              </a:pPr>
              <a:r>
                <a:rPr lang="es-ES" sz="1900" dirty="0">
                  <a:solidFill>
                    <a:srgbClr val="0E2C4B"/>
                  </a:solidFill>
                  <a:latin typeface="Muli Regular"/>
                </a:rPr>
                <a:t>* Búsqueda de productos.</a:t>
              </a:r>
            </a:p>
            <a:p>
              <a:pPr>
                <a:lnSpc>
                  <a:spcPts val="2660"/>
                </a:lnSpc>
              </a:pPr>
              <a:r>
                <a:rPr lang="es-ES" sz="1900" dirty="0">
                  <a:solidFill>
                    <a:srgbClr val="0E2C4B"/>
                  </a:solidFill>
                  <a:latin typeface="Muli Regular"/>
                </a:rPr>
                <a:t>* Envío de emails.</a:t>
              </a:r>
            </a:p>
          </p:txBody>
        </p:sp>
      </p:grpSp>
      <p:grpSp>
        <p:nvGrpSpPr>
          <p:cNvPr id="34" name="Group 2"/>
          <p:cNvGrpSpPr/>
          <p:nvPr/>
        </p:nvGrpSpPr>
        <p:grpSpPr>
          <a:xfrm>
            <a:off x="12568306" y="2610175"/>
            <a:ext cx="5414894" cy="7087281"/>
            <a:chOff x="0" y="0"/>
            <a:chExt cx="4026708" cy="3902862"/>
          </a:xfrm>
        </p:grpSpPr>
        <p:sp>
          <p:nvSpPr>
            <p:cNvPr id="35" name="Freeform 3"/>
            <p:cNvSpPr/>
            <p:nvPr/>
          </p:nvSpPr>
          <p:spPr>
            <a:xfrm>
              <a:off x="0" y="0"/>
              <a:ext cx="4026708" cy="3902862"/>
            </a:xfrm>
            <a:custGeom>
              <a:avLst/>
              <a:gdLst/>
              <a:ahLst/>
              <a:cxnLst/>
              <a:rect l="l" t="t" r="r" b="b"/>
              <a:pathLst>
                <a:path w="4026708" h="3902862">
                  <a:moveTo>
                    <a:pt x="3902248" y="3902862"/>
                  </a:moveTo>
                  <a:lnTo>
                    <a:pt x="124460" y="3902862"/>
                  </a:lnTo>
                  <a:cubicBezTo>
                    <a:pt x="55880" y="3902862"/>
                    <a:pt x="0" y="3846982"/>
                    <a:pt x="0" y="3778402"/>
                  </a:cubicBezTo>
                  <a:lnTo>
                    <a:pt x="0" y="124460"/>
                  </a:lnTo>
                  <a:cubicBezTo>
                    <a:pt x="0" y="55880"/>
                    <a:pt x="55880" y="0"/>
                    <a:pt x="124460" y="0"/>
                  </a:cubicBezTo>
                  <a:lnTo>
                    <a:pt x="3902248" y="0"/>
                  </a:lnTo>
                  <a:cubicBezTo>
                    <a:pt x="3970828" y="0"/>
                    <a:pt x="4026708" y="55880"/>
                    <a:pt x="4026708" y="124460"/>
                  </a:cubicBezTo>
                  <a:lnTo>
                    <a:pt x="4026708" y="3778402"/>
                  </a:lnTo>
                  <a:cubicBezTo>
                    <a:pt x="4026708" y="3846982"/>
                    <a:pt x="3970828" y="3902862"/>
                    <a:pt x="3902248" y="3902862"/>
                  </a:cubicBezTo>
                  <a:close/>
                </a:path>
              </a:pathLst>
            </a:custGeom>
            <a:solidFill>
              <a:srgbClr val="FFFFFF"/>
            </a:solidFill>
          </p:spPr>
        </p:sp>
      </p:grpSp>
      <p:grpSp>
        <p:nvGrpSpPr>
          <p:cNvPr id="36" name="Group 20"/>
          <p:cNvGrpSpPr/>
          <p:nvPr/>
        </p:nvGrpSpPr>
        <p:grpSpPr>
          <a:xfrm>
            <a:off x="12725400" y="3068056"/>
            <a:ext cx="4952999" cy="5354136"/>
            <a:chOff x="-247085" y="-47625"/>
            <a:chExt cx="5994970" cy="4825509"/>
          </a:xfrm>
        </p:grpSpPr>
        <p:sp>
          <p:nvSpPr>
            <p:cNvPr id="37" name="TextBox 21"/>
            <p:cNvSpPr txBox="1"/>
            <p:nvPr/>
          </p:nvSpPr>
          <p:spPr>
            <a:xfrm>
              <a:off x="0" y="-47625"/>
              <a:ext cx="5747885" cy="341304"/>
            </a:xfrm>
            <a:prstGeom prst="rect">
              <a:avLst/>
            </a:prstGeom>
          </p:spPr>
          <p:txBody>
            <a:bodyPr lIns="0" tIns="0" rIns="0" bIns="0" rtlCol="0" anchor="t">
              <a:spAutoFit/>
            </a:bodyPr>
            <a:lstStyle/>
            <a:p>
              <a:pPr>
                <a:lnSpc>
                  <a:spcPts val="3240"/>
                </a:lnSpc>
              </a:pPr>
              <a:r>
                <a:rPr lang="en-US" sz="2314" dirty="0">
                  <a:solidFill>
                    <a:srgbClr val="0E2C4B"/>
                  </a:solidFill>
                  <a:latin typeface="Muli Bold Bold"/>
                </a:rPr>
                <a:t>No </a:t>
              </a:r>
              <a:r>
                <a:rPr lang="en-US" sz="2314" dirty="0" err="1">
                  <a:solidFill>
                    <a:srgbClr val="0E2C4B"/>
                  </a:solidFill>
                  <a:latin typeface="Muli Bold Bold"/>
                </a:rPr>
                <a:t>Contempla</a:t>
              </a:r>
              <a:endParaRPr lang="en-US" sz="2314" dirty="0">
                <a:solidFill>
                  <a:srgbClr val="0E2C4B"/>
                </a:solidFill>
                <a:latin typeface="Muli Bold Bold"/>
              </a:endParaRPr>
            </a:p>
          </p:txBody>
        </p:sp>
        <p:sp>
          <p:nvSpPr>
            <p:cNvPr id="38" name="TextBox 22"/>
            <p:cNvSpPr txBox="1"/>
            <p:nvPr/>
          </p:nvSpPr>
          <p:spPr>
            <a:xfrm>
              <a:off x="-247085" y="721069"/>
              <a:ext cx="5747885" cy="4056815"/>
            </a:xfrm>
            <a:prstGeom prst="rect">
              <a:avLst/>
            </a:prstGeom>
          </p:spPr>
          <p:txBody>
            <a:bodyPr lIns="0" tIns="0" rIns="0" bIns="0" rtlCol="0" anchor="t">
              <a:spAutoFit/>
            </a:bodyPr>
            <a:lstStyle/>
            <a:p>
              <a:pPr>
                <a:lnSpc>
                  <a:spcPts val="2660"/>
                </a:lnSpc>
              </a:pPr>
              <a:r>
                <a:rPr lang="es-ES" sz="1900" dirty="0">
                  <a:solidFill>
                    <a:srgbClr val="0E2C4B"/>
                  </a:solidFill>
                  <a:latin typeface="Muli Regular"/>
                </a:rPr>
                <a:t>* Integración con ventas de MercadoLibre.</a:t>
              </a:r>
            </a:p>
            <a:p>
              <a:pPr>
                <a:lnSpc>
                  <a:spcPts val="2660"/>
                </a:lnSpc>
              </a:pPr>
              <a:endParaRPr lang="es-ES" sz="1900" dirty="0">
                <a:solidFill>
                  <a:srgbClr val="0E2C4B"/>
                </a:solidFill>
                <a:latin typeface="Muli Regular"/>
              </a:endParaRPr>
            </a:p>
            <a:p>
              <a:pPr>
                <a:lnSpc>
                  <a:spcPts val="2660"/>
                </a:lnSpc>
              </a:pPr>
              <a:r>
                <a:rPr lang="es-ES" sz="1900" dirty="0">
                  <a:solidFill>
                    <a:srgbClr val="0E2C4B"/>
                  </a:solidFill>
                  <a:latin typeface="Muli Regular"/>
                </a:rPr>
                <a:t>* Seguimiento de envíos por </a:t>
              </a:r>
              <a:r>
                <a:rPr lang="es-ES" sz="1900" dirty="0" err="1">
                  <a:solidFill>
                    <a:srgbClr val="0E2C4B"/>
                  </a:solidFill>
                  <a:latin typeface="Muli Regular"/>
                </a:rPr>
                <a:t>gps</a:t>
              </a:r>
              <a:r>
                <a:rPr lang="es-ES" sz="1900" dirty="0">
                  <a:solidFill>
                    <a:srgbClr val="0E2C4B"/>
                  </a:solidFill>
                  <a:latin typeface="Muli Regular"/>
                </a:rPr>
                <a:t>.</a:t>
              </a:r>
            </a:p>
            <a:p>
              <a:pPr>
                <a:lnSpc>
                  <a:spcPts val="2660"/>
                </a:lnSpc>
              </a:pPr>
              <a:endParaRPr lang="es-ES" sz="1900" dirty="0">
                <a:solidFill>
                  <a:srgbClr val="0E2C4B"/>
                </a:solidFill>
                <a:latin typeface="Muli Regular"/>
              </a:endParaRPr>
            </a:p>
            <a:p>
              <a:pPr>
                <a:lnSpc>
                  <a:spcPts val="2660"/>
                </a:lnSpc>
              </a:pPr>
              <a:r>
                <a:rPr lang="es-ES" sz="1900" dirty="0">
                  <a:solidFill>
                    <a:srgbClr val="0E2C4B"/>
                  </a:solidFill>
                  <a:latin typeface="Muli Regular"/>
                </a:rPr>
                <a:t>* Envío de SMS o WhatsApp a clientes.</a:t>
              </a:r>
            </a:p>
            <a:p>
              <a:pPr>
                <a:lnSpc>
                  <a:spcPts val="2660"/>
                </a:lnSpc>
              </a:pPr>
              <a:endParaRPr lang="es-ES" sz="1900" dirty="0">
                <a:solidFill>
                  <a:srgbClr val="0E2C4B"/>
                </a:solidFill>
                <a:latin typeface="Muli Regular"/>
              </a:endParaRPr>
            </a:p>
            <a:p>
              <a:pPr>
                <a:lnSpc>
                  <a:spcPts val="2660"/>
                </a:lnSpc>
              </a:pPr>
              <a:r>
                <a:rPr lang="es-ES" sz="1900" dirty="0">
                  <a:solidFill>
                    <a:srgbClr val="0E2C4B"/>
                  </a:solidFill>
                  <a:latin typeface="Muli Regular"/>
                </a:rPr>
                <a:t>* App para Android o IOS.</a:t>
              </a:r>
            </a:p>
            <a:p>
              <a:pPr>
                <a:lnSpc>
                  <a:spcPts val="2660"/>
                </a:lnSpc>
              </a:pPr>
              <a:endParaRPr lang="es-ES" sz="1900" dirty="0">
                <a:solidFill>
                  <a:srgbClr val="0E2C4B"/>
                </a:solidFill>
                <a:latin typeface="Muli Regular"/>
              </a:endParaRPr>
            </a:p>
            <a:p>
              <a:pPr>
                <a:lnSpc>
                  <a:spcPts val="2660"/>
                </a:lnSpc>
              </a:pPr>
              <a:r>
                <a:rPr lang="es-ES" sz="1900" dirty="0">
                  <a:solidFill>
                    <a:srgbClr val="0E2C4B"/>
                  </a:solidFill>
                  <a:latin typeface="Muli Regular"/>
                </a:rPr>
                <a:t>* Cobros en efectivo o cheques a clientes.</a:t>
              </a:r>
            </a:p>
            <a:p>
              <a:pPr>
                <a:lnSpc>
                  <a:spcPts val="2660"/>
                </a:lnSpc>
              </a:pPr>
              <a:endParaRPr lang="es-ES" sz="1900" dirty="0">
                <a:solidFill>
                  <a:srgbClr val="0E2C4B"/>
                </a:solidFill>
                <a:latin typeface="Muli Regular"/>
              </a:endParaRPr>
            </a:p>
            <a:p>
              <a:pPr>
                <a:lnSpc>
                  <a:spcPts val="2660"/>
                </a:lnSpc>
              </a:pPr>
              <a:r>
                <a:rPr lang="es-ES" sz="1900" dirty="0">
                  <a:solidFill>
                    <a:srgbClr val="0E2C4B"/>
                  </a:solidFill>
                  <a:latin typeface="Muli Regular"/>
                </a:rPr>
                <a:t>* Devolución de pedidos.</a:t>
              </a:r>
            </a:p>
            <a:p>
              <a:pPr>
                <a:lnSpc>
                  <a:spcPts val="2660"/>
                </a:lnSpc>
              </a:pPr>
              <a:endParaRPr lang="es-ES" sz="1900" dirty="0">
                <a:solidFill>
                  <a:srgbClr val="0E2C4B"/>
                </a:solidFill>
                <a:latin typeface="Muli Regular"/>
              </a:endParaRPr>
            </a:p>
            <a:p>
              <a:pPr>
                <a:lnSpc>
                  <a:spcPts val="2660"/>
                </a:lnSpc>
              </a:pPr>
              <a:r>
                <a:rPr lang="es-ES" sz="1900" dirty="0">
                  <a:solidFill>
                    <a:srgbClr val="0E2C4B"/>
                  </a:solidFill>
                  <a:latin typeface="Muli Regular"/>
                </a:rPr>
                <a:t>* Modificación de stock o precios.</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838200" y="3771900"/>
            <a:ext cx="12259643" cy="0"/>
          </a:xfrm>
          <a:prstGeom prst="line">
            <a:avLst/>
          </a:prstGeom>
          <a:ln w="76200" cap="rnd">
            <a:solidFill>
              <a:srgbClr val="F2F3F4"/>
            </a:solidFill>
            <a:prstDash val="solid"/>
            <a:headEnd type="none" w="sm" len="sm"/>
            <a:tailEnd type="none" w="sm" len="sm"/>
          </a:ln>
        </p:spPr>
      </p:sp>
      <p:sp>
        <p:nvSpPr>
          <p:cNvPr id="3" name="AutoShape 3"/>
          <p:cNvSpPr/>
          <p:nvPr/>
        </p:nvSpPr>
        <p:spPr>
          <a:xfrm>
            <a:off x="838199" y="4610100"/>
            <a:ext cx="12259643" cy="0"/>
          </a:xfrm>
          <a:prstGeom prst="line">
            <a:avLst/>
          </a:prstGeom>
          <a:ln w="76200" cap="rnd">
            <a:solidFill>
              <a:srgbClr val="F2F3F4"/>
            </a:solidFill>
            <a:prstDash val="solid"/>
            <a:headEnd type="none" w="sm" len="sm"/>
            <a:tailEnd type="none" w="sm" len="sm"/>
          </a:ln>
        </p:spPr>
      </p:sp>
      <p:sp>
        <p:nvSpPr>
          <p:cNvPr id="4" name="AutoShape 4"/>
          <p:cNvSpPr/>
          <p:nvPr/>
        </p:nvSpPr>
        <p:spPr>
          <a:xfrm>
            <a:off x="934695" y="5448300"/>
            <a:ext cx="12259643" cy="0"/>
          </a:xfrm>
          <a:prstGeom prst="line">
            <a:avLst/>
          </a:prstGeom>
          <a:ln w="76200" cap="rnd">
            <a:solidFill>
              <a:srgbClr val="F2F3F4"/>
            </a:solidFill>
            <a:prstDash val="solid"/>
            <a:headEnd type="none" w="sm" len="sm"/>
            <a:tailEnd type="none" w="sm" len="sm"/>
          </a:ln>
        </p:spPr>
      </p:sp>
      <p:sp>
        <p:nvSpPr>
          <p:cNvPr id="5" name="AutoShape 5"/>
          <p:cNvSpPr/>
          <p:nvPr/>
        </p:nvSpPr>
        <p:spPr>
          <a:xfrm>
            <a:off x="1033902" y="6286500"/>
            <a:ext cx="12259643" cy="0"/>
          </a:xfrm>
          <a:prstGeom prst="line">
            <a:avLst/>
          </a:prstGeom>
          <a:ln w="76200" cap="rnd">
            <a:solidFill>
              <a:srgbClr val="F2F3F4"/>
            </a:solidFill>
            <a:prstDash val="solid"/>
            <a:headEnd type="none" w="sm" len="sm"/>
            <a:tailEnd type="none" w="sm" len="sm"/>
          </a:ln>
        </p:spPr>
      </p:sp>
      <p:sp>
        <p:nvSpPr>
          <p:cNvPr id="11" name="TextBox 11"/>
          <p:cNvSpPr txBox="1"/>
          <p:nvPr/>
        </p:nvSpPr>
        <p:spPr>
          <a:xfrm>
            <a:off x="3024582" y="3958452"/>
            <a:ext cx="12515939" cy="436017"/>
          </a:xfrm>
          <a:prstGeom prst="rect">
            <a:avLst/>
          </a:prstGeom>
        </p:spPr>
        <p:txBody>
          <a:bodyPr wrap="square" lIns="0" tIns="0" rIns="0" bIns="0" rtlCol="0" anchor="t">
            <a:spAutoFit/>
          </a:bodyPr>
          <a:lstStyle/>
          <a:p>
            <a:pPr>
              <a:lnSpc>
                <a:spcPts val="3359"/>
              </a:lnSpc>
            </a:pPr>
            <a:r>
              <a:rPr lang="es-ES" sz="2400" dirty="0">
                <a:solidFill>
                  <a:srgbClr val="0E2C4B"/>
                </a:solidFill>
                <a:latin typeface="Muli Regular"/>
              </a:rPr>
              <a:t>El sistema web debe mostrar información y productos de todas las sucursales.</a:t>
            </a:r>
            <a:endParaRPr lang="en-US" sz="2400" dirty="0">
              <a:solidFill>
                <a:srgbClr val="0E2C4B"/>
              </a:solidFill>
              <a:latin typeface="Muli Regular"/>
            </a:endParaRPr>
          </a:p>
        </p:txBody>
      </p:sp>
      <p:sp>
        <p:nvSpPr>
          <p:cNvPr id="12" name="TextBox 12"/>
          <p:cNvSpPr txBox="1"/>
          <p:nvPr/>
        </p:nvSpPr>
        <p:spPr>
          <a:xfrm>
            <a:off x="1033902" y="1357632"/>
            <a:ext cx="16497300" cy="926344"/>
          </a:xfrm>
          <a:prstGeom prst="rect">
            <a:avLst/>
          </a:prstGeom>
        </p:spPr>
        <p:txBody>
          <a:bodyPr wrap="square" lIns="0" tIns="0" rIns="0" bIns="0" rtlCol="0" anchor="t">
            <a:spAutoFit/>
          </a:bodyPr>
          <a:lstStyle/>
          <a:p>
            <a:pPr>
              <a:lnSpc>
                <a:spcPts val="3750"/>
              </a:lnSpc>
            </a:pPr>
            <a:r>
              <a:rPr lang="es-ES" sz="2400" dirty="0">
                <a:solidFill>
                  <a:srgbClr val="0E2C4B"/>
                </a:solidFill>
                <a:latin typeface="Muli Bold Bold"/>
              </a:rPr>
              <a:t>Se realizaron entrevistas separadas con la Gerencia General y el área de Sistemas de la empresa Antílope y como conclusión se detallan los puntos principales a abordar</a:t>
            </a:r>
            <a:endParaRPr lang="en-US" sz="2400" dirty="0">
              <a:solidFill>
                <a:srgbClr val="0E2C4B"/>
              </a:solidFill>
              <a:latin typeface="Muli Bold Bold"/>
            </a:endParaRPr>
          </a:p>
        </p:txBody>
      </p:sp>
      <p:sp>
        <p:nvSpPr>
          <p:cNvPr id="13" name="TextBox 13"/>
          <p:cNvSpPr txBox="1"/>
          <p:nvPr/>
        </p:nvSpPr>
        <p:spPr>
          <a:xfrm>
            <a:off x="3084279" y="2871458"/>
            <a:ext cx="13963740" cy="769441"/>
          </a:xfrm>
          <a:prstGeom prst="rect">
            <a:avLst/>
          </a:prstGeom>
        </p:spPr>
        <p:txBody>
          <a:bodyPr wrap="square" lIns="0" tIns="0" rIns="0" bIns="0" rtlCol="0" anchor="t">
            <a:spAutoFit/>
          </a:bodyPr>
          <a:lstStyle/>
          <a:p>
            <a:pPr>
              <a:lnSpc>
                <a:spcPts val="3045"/>
              </a:lnSpc>
            </a:pPr>
            <a:r>
              <a:rPr lang="es-ES" sz="2400" dirty="0">
                <a:solidFill>
                  <a:srgbClr val="0E2C4B"/>
                </a:solidFill>
                <a:latin typeface="Muli Regular"/>
              </a:rPr>
              <a:t>El sistema web debe comunicarse con el software ERP central que maneja el inventario para sincronizar precios y stock</a:t>
            </a:r>
            <a:endParaRPr lang="en-US" sz="2400" dirty="0">
              <a:solidFill>
                <a:srgbClr val="0E2C4B"/>
              </a:solidFill>
              <a:latin typeface="Muli Regular"/>
            </a:endParaRPr>
          </a:p>
        </p:txBody>
      </p:sp>
      <p:sp>
        <p:nvSpPr>
          <p:cNvPr id="14" name="TextBox 14"/>
          <p:cNvSpPr txBox="1"/>
          <p:nvPr/>
        </p:nvSpPr>
        <p:spPr>
          <a:xfrm>
            <a:off x="3024582" y="4821948"/>
            <a:ext cx="9992782" cy="405765"/>
          </a:xfrm>
          <a:prstGeom prst="rect">
            <a:avLst/>
          </a:prstGeom>
        </p:spPr>
        <p:txBody>
          <a:bodyPr lIns="0" tIns="0" rIns="0" bIns="0" rtlCol="0" anchor="t">
            <a:spAutoFit/>
          </a:bodyPr>
          <a:lstStyle/>
          <a:p>
            <a:pPr>
              <a:lnSpc>
                <a:spcPts val="3359"/>
              </a:lnSpc>
            </a:pPr>
            <a:r>
              <a:rPr lang="es-ES" sz="2400" dirty="0">
                <a:solidFill>
                  <a:srgbClr val="0E2C4B"/>
                </a:solidFill>
                <a:latin typeface="Muli Regular"/>
              </a:rPr>
              <a:t>Se necesitan hacer los cobros online con tarjetas.</a:t>
            </a:r>
            <a:endParaRPr lang="en-US" sz="2400" dirty="0">
              <a:solidFill>
                <a:srgbClr val="0E2C4B"/>
              </a:solidFill>
              <a:latin typeface="Muli Regular"/>
            </a:endParaRPr>
          </a:p>
        </p:txBody>
      </p:sp>
      <p:sp>
        <p:nvSpPr>
          <p:cNvPr id="15" name="TextBox 15"/>
          <p:cNvSpPr txBox="1"/>
          <p:nvPr/>
        </p:nvSpPr>
        <p:spPr>
          <a:xfrm>
            <a:off x="3024582" y="5645798"/>
            <a:ext cx="9992782" cy="436017"/>
          </a:xfrm>
          <a:prstGeom prst="rect">
            <a:avLst/>
          </a:prstGeom>
        </p:spPr>
        <p:txBody>
          <a:bodyPr lIns="0" tIns="0" rIns="0" bIns="0" rtlCol="0" anchor="t">
            <a:spAutoFit/>
          </a:bodyPr>
          <a:lstStyle/>
          <a:p>
            <a:pPr>
              <a:lnSpc>
                <a:spcPts val="3359"/>
              </a:lnSpc>
            </a:pPr>
            <a:r>
              <a:rPr lang="es-ES" sz="2400" dirty="0">
                <a:solidFill>
                  <a:srgbClr val="0E2C4B"/>
                </a:solidFill>
                <a:latin typeface="Muli Regular"/>
              </a:rPr>
              <a:t>La entrega de pedidos se hará con una empresa externa de logística.</a:t>
            </a:r>
            <a:endParaRPr lang="en-US" sz="2400" dirty="0">
              <a:solidFill>
                <a:srgbClr val="0E2C4B"/>
              </a:solidFill>
              <a:latin typeface="Muli Regular"/>
            </a:endParaRPr>
          </a:p>
        </p:txBody>
      </p:sp>
      <p:sp>
        <p:nvSpPr>
          <p:cNvPr id="16" name="TextBox 16"/>
          <p:cNvSpPr txBox="1"/>
          <p:nvPr/>
        </p:nvSpPr>
        <p:spPr>
          <a:xfrm>
            <a:off x="3024582" y="8248141"/>
            <a:ext cx="9992782" cy="400559"/>
          </a:xfrm>
          <a:prstGeom prst="rect">
            <a:avLst/>
          </a:prstGeom>
        </p:spPr>
        <p:txBody>
          <a:bodyPr lIns="0" tIns="0" rIns="0" bIns="0" rtlCol="0" anchor="t">
            <a:spAutoFit/>
          </a:bodyPr>
          <a:lstStyle/>
          <a:p>
            <a:pPr>
              <a:lnSpc>
                <a:spcPts val="3359"/>
              </a:lnSpc>
            </a:pPr>
            <a:r>
              <a:rPr lang="es-ES" sz="2400" dirty="0">
                <a:solidFill>
                  <a:srgbClr val="0E2C4B"/>
                </a:solidFill>
                <a:latin typeface="Muli Regular"/>
              </a:rPr>
              <a:t>El usuario podrá ordenar el listado de productos por precios o nombre.</a:t>
            </a:r>
            <a:endParaRPr lang="en-US" sz="2400" dirty="0">
              <a:solidFill>
                <a:srgbClr val="0E2C4B"/>
              </a:solidFill>
              <a:latin typeface="Muli Regular"/>
            </a:endParaRPr>
          </a:p>
        </p:txBody>
      </p:sp>
      <p:sp>
        <p:nvSpPr>
          <p:cNvPr id="18" name="TextBox 12"/>
          <p:cNvSpPr txBox="1"/>
          <p:nvPr/>
        </p:nvSpPr>
        <p:spPr>
          <a:xfrm>
            <a:off x="1033902" y="245499"/>
            <a:ext cx="14135100" cy="1077218"/>
          </a:xfrm>
          <a:prstGeom prst="rect">
            <a:avLst/>
          </a:prstGeom>
        </p:spPr>
        <p:txBody>
          <a:bodyPr wrap="square" lIns="0" tIns="0" rIns="0" bIns="0" rtlCol="0" anchor="t">
            <a:spAutoFit/>
          </a:bodyPr>
          <a:lstStyle/>
          <a:p>
            <a:pPr>
              <a:lnSpc>
                <a:spcPts val="8400"/>
              </a:lnSpc>
            </a:pPr>
            <a:r>
              <a:rPr lang="en-US" sz="7000" dirty="0" err="1">
                <a:solidFill>
                  <a:srgbClr val="0E2C4B"/>
                </a:solidFill>
                <a:latin typeface="Muli Bold Bold"/>
              </a:rPr>
              <a:t>Elicitación</a:t>
            </a:r>
            <a:r>
              <a:rPr lang="en-US" sz="7000" dirty="0">
                <a:solidFill>
                  <a:srgbClr val="0E2C4B"/>
                </a:solidFill>
                <a:latin typeface="Muli Bold Bold"/>
              </a:rPr>
              <a:t> </a:t>
            </a:r>
          </a:p>
        </p:txBody>
      </p:sp>
      <p:sp>
        <p:nvSpPr>
          <p:cNvPr id="19" name="TextBox 15"/>
          <p:cNvSpPr txBox="1"/>
          <p:nvPr/>
        </p:nvSpPr>
        <p:spPr>
          <a:xfrm>
            <a:off x="3024582" y="6464915"/>
            <a:ext cx="10810484" cy="436017"/>
          </a:xfrm>
          <a:prstGeom prst="rect">
            <a:avLst/>
          </a:prstGeom>
        </p:spPr>
        <p:txBody>
          <a:bodyPr wrap="square" lIns="0" tIns="0" rIns="0" bIns="0" rtlCol="0" anchor="t">
            <a:spAutoFit/>
          </a:bodyPr>
          <a:lstStyle/>
          <a:p>
            <a:pPr>
              <a:lnSpc>
                <a:spcPts val="3359"/>
              </a:lnSpc>
            </a:pPr>
            <a:r>
              <a:rPr lang="es-ES" sz="2400" dirty="0">
                <a:solidFill>
                  <a:srgbClr val="0E2C4B"/>
                </a:solidFill>
                <a:latin typeface="Muli Regular"/>
              </a:rPr>
              <a:t>Los productos a vender están catalogados por marca, categoría y rubro.</a:t>
            </a:r>
            <a:endParaRPr lang="en-US" sz="2400" dirty="0">
              <a:solidFill>
                <a:srgbClr val="0E2C4B"/>
              </a:solidFill>
              <a:latin typeface="Muli Regular"/>
            </a:endParaRPr>
          </a:p>
        </p:txBody>
      </p:sp>
      <p:sp>
        <p:nvSpPr>
          <p:cNvPr id="20" name="AutoShape 5"/>
          <p:cNvSpPr/>
          <p:nvPr/>
        </p:nvSpPr>
        <p:spPr>
          <a:xfrm>
            <a:off x="1033902" y="7124700"/>
            <a:ext cx="12259643" cy="0"/>
          </a:xfrm>
          <a:prstGeom prst="line">
            <a:avLst/>
          </a:prstGeom>
          <a:ln w="76200" cap="rnd">
            <a:solidFill>
              <a:srgbClr val="F2F3F4"/>
            </a:solidFill>
            <a:prstDash val="solid"/>
            <a:headEnd type="none" w="sm" len="sm"/>
            <a:tailEnd type="none" w="sm" len="sm"/>
          </a:ln>
        </p:spPr>
      </p:sp>
      <p:sp>
        <p:nvSpPr>
          <p:cNvPr id="21" name="AutoShape 5"/>
          <p:cNvSpPr/>
          <p:nvPr/>
        </p:nvSpPr>
        <p:spPr>
          <a:xfrm>
            <a:off x="1219200" y="7962900"/>
            <a:ext cx="12259643" cy="0"/>
          </a:xfrm>
          <a:prstGeom prst="line">
            <a:avLst/>
          </a:prstGeom>
          <a:ln w="76200" cap="rnd">
            <a:solidFill>
              <a:srgbClr val="F2F3F4"/>
            </a:solidFill>
            <a:prstDash val="solid"/>
            <a:headEnd type="none" w="sm" len="sm"/>
            <a:tailEnd type="none" w="sm" len="sm"/>
          </a:ln>
        </p:spPr>
      </p:sp>
      <p:sp>
        <p:nvSpPr>
          <p:cNvPr id="22" name="AutoShape 5"/>
          <p:cNvSpPr/>
          <p:nvPr/>
        </p:nvSpPr>
        <p:spPr>
          <a:xfrm>
            <a:off x="1033902" y="8877300"/>
            <a:ext cx="12259643" cy="0"/>
          </a:xfrm>
          <a:prstGeom prst="line">
            <a:avLst/>
          </a:prstGeom>
          <a:ln w="76200" cap="rnd">
            <a:solidFill>
              <a:srgbClr val="F2F3F4"/>
            </a:solidFill>
            <a:prstDash val="solid"/>
            <a:headEnd type="none" w="sm" len="sm"/>
            <a:tailEnd type="none" w="sm" len="sm"/>
          </a:ln>
        </p:spPr>
      </p:sp>
      <p:sp>
        <p:nvSpPr>
          <p:cNvPr id="23" name="TextBox 16"/>
          <p:cNvSpPr txBox="1"/>
          <p:nvPr/>
        </p:nvSpPr>
        <p:spPr>
          <a:xfrm>
            <a:off x="3024582" y="7380674"/>
            <a:ext cx="11877284" cy="436017"/>
          </a:xfrm>
          <a:prstGeom prst="rect">
            <a:avLst/>
          </a:prstGeom>
        </p:spPr>
        <p:txBody>
          <a:bodyPr wrap="square" lIns="0" tIns="0" rIns="0" bIns="0" rtlCol="0" anchor="t">
            <a:spAutoFit/>
          </a:bodyPr>
          <a:lstStyle/>
          <a:p>
            <a:pPr>
              <a:lnSpc>
                <a:spcPts val="3359"/>
              </a:lnSpc>
            </a:pPr>
            <a:r>
              <a:rPr lang="es-ES" sz="2400" dirty="0">
                <a:solidFill>
                  <a:srgbClr val="0E2C4B"/>
                </a:solidFill>
                <a:latin typeface="Muli Regular"/>
              </a:rPr>
              <a:t>El usuario podrá filtrar productos por categorías, marcas o nombre de productos.</a:t>
            </a:r>
            <a:endParaRPr lang="en-US" sz="2400" dirty="0">
              <a:solidFill>
                <a:srgbClr val="0E2C4B"/>
              </a:solidFill>
              <a:latin typeface="Muli Regular"/>
            </a:endParaRPr>
          </a:p>
        </p:txBody>
      </p:sp>
      <p:sp>
        <p:nvSpPr>
          <p:cNvPr id="24" name="TextBox 16"/>
          <p:cNvSpPr txBox="1"/>
          <p:nvPr/>
        </p:nvSpPr>
        <p:spPr>
          <a:xfrm>
            <a:off x="3024582" y="9087508"/>
            <a:ext cx="10810484" cy="436017"/>
          </a:xfrm>
          <a:prstGeom prst="rect">
            <a:avLst/>
          </a:prstGeom>
        </p:spPr>
        <p:txBody>
          <a:bodyPr wrap="square" lIns="0" tIns="0" rIns="0" bIns="0" rtlCol="0" anchor="t">
            <a:spAutoFit/>
          </a:bodyPr>
          <a:lstStyle/>
          <a:p>
            <a:pPr>
              <a:lnSpc>
                <a:spcPts val="3359"/>
              </a:lnSpc>
            </a:pPr>
            <a:r>
              <a:rPr lang="es-ES" sz="2400" dirty="0">
                <a:solidFill>
                  <a:srgbClr val="0E2C4B"/>
                </a:solidFill>
                <a:latin typeface="Muli Regular"/>
              </a:rPr>
              <a:t>Los productos vendidos en la web restarán el stock en el software ERP.</a:t>
            </a:r>
            <a:endParaRPr lang="en-US" sz="2400" dirty="0">
              <a:solidFill>
                <a:srgbClr val="0E2C4B"/>
              </a:solidFill>
              <a:latin typeface="Muli Regular"/>
            </a:endParaRPr>
          </a:p>
        </p:txBody>
      </p:sp>
      <p:pic>
        <p:nvPicPr>
          <p:cNvPr id="25" name="Imagen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982" y="2873486"/>
            <a:ext cx="720000" cy="720000"/>
          </a:xfrm>
          <a:prstGeom prst="rect">
            <a:avLst/>
          </a:prstGeom>
        </p:spPr>
      </p:pic>
      <p:pic>
        <p:nvPicPr>
          <p:cNvPr id="26" name="Imagen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8982" y="3797014"/>
            <a:ext cx="720000" cy="720000"/>
          </a:xfrm>
          <a:prstGeom prst="rect">
            <a:avLst/>
          </a:prstGeom>
        </p:spPr>
      </p:pic>
      <p:pic>
        <p:nvPicPr>
          <p:cNvPr id="27" name="Imagen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8982" y="5504999"/>
            <a:ext cx="720000" cy="720000"/>
          </a:xfrm>
          <a:prstGeom prst="rect">
            <a:avLst/>
          </a:prstGeom>
        </p:spPr>
      </p:pic>
      <p:pic>
        <p:nvPicPr>
          <p:cNvPr id="28" name="Imagen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8982" y="4630685"/>
            <a:ext cx="720000" cy="720000"/>
          </a:xfrm>
          <a:prstGeom prst="rect">
            <a:avLst/>
          </a:prstGeom>
        </p:spPr>
      </p:pic>
      <p:pic>
        <p:nvPicPr>
          <p:cNvPr id="29" name="Imagen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8982" y="6388972"/>
            <a:ext cx="720000" cy="720000"/>
          </a:xfrm>
          <a:prstGeom prst="rect">
            <a:avLst/>
          </a:prstGeom>
        </p:spPr>
      </p:pic>
      <p:pic>
        <p:nvPicPr>
          <p:cNvPr id="31" name="Imagen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18982" y="8079048"/>
            <a:ext cx="720000" cy="720000"/>
          </a:xfrm>
          <a:prstGeom prst="rect">
            <a:avLst/>
          </a:prstGeom>
        </p:spPr>
      </p:pic>
      <p:pic>
        <p:nvPicPr>
          <p:cNvPr id="32" name="Imagen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18982" y="7264296"/>
            <a:ext cx="720000" cy="720000"/>
          </a:xfrm>
          <a:prstGeom prst="rect">
            <a:avLst/>
          </a:prstGeom>
        </p:spPr>
      </p:pic>
      <p:pic>
        <p:nvPicPr>
          <p:cNvPr id="33" name="Imagen 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18982" y="8945499"/>
            <a:ext cx="720000" cy="720000"/>
          </a:xfrm>
          <a:prstGeom prst="rect">
            <a:avLst/>
          </a:prstGeom>
        </p:spPr>
      </p:pic>
    </p:spTree>
    <p:extLst>
      <p:ext uri="{BB962C8B-B14F-4D97-AF65-F5344CB8AC3E}">
        <p14:creationId xmlns:p14="http://schemas.microsoft.com/office/powerpoint/2010/main" val="637205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33901" y="3467100"/>
            <a:ext cx="12259643" cy="0"/>
          </a:xfrm>
          <a:prstGeom prst="line">
            <a:avLst/>
          </a:prstGeom>
          <a:ln w="76200" cap="rnd">
            <a:solidFill>
              <a:srgbClr val="F2F3F4"/>
            </a:solidFill>
            <a:prstDash val="solid"/>
            <a:headEnd type="none" w="sm" len="sm"/>
            <a:tailEnd type="none" w="sm" len="sm"/>
          </a:ln>
        </p:spPr>
      </p:sp>
      <p:sp>
        <p:nvSpPr>
          <p:cNvPr id="3" name="AutoShape 3"/>
          <p:cNvSpPr/>
          <p:nvPr/>
        </p:nvSpPr>
        <p:spPr>
          <a:xfrm>
            <a:off x="934695" y="4457700"/>
            <a:ext cx="12259643" cy="0"/>
          </a:xfrm>
          <a:prstGeom prst="line">
            <a:avLst/>
          </a:prstGeom>
          <a:ln w="76200" cap="rnd">
            <a:solidFill>
              <a:srgbClr val="F2F3F4"/>
            </a:solidFill>
            <a:prstDash val="solid"/>
            <a:headEnd type="none" w="sm" len="sm"/>
            <a:tailEnd type="none" w="sm" len="sm"/>
          </a:ln>
        </p:spPr>
      </p:sp>
      <p:sp>
        <p:nvSpPr>
          <p:cNvPr id="4" name="AutoShape 4"/>
          <p:cNvSpPr/>
          <p:nvPr/>
        </p:nvSpPr>
        <p:spPr>
          <a:xfrm>
            <a:off x="934695" y="5425220"/>
            <a:ext cx="12259643" cy="0"/>
          </a:xfrm>
          <a:prstGeom prst="line">
            <a:avLst/>
          </a:prstGeom>
          <a:ln w="76200" cap="rnd">
            <a:solidFill>
              <a:srgbClr val="F2F3F4"/>
            </a:solidFill>
            <a:prstDash val="solid"/>
            <a:headEnd type="none" w="sm" len="sm"/>
            <a:tailEnd type="none" w="sm" len="sm"/>
          </a:ln>
        </p:spPr>
      </p:sp>
      <p:sp>
        <p:nvSpPr>
          <p:cNvPr id="5" name="AutoShape 5"/>
          <p:cNvSpPr/>
          <p:nvPr/>
        </p:nvSpPr>
        <p:spPr>
          <a:xfrm>
            <a:off x="1033902" y="6667500"/>
            <a:ext cx="12259643" cy="0"/>
          </a:xfrm>
          <a:prstGeom prst="line">
            <a:avLst/>
          </a:prstGeom>
          <a:ln w="76200" cap="rnd">
            <a:solidFill>
              <a:srgbClr val="F2F3F4"/>
            </a:solidFill>
            <a:prstDash val="solid"/>
            <a:headEnd type="none" w="sm" len="sm"/>
            <a:tailEnd type="none" w="sm" len="sm"/>
          </a:ln>
        </p:spPr>
      </p:sp>
      <p:sp>
        <p:nvSpPr>
          <p:cNvPr id="11" name="TextBox 11"/>
          <p:cNvSpPr txBox="1"/>
          <p:nvPr/>
        </p:nvSpPr>
        <p:spPr>
          <a:xfrm>
            <a:off x="3024582" y="3751798"/>
            <a:ext cx="12515939" cy="400559"/>
          </a:xfrm>
          <a:prstGeom prst="rect">
            <a:avLst/>
          </a:prstGeom>
        </p:spPr>
        <p:txBody>
          <a:bodyPr wrap="square" lIns="0" tIns="0" rIns="0" bIns="0" rtlCol="0" anchor="t">
            <a:spAutoFit/>
          </a:bodyPr>
          <a:lstStyle/>
          <a:p>
            <a:pPr>
              <a:lnSpc>
                <a:spcPts val="3359"/>
              </a:lnSpc>
            </a:pPr>
            <a:r>
              <a:rPr lang="es-ES" sz="2400" dirty="0">
                <a:solidFill>
                  <a:srgbClr val="0E2C4B"/>
                </a:solidFill>
                <a:latin typeface="Muli Regular"/>
              </a:rPr>
              <a:t>Los productos sin stock no se visualizan en la web.</a:t>
            </a:r>
            <a:endParaRPr lang="en-US" sz="2400" dirty="0">
              <a:solidFill>
                <a:srgbClr val="0E2C4B"/>
              </a:solidFill>
              <a:latin typeface="Muli Regular"/>
            </a:endParaRPr>
          </a:p>
        </p:txBody>
      </p:sp>
      <p:sp>
        <p:nvSpPr>
          <p:cNvPr id="13" name="TextBox 13"/>
          <p:cNvSpPr txBox="1"/>
          <p:nvPr/>
        </p:nvSpPr>
        <p:spPr>
          <a:xfrm>
            <a:off x="3024582" y="2510449"/>
            <a:ext cx="13963740" cy="769441"/>
          </a:xfrm>
          <a:prstGeom prst="rect">
            <a:avLst/>
          </a:prstGeom>
        </p:spPr>
        <p:txBody>
          <a:bodyPr wrap="square" lIns="0" tIns="0" rIns="0" bIns="0" rtlCol="0" anchor="t">
            <a:spAutoFit/>
          </a:bodyPr>
          <a:lstStyle/>
          <a:p>
            <a:pPr>
              <a:lnSpc>
                <a:spcPts val="3045"/>
              </a:lnSpc>
            </a:pPr>
            <a:r>
              <a:rPr lang="es-ES" sz="2400" dirty="0">
                <a:solidFill>
                  <a:srgbClr val="0E2C4B"/>
                </a:solidFill>
                <a:latin typeface="Muli Regular"/>
              </a:rPr>
              <a:t>Todos los días a las 13.00 </a:t>
            </a:r>
            <a:r>
              <a:rPr lang="es-ES" sz="2400" dirty="0" err="1">
                <a:solidFill>
                  <a:srgbClr val="0E2C4B"/>
                </a:solidFill>
                <a:latin typeface="Muli Regular"/>
              </a:rPr>
              <a:t>hs</a:t>
            </a:r>
            <a:r>
              <a:rPr lang="es-ES" sz="2400" dirty="0">
                <a:solidFill>
                  <a:srgbClr val="0E2C4B"/>
                </a:solidFill>
                <a:latin typeface="Muli Regular"/>
              </a:rPr>
              <a:t>. se preparan las ventas de ese día y el anterior para despachar a la empresa de logística.</a:t>
            </a:r>
            <a:endParaRPr lang="en-US" sz="2400" dirty="0">
              <a:solidFill>
                <a:srgbClr val="0E2C4B"/>
              </a:solidFill>
              <a:latin typeface="Muli Regular"/>
            </a:endParaRPr>
          </a:p>
        </p:txBody>
      </p:sp>
      <p:sp>
        <p:nvSpPr>
          <p:cNvPr id="14" name="TextBox 14"/>
          <p:cNvSpPr txBox="1"/>
          <p:nvPr/>
        </p:nvSpPr>
        <p:spPr>
          <a:xfrm>
            <a:off x="3024582" y="4725089"/>
            <a:ext cx="13963740" cy="436017"/>
          </a:xfrm>
          <a:prstGeom prst="rect">
            <a:avLst/>
          </a:prstGeom>
        </p:spPr>
        <p:txBody>
          <a:bodyPr wrap="square" lIns="0" tIns="0" rIns="0" bIns="0" rtlCol="0" anchor="t">
            <a:spAutoFit/>
          </a:bodyPr>
          <a:lstStyle/>
          <a:p>
            <a:pPr>
              <a:lnSpc>
                <a:spcPts val="3359"/>
              </a:lnSpc>
            </a:pPr>
            <a:r>
              <a:rPr lang="es-ES" sz="2400" dirty="0">
                <a:solidFill>
                  <a:srgbClr val="0E2C4B"/>
                </a:solidFill>
                <a:latin typeface="Muli Regular"/>
              </a:rPr>
              <a:t>El sistema se comunica con la empresa de logística para consultar el estado de la entrega</a:t>
            </a:r>
            <a:endParaRPr lang="en-US" sz="2400" dirty="0">
              <a:solidFill>
                <a:srgbClr val="0E2C4B"/>
              </a:solidFill>
              <a:latin typeface="Muli Regular"/>
            </a:endParaRPr>
          </a:p>
        </p:txBody>
      </p:sp>
      <p:sp>
        <p:nvSpPr>
          <p:cNvPr id="15" name="TextBox 15"/>
          <p:cNvSpPr txBox="1"/>
          <p:nvPr/>
        </p:nvSpPr>
        <p:spPr>
          <a:xfrm>
            <a:off x="3024582" y="5645798"/>
            <a:ext cx="12977418" cy="872034"/>
          </a:xfrm>
          <a:prstGeom prst="rect">
            <a:avLst/>
          </a:prstGeom>
        </p:spPr>
        <p:txBody>
          <a:bodyPr wrap="square" lIns="0" tIns="0" rIns="0" bIns="0" rtlCol="0" anchor="t">
            <a:spAutoFit/>
          </a:bodyPr>
          <a:lstStyle/>
          <a:p>
            <a:pPr>
              <a:lnSpc>
                <a:spcPts val="3359"/>
              </a:lnSpc>
            </a:pPr>
            <a:r>
              <a:rPr lang="es-ES" sz="2400" dirty="0">
                <a:solidFill>
                  <a:srgbClr val="0E2C4B"/>
                </a:solidFill>
                <a:latin typeface="Muli Regular"/>
              </a:rPr>
              <a:t>Si el producto vendido no está en depósito, pero si en alguna sucursal se envía una alerta a la sucursal para que prepare el artículo para despachar</a:t>
            </a:r>
            <a:endParaRPr lang="en-US" sz="2400" dirty="0">
              <a:solidFill>
                <a:srgbClr val="0E2C4B"/>
              </a:solidFill>
              <a:latin typeface="Muli Regular"/>
            </a:endParaRPr>
          </a:p>
        </p:txBody>
      </p:sp>
      <p:sp>
        <p:nvSpPr>
          <p:cNvPr id="16" name="TextBox 16"/>
          <p:cNvSpPr txBox="1"/>
          <p:nvPr/>
        </p:nvSpPr>
        <p:spPr>
          <a:xfrm>
            <a:off x="3024582" y="8150289"/>
            <a:ext cx="12825018" cy="872034"/>
          </a:xfrm>
          <a:prstGeom prst="rect">
            <a:avLst/>
          </a:prstGeom>
        </p:spPr>
        <p:txBody>
          <a:bodyPr wrap="square" lIns="0" tIns="0" rIns="0" bIns="0" rtlCol="0" anchor="t">
            <a:spAutoFit/>
          </a:bodyPr>
          <a:lstStyle/>
          <a:p>
            <a:pPr>
              <a:lnSpc>
                <a:spcPts val="3359"/>
              </a:lnSpc>
            </a:pPr>
            <a:r>
              <a:rPr lang="es-ES" sz="2400" dirty="0">
                <a:solidFill>
                  <a:srgbClr val="0E2C4B"/>
                </a:solidFill>
                <a:latin typeface="Muli Regular"/>
              </a:rPr>
              <a:t>Para poder comprar, el usuario debe estar registrado en la web. En caso contrario solamente podrá navegar sin realizar el pedido.</a:t>
            </a:r>
            <a:endParaRPr lang="en-US" sz="2400" dirty="0">
              <a:solidFill>
                <a:srgbClr val="0E2C4B"/>
              </a:solidFill>
              <a:latin typeface="Muli Regular"/>
            </a:endParaRPr>
          </a:p>
        </p:txBody>
      </p:sp>
      <p:sp>
        <p:nvSpPr>
          <p:cNvPr id="18" name="TextBox 12"/>
          <p:cNvSpPr txBox="1"/>
          <p:nvPr/>
        </p:nvSpPr>
        <p:spPr>
          <a:xfrm>
            <a:off x="1033902" y="245499"/>
            <a:ext cx="14135100" cy="1077218"/>
          </a:xfrm>
          <a:prstGeom prst="rect">
            <a:avLst/>
          </a:prstGeom>
        </p:spPr>
        <p:txBody>
          <a:bodyPr wrap="square" lIns="0" tIns="0" rIns="0" bIns="0" rtlCol="0" anchor="t">
            <a:spAutoFit/>
          </a:bodyPr>
          <a:lstStyle/>
          <a:p>
            <a:pPr>
              <a:lnSpc>
                <a:spcPts val="8400"/>
              </a:lnSpc>
            </a:pPr>
            <a:r>
              <a:rPr lang="en-US" sz="7000" dirty="0" err="1">
                <a:solidFill>
                  <a:srgbClr val="0E2C4B"/>
                </a:solidFill>
                <a:latin typeface="Muli Bold Bold"/>
              </a:rPr>
              <a:t>Elicitación</a:t>
            </a:r>
            <a:r>
              <a:rPr lang="en-US" sz="7000" dirty="0">
                <a:solidFill>
                  <a:srgbClr val="0E2C4B"/>
                </a:solidFill>
                <a:latin typeface="Muli Bold Bold"/>
              </a:rPr>
              <a:t> </a:t>
            </a:r>
          </a:p>
        </p:txBody>
      </p:sp>
      <p:sp>
        <p:nvSpPr>
          <p:cNvPr id="21" name="AutoShape 5"/>
          <p:cNvSpPr/>
          <p:nvPr/>
        </p:nvSpPr>
        <p:spPr>
          <a:xfrm>
            <a:off x="1294815" y="7891002"/>
            <a:ext cx="12259643" cy="0"/>
          </a:xfrm>
          <a:prstGeom prst="line">
            <a:avLst/>
          </a:prstGeom>
          <a:ln w="76200" cap="rnd">
            <a:solidFill>
              <a:srgbClr val="F2F3F4"/>
            </a:solidFill>
            <a:prstDash val="solid"/>
            <a:headEnd type="none" w="sm" len="sm"/>
            <a:tailEnd type="none" w="sm" len="sm"/>
          </a:ln>
        </p:spPr>
      </p:sp>
      <p:sp>
        <p:nvSpPr>
          <p:cNvPr id="23" name="TextBox 16"/>
          <p:cNvSpPr txBox="1"/>
          <p:nvPr/>
        </p:nvSpPr>
        <p:spPr>
          <a:xfrm>
            <a:off x="3024582" y="6880051"/>
            <a:ext cx="11877284" cy="836576"/>
          </a:xfrm>
          <a:prstGeom prst="rect">
            <a:avLst/>
          </a:prstGeom>
        </p:spPr>
        <p:txBody>
          <a:bodyPr wrap="square" lIns="0" tIns="0" rIns="0" bIns="0" rtlCol="0" anchor="t">
            <a:spAutoFit/>
          </a:bodyPr>
          <a:lstStyle/>
          <a:p>
            <a:pPr>
              <a:lnSpc>
                <a:spcPts val="3359"/>
              </a:lnSpc>
            </a:pPr>
            <a:r>
              <a:rPr lang="es-ES" sz="2400" dirty="0">
                <a:solidFill>
                  <a:srgbClr val="0E2C4B"/>
                </a:solidFill>
                <a:latin typeface="Muli Regular"/>
              </a:rPr>
              <a:t>Al generarse la venta, el sistema web enviará un mail con el comprobante de la venta y posteriormente se enviará el producto con su factura.</a:t>
            </a:r>
            <a:endParaRPr lang="en-US" sz="2400" dirty="0">
              <a:solidFill>
                <a:srgbClr val="0E2C4B"/>
              </a:solidFill>
              <a:latin typeface="Muli Regular"/>
            </a:endParaRPr>
          </a:p>
        </p:txBody>
      </p:sp>
      <p:pic>
        <p:nvPicPr>
          <p:cNvPr id="17" name="Imagen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769" y="4568419"/>
            <a:ext cx="828000" cy="828000"/>
          </a:xfrm>
          <a:prstGeom prst="rect">
            <a:avLst/>
          </a:prstGeom>
        </p:spPr>
      </p:pic>
      <p:pic>
        <p:nvPicPr>
          <p:cNvPr id="25" name="Imagen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9769" y="2441350"/>
            <a:ext cx="828000" cy="828000"/>
          </a:xfrm>
          <a:prstGeom prst="rect">
            <a:avLst/>
          </a:prstGeom>
        </p:spPr>
      </p:pic>
      <p:pic>
        <p:nvPicPr>
          <p:cNvPr id="26" name="Imagen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9769" y="3588230"/>
            <a:ext cx="828000" cy="828000"/>
          </a:xfrm>
          <a:prstGeom prst="rect">
            <a:avLst/>
          </a:prstGeom>
        </p:spPr>
      </p:pic>
      <p:pic>
        <p:nvPicPr>
          <p:cNvPr id="27" name="Imagen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99769" y="8027306"/>
            <a:ext cx="828000" cy="828000"/>
          </a:xfrm>
          <a:prstGeom prst="rect">
            <a:avLst/>
          </a:prstGeom>
        </p:spPr>
      </p:pic>
      <p:pic>
        <p:nvPicPr>
          <p:cNvPr id="28" name="Imagen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9769" y="5642118"/>
            <a:ext cx="828000" cy="828000"/>
          </a:xfrm>
          <a:prstGeom prst="rect">
            <a:avLst/>
          </a:prstGeom>
        </p:spPr>
      </p:pic>
      <p:pic>
        <p:nvPicPr>
          <p:cNvPr id="29" name="Imagen 2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99769" y="6862735"/>
            <a:ext cx="828000" cy="828000"/>
          </a:xfrm>
          <a:prstGeom prst="rect">
            <a:avLst/>
          </a:prstGeom>
        </p:spPr>
      </p:pic>
    </p:spTree>
    <p:extLst>
      <p:ext uri="{BB962C8B-B14F-4D97-AF65-F5344CB8AC3E}">
        <p14:creationId xmlns:p14="http://schemas.microsoft.com/office/powerpoint/2010/main" val="2725488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66800" y="952500"/>
            <a:ext cx="16535400" cy="3839066"/>
            <a:chOff x="0" y="395111"/>
            <a:chExt cx="10614664" cy="4755731"/>
          </a:xfrm>
        </p:grpSpPr>
        <p:sp>
          <p:nvSpPr>
            <p:cNvPr id="3" name="TextBox 3"/>
            <p:cNvSpPr txBox="1"/>
            <p:nvPr/>
          </p:nvSpPr>
          <p:spPr>
            <a:xfrm>
              <a:off x="0" y="395111"/>
              <a:ext cx="10614664" cy="988647"/>
            </a:xfrm>
            <a:prstGeom prst="rect">
              <a:avLst/>
            </a:prstGeom>
          </p:spPr>
          <p:txBody>
            <a:bodyPr lIns="0" tIns="0" rIns="0" bIns="0" rtlCol="0" anchor="t">
              <a:spAutoFit/>
            </a:bodyPr>
            <a:lstStyle/>
            <a:p>
              <a:pPr>
                <a:lnSpc>
                  <a:spcPts val="6059"/>
                </a:lnSpc>
              </a:pPr>
              <a:r>
                <a:rPr lang="en-US" sz="5050" dirty="0" err="1">
                  <a:solidFill>
                    <a:srgbClr val="0E2C4B"/>
                  </a:solidFill>
                  <a:latin typeface="Muli Bold Bold"/>
                </a:rPr>
                <a:t>Actividad</a:t>
              </a:r>
              <a:r>
                <a:rPr lang="en-US" sz="5050" dirty="0">
                  <a:solidFill>
                    <a:srgbClr val="0E2C4B"/>
                  </a:solidFill>
                  <a:latin typeface="Muli Bold Bold"/>
                </a:rPr>
                <a:t> del </a:t>
              </a:r>
              <a:r>
                <a:rPr lang="en-US" sz="5050" dirty="0" err="1">
                  <a:solidFill>
                    <a:srgbClr val="0E2C4B"/>
                  </a:solidFill>
                  <a:latin typeface="Muli Bold Bold"/>
                </a:rPr>
                <a:t>cliente</a:t>
              </a:r>
              <a:r>
                <a:rPr lang="en-US" sz="5050" dirty="0">
                  <a:solidFill>
                    <a:srgbClr val="0E2C4B"/>
                  </a:solidFill>
                  <a:latin typeface="Muli Bold Bold"/>
                </a:rPr>
                <a:t> </a:t>
              </a:r>
            </a:p>
          </p:txBody>
        </p:sp>
        <p:sp>
          <p:nvSpPr>
            <p:cNvPr id="4" name="TextBox 4"/>
            <p:cNvSpPr txBox="1"/>
            <p:nvPr/>
          </p:nvSpPr>
          <p:spPr>
            <a:xfrm>
              <a:off x="0" y="3530465"/>
              <a:ext cx="10516833" cy="1620377"/>
            </a:xfrm>
            <a:prstGeom prst="rect">
              <a:avLst/>
            </a:prstGeom>
          </p:spPr>
          <p:txBody>
            <a:bodyPr wrap="square" lIns="0" tIns="0" rIns="0" bIns="0" rtlCol="0" anchor="t">
              <a:spAutoFit/>
            </a:bodyPr>
            <a:lstStyle/>
            <a:p>
              <a:pPr>
                <a:lnSpc>
                  <a:spcPts val="3360"/>
                </a:lnSpc>
              </a:pPr>
              <a:r>
                <a:rPr lang="es-ES" sz="2800" dirty="0">
                  <a:solidFill>
                    <a:srgbClr val="0E2C4B"/>
                  </a:solidFill>
                  <a:latin typeface="Muli Regular Bold"/>
                </a:rPr>
                <a:t>Por todo lo dicho, como señala el Caso de estudio: “Antílope” S. A.  (2021), “Antílope S. A. es una empresa de Córdoba que se dedica a comercializar productos para el hogar (electrodomésticos, electrónica, etc.)” (p. 2)</a:t>
              </a:r>
              <a:endParaRPr lang="en-US" sz="2800" dirty="0">
                <a:solidFill>
                  <a:srgbClr val="0E2C4B"/>
                </a:solidFill>
                <a:latin typeface="Muli Regular Bold"/>
              </a:endParaRPr>
            </a:p>
          </p:txBody>
        </p:sp>
      </p:grpSp>
    </p:spTree>
    <p:extLst>
      <p:ext uri="{BB962C8B-B14F-4D97-AF65-F5344CB8AC3E}">
        <p14:creationId xmlns:p14="http://schemas.microsoft.com/office/powerpoint/2010/main" val="3970976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31274" y="715433"/>
            <a:ext cx="15475526" cy="9095094"/>
            <a:chOff x="-4753" y="395111"/>
            <a:chExt cx="10619417" cy="12126790"/>
          </a:xfrm>
        </p:grpSpPr>
        <p:sp>
          <p:nvSpPr>
            <p:cNvPr id="3" name="TextBox 3"/>
            <p:cNvSpPr txBox="1"/>
            <p:nvPr/>
          </p:nvSpPr>
          <p:spPr>
            <a:xfrm>
              <a:off x="0" y="395111"/>
              <a:ext cx="10614664" cy="2032000"/>
            </a:xfrm>
            <a:prstGeom prst="rect">
              <a:avLst/>
            </a:prstGeom>
          </p:spPr>
          <p:txBody>
            <a:bodyPr lIns="0" tIns="0" rIns="0" bIns="0" rtlCol="0" anchor="t">
              <a:spAutoFit/>
            </a:bodyPr>
            <a:lstStyle/>
            <a:p>
              <a:pPr>
                <a:lnSpc>
                  <a:spcPts val="6059"/>
                </a:lnSpc>
              </a:pPr>
              <a:r>
                <a:rPr lang="es-ES" sz="5050" dirty="0">
                  <a:solidFill>
                    <a:srgbClr val="0E2C4B"/>
                  </a:solidFill>
                  <a:latin typeface="Muli Bold Bold"/>
                </a:rPr>
                <a:t>T.I.C (Tecnología de la Información y Comunicación)</a:t>
              </a:r>
              <a:endParaRPr lang="en-US" sz="5050" dirty="0">
                <a:solidFill>
                  <a:srgbClr val="0E2C4B"/>
                </a:solidFill>
                <a:latin typeface="Muli Bold Bold"/>
              </a:endParaRPr>
            </a:p>
          </p:txBody>
        </p:sp>
        <p:sp>
          <p:nvSpPr>
            <p:cNvPr id="4" name="TextBox 4"/>
            <p:cNvSpPr txBox="1"/>
            <p:nvPr/>
          </p:nvSpPr>
          <p:spPr>
            <a:xfrm>
              <a:off x="0" y="3530465"/>
              <a:ext cx="8887089" cy="550493"/>
            </a:xfrm>
            <a:prstGeom prst="rect">
              <a:avLst/>
            </a:prstGeom>
          </p:spPr>
          <p:txBody>
            <a:bodyPr lIns="0" tIns="0" rIns="0" bIns="0" rtlCol="0" anchor="t">
              <a:spAutoFit/>
            </a:bodyPr>
            <a:lstStyle/>
            <a:p>
              <a:pPr>
                <a:lnSpc>
                  <a:spcPts val="3360"/>
                </a:lnSpc>
              </a:pPr>
              <a:r>
                <a:rPr lang="es-ES" sz="2800" dirty="0">
                  <a:solidFill>
                    <a:srgbClr val="0E2C4B"/>
                  </a:solidFill>
                  <a:latin typeface="Muli Regular Bold"/>
                </a:rPr>
                <a:t>Las tecnologías a utilizar en el desarrollo son:</a:t>
              </a:r>
              <a:endParaRPr lang="en-US" sz="2800" dirty="0">
                <a:solidFill>
                  <a:srgbClr val="0E2C4B"/>
                </a:solidFill>
                <a:latin typeface="Muli Regular Bold"/>
              </a:endParaRPr>
            </a:p>
          </p:txBody>
        </p:sp>
        <p:sp>
          <p:nvSpPr>
            <p:cNvPr id="5" name="TextBox 5"/>
            <p:cNvSpPr txBox="1"/>
            <p:nvPr/>
          </p:nvSpPr>
          <p:spPr>
            <a:xfrm>
              <a:off x="-4753" y="4673600"/>
              <a:ext cx="10614664" cy="7848301"/>
            </a:xfrm>
            <a:prstGeom prst="rect">
              <a:avLst/>
            </a:prstGeom>
          </p:spPr>
          <p:txBody>
            <a:bodyPr lIns="0" tIns="0" rIns="0" bIns="0" rtlCol="0" anchor="t">
              <a:spAutoFit/>
            </a:bodyPr>
            <a:lstStyle/>
            <a:p>
              <a:pPr marL="457200" indent="-457200">
                <a:lnSpc>
                  <a:spcPts val="2660"/>
                </a:lnSpc>
                <a:buAutoNum type="arabicParenR"/>
              </a:pPr>
              <a:r>
                <a:rPr lang="en-US" sz="2400" b="1" dirty="0">
                  <a:solidFill>
                    <a:srgbClr val="0E2C4B"/>
                  </a:solidFill>
                  <a:latin typeface="Muli Regular"/>
                </a:rPr>
                <a:t>Sistema web</a:t>
              </a:r>
              <a:r>
                <a:rPr lang="en-US" sz="2400" dirty="0">
                  <a:solidFill>
                    <a:srgbClr val="0E2C4B"/>
                  </a:solidFill>
                  <a:latin typeface="Muli Regular"/>
                </a:rPr>
                <a:t>: Se </a:t>
              </a:r>
              <a:r>
                <a:rPr lang="en-US" sz="2400" dirty="0" err="1">
                  <a:solidFill>
                    <a:srgbClr val="0E2C4B"/>
                  </a:solidFill>
                  <a:latin typeface="Muli Regular"/>
                </a:rPr>
                <a:t>utilizará</a:t>
              </a:r>
              <a:r>
                <a:rPr lang="en-US" sz="2400" dirty="0">
                  <a:solidFill>
                    <a:srgbClr val="0E2C4B"/>
                  </a:solidFill>
                  <a:latin typeface="Muli Regular"/>
                </a:rPr>
                <a:t> Microsoft Asp.NET MVC con framework 4.5. Se </a:t>
              </a:r>
              <a:r>
                <a:rPr lang="en-US" sz="2400" dirty="0" err="1">
                  <a:solidFill>
                    <a:srgbClr val="0E2C4B"/>
                  </a:solidFill>
                  <a:latin typeface="Muli Regular"/>
                </a:rPr>
                <a:t>usará</a:t>
              </a:r>
              <a:r>
                <a:rPr lang="en-US" sz="2400" dirty="0">
                  <a:solidFill>
                    <a:srgbClr val="0E2C4B"/>
                  </a:solidFill>
                  <a:latin typeface="Muli Regular"/>
                </a:rPr>
                <a:t> entity framework para el </a:t>
              </a:r>
              <a:r>
                <a:rPr lang="en-US" sz="2400" dirty="0" err="1">
                  <a:solidFill>
                    <a:srgbClr val="0E2C4B"/>
                  </a:solidFill>
                  <a:latin typeface="Muli Regular"/>
                </a:rPr>
                <a:t>modelado</a:t>
              </a:r>
              <a:r>
                <a:rPr lang="en-US" sz="2400" dirty="0">
                  <a:solidFill>
                    <a:srgbClr val="0E2C4B"/>
                  </a:solidFill>
                  <a:latin typeface="Muli Regular"/>
                </a:rPr>
                <a:t> de </a:t>
              </a:r>
              <a:r>
                <a:rPr lang="en-US" sz="2400" dirty="0" err="1">
                  <a:solidFill>
                    <a:srgbClr val="0E2C4B"/>
                  </a:solidFill>
                  <a:latin typeface="Muli Regular"/>
                </a:rPr>
                <a:t>datos</a:t>
              </a:r>
              <a:r>
                <a:rPr lang="en-US" sz="2400" dirty="0">
                  <a:solidFill>
                    <a:srgbClr val="0E2C4B"/>
                  </a:solidFill>
                  <a:latin typeface="Muli Regular"/>
                </a:rPr>
                <a:t>. </a:t>
              </a:r>
            </a:p>
            <a:p>
              <a:pPr>
                <a:lnSpc>
                  <a:spcPts val="2660"/>
                </a:lnSpc>
              </a:pPr>
              <a:endParaRPr lang="en-US" sz="2400" dirty="0">
                <a:solidFill>
                  <a:srgbClr val="0E2C4B"/>
                </a:solidFill>
                <a:latin typeface="Muli Regular"/>
              </a:endParaRPr>
            </a:p>
            <a:p>
              <a:pPr>
                <a:lnSpc>
                  <a:spcPts val="2660"/>
                </a:lnSpc>
              </a:pPr>
              <a:r>
                <a:rPr lang="en-US" sz="2400" dirty="0">
                  <a:solidFill>
                    <a:srgbClr val="0E2C4B"/>
                  </a:solidFill>
                  <a:latin typeface="Muli Regular"/>
                </a:rPr>
                <a:t>2)  </a:t>
              </a:r>
              <a:r>
                <a:rPr lang="en-US" sz="2400" b="1" dirty="0" err="1">
                  <a:solidFill>
                    <a:srgbClr val="0E2C4B"/>
                  </a:solidFill>
                  <a:latin typeface="Muli Regular"/>
                </a:rPr>
                <a:t>Diseño</a:t>
              </a:r>
              <a:r>
                <a:rPr lang="en-US" sz="2400" b="1" dirty="0">
                  <a:solidFill>
                    <a:srgbClr val="0E2C4B"/>
                  </a:solidFill>
                  <a:latin typeface="Muli Regular"/>
                </a:rPr>
                <a:t> web</a:t>
              </a:r>
              <a:r>
                <a:rPr lang="en-US" sz="2400" dirty="0">
                  <a:solidFill>
                    <a:srgbClr val="0E2C4B"/>
                  </a:solidFill>
                  <a:latin typeface="Muli Regular"/>
                </a:rPr>
                <a:t>: Se </a:t>
              </a:r>
              <a:r>
                <a:rPr lang="en-US" sz="2400" dirty="0" err="1">
                  <a:solidFill>
                    <a:srgbClr val="0E2C4B"/>
                  </a:solidFill>
                  <a:latin typeface="Muli Regular"/>
                </a:rPr>
                <a:t>usará</a:t>
              </a:r>
              <a:r>
                <a:rPr lang="en-US" sz="2400" dirty="0">
                  <a:solidFill>
                    <a:srgbClr val="0E2C4B"/>
                  </a:solidFill>
                  <a:latin typeface="Muli Regular"/>
                </a:rPr>
                <a:t> Bootstrap 3.0, </a:t>
              </a:r>
              <a:r>
                <a:rPr lang="en-US" sz="2400" dirty="0" err="1">
                  <a:solidFill>
                    <a:srgbClr val="0E2C4B"/>
                  </a:solidFill>
                  <a:latin typeface="Muli Regular"/>
                </a:rPr>
                <a:t>Jquery</a:t>
              </a:r>
              <a:r>
                <a:rPr lang="en-US" sz="2400" dirty="0">
                  <a:solidFill>
                    <a:srgbClr val="0E2C4B"/>
                  </a:solidFill>
                  <a:latin typeface="Muli Regular"/>
                </a:rPr>
                <a:t>, CSS3 y HTML5.</a:t>
              </a:r>
            </a:p>
            <a:p>
              <a:pPr>
                <a:lnSpc>
                  <a:spcPts val="2660"/>
                </a:lnSpc>
              </a:pPr>
              <a:endParaRPr lang="en-US" sz="2400" dirty="0">
                <a:solidFill>
                  <a:srgbClr val="0E2C4B"/>
                </a:solidFill>
                <a:latin typeface="Muli Regular"/>
              </a:endParaRPr>
            </a:p>
            <a:p>
              <a:pPr marL="457200" indent="-457200">
                <a:lnSpc>
                  <a:spcPts val="2660"/>
                </a:lnSpc>
                <a:buAutoNum type="arabicParenR" startAt="3"/>
              </a:pPr>
              <a:r>
                <a:rPr lang="en-US" sz="2400" b="1" dirty="0">
                  <a:solidFill>
                    <a:srgbClr val="0E2C4B"/>
                  </a:solidFill>
                  <a:latin typeface="Muli Regular"/>
                </a:rPr>
                <a:t>Base de </a:t>
              </a:r>
              <a:r>
                <a:rPr lang="en-US" sz="2400" b="1" dirty="0" err="1">
                  <a:solidFill>
                    <a:srgbClr val="0E2C4B"/>
                  </a:solidFill>
                  <a:latin typeface="Muli Regular"/>
                </a:rPr>
                <a:t>datos</a:t>
              </a:r>
              <a:r>
                <a:rPr lang="en-US" sz="2400" dirty="0">
                  <a:solidFill>
                    <a:srgbClr val="0E2C4B"/>
                  </a:solidFill>
                  <a:latin typeface="Muli Regular"/>
                </a:rPr>
                <a:t>: Microsoft SQL Server 2019.</a:t>
              </a:r>
            </a:p>
            <a:p>
              <a:pPr>
                <a:lnSpc>
                  <a:spcPts val="2660"/>
                </a:lnSpc>
              </a:pPr>
              <a:endParaRPr lang="en-US" sz="2400" dirty="0">
                <a:solidFill>
                  <a:srgbClr val="0E2C4B"/>
                </a:solidFill>
                <a:latin typeface="Muli Regular"/>
              </a:endParaRPr>
            </a:p>
            <a:p>
              <a:pPr>
                <a:lnSpc>
                  <a:spcPts val="2660"/>
                </a:lnSpc>
              </a:pPr>
              <a:r>
                <a:rPr lang="en-US" sz="2400" dirty="0">
                  <a:solidFill>
                    <a:srgbClr val="0E2C4B"/>
                  </a:solidFill>
                  <a:latin typeface="Muli Regular"/>
                </a:rPr>
                <a:t>4)  </a:t>
              </a:r>
              <a:r>
                <a:rPr lang="en-US" sz="2400" b="1" dirty="0" err="1">
                  <a:solidFill>
                    <a:srgbClr val="0E2C4B"/>
                  </a:solidFill>
                  <a:latin typeface="Muli Regular"/>
                </a:rPr>
                <a:t>Servidor</a:t>
              </a:r>
              <a:r>
                <a:rPr lang="en-US" sz="2400" dirty="0">
                  <a:solidFill>
                    <a:srgbClr val="0E2C4B"/>
                  </a:solidFill>
                  <a:latin typeface="Muli Regular"/>
                </a:rPr>
                <a:t>: Microsoft Azure. </a:t>
              </a:r>
              <a:r>
                <a:rPr lang="en-US" sz="2400" dirty="0" err="1">
                  <a:solidFill>
                    <a:srgbClr val="0E2C4B"/>
                  </a:solidFill>
                  <a:latin typeface="Muli Regular"/>
                </a:rPr>
                <a:t>Características</a:t>
              </a:r>
              <a:r>
                <a:rPr lang="en-US" sz="2400" dirty="0">
                  <a:solidFill>
                    <a:srgbClr val="0E2C4B"/>
                  </a:solidFill>
                  <a:latin typeface="Muli Regular"/>
                </a:rPr>
                <a:t> de hardware:</a:t>
              </a:r>
            </a:p>
            <a:p>
              <a:pPr>
                <a:lnSpc>
                  <a:spcPts val="2660"/>
                </a:lnSpc>
              </a:pPr>
              <a:r>
                <a:rPr lang="en-US" sz="2400" dirty="0">
                  <a:solidFill>
                    <a:srgbClr val="0E2C4B"/>
                  </a:solidFill>
                  <a:latin typeface="Muli Regular"/>
                </a:rPr>
                <a:t>D1 V2: 1 vCPU, 3.5GB de RAM, 50 GB </a:t>
              </a:r>
              <a:r>
                <a:rPr lang="en-US" sz="2400" dirty="0" err="1">
                  <a:solidFill>
                    <a:srgbClr val="0E2C4B"/>
                  </a:solidFill>
                  <a:latin typeface="Muli Regular"/>
                </a:rPr>
                <a:t>almacenamiento</a:t>
              </a:r>
              <a:r>
                <a:rPr lang="en-US" sz="2400" dirty="0">
                  <a:solidFill>
                    <a:srgbClr val="0E2C4B"/>
                  </a:solidFill>
                  <a:latin typeface="Muli Regular"/>
                </a:rPr>
                <a:t> HDD </a:t>
              </a:r>
              <a:r>
                <a:rPr lang="en-US" sz="2400" dirty="0" err="1">
                  <a:solidFill>
                    <a:srgbClr val="0E2C4B"/>
                  </a:solidFill>
                  <a:latin typeface="Muli Regular"/>
                </a:rPr>
                <a:t>estándar</a:t>
              </a:r>
              <a:r>
                <a:rPr lang="en-US" sz="2400" dirty="0">
                  <a:solidFill>
                    <a:srgbClr val="0E2C4B"/>
                  </a:solidFill>
                  <a:latin typeface="Muli Regular"/>
                </a:rPr>
                <a:t>. </a:t>
              </a:r>
              <a:r>
                <a:rPr lang="en-US" sz="2400" dirty="0" err="1">
                  <a:solidFill>
                    <a:srgbClr val="0E2C4B"/>
                  </a:solidFill>
                  <a:latin typeface="Muli Regular"/>
                </a:rPr>
                <a:t>Transferencia</a:t>
              </a:r>
              <a:r>
                <a:rPr lang="en-US" sz="2400" dirty="0">
                  <a:solidFill>
                    <a:srgbClr val="0E2C4B"/>
                  </a:solidFill>
                  <a:latin typeface="Muli Regular"/>
                </a:rPr>
                <a:t> de </a:t>
              </a:r>
              <a:r>
                <a:rPr lang="en-US" sz="2400" dirty="0" err="1">
                  <a:solidFill>
                    <a:srgbClr val="0E2C4B"/>
                  </a:solidFill>
                  <a:latin typeface="Muli Regular"/>
                </a:rPr>
                <a:t>datos</a:t>
              </a:r>
              <a:r>
                <a:rPr lang="en-US" sz="2400" dirty="0">
                  <a:solidFill>
                    <a:srgbClr val="0E2C4B"/>
                  </a:solidFill>
                  <a:latin typeface="Muli Regular"/>
                </a:rPr>
                <a:t> de </a:t>
              </a:r>
              <a:r>
                <a:rPr lang="en-US" sz="2400" dirty="0" err="1">
                  <a:solidFill>
                    <a:srgbClr val="0E2C4B"/>
                  </a:solidFill>
                  <a:latin typeface="Muli Regular"/>
                </a:rPr>
                <a:t>salida</a:t>
              </a:r>
              <a:r>
                <a:rPr lang="en-US" sz="2400" dirty="0">
                  <a:solidFill>
                    <a:srgbClr val="0E2C4B"/>
                  </a:solidFill>
                  <a:latin typeface="Muli Regular"/>
                </a:rPr>
                <a:t> 5GB.</a:t>
              </a:r>
            </a:p>
            <a:p>
              <a:pPr>
                <a:lnSpc>
                  <a:spcPts val="2660"/>
                </a:lnSpc>
              </a:pPr>
              <a:endParaRPr lang="en-US" sz="2400" dirty="0">
                <a:solidFill>
                  <a:srgbClr val="0E2C4B"/>
                </a:solidFill>
                <a:latin typeface="Muli Regular"/>
              </a:endParaRPr>
            </a:p>
            <a:p>
              <a:pPr>
                <a:lnSpc>
                  <a:spcPts val="2660"/>
                </a:lnSpc>
              </a:pPr>
              <a:r>
                <a:rPr lang="en-US" sz="2400" b="1" dirty="0" err="1">
                  <a:solidFill>
                    <a:srgbClr val="0E2C4B"/>
                  </a:solidFill>
                  <a:latin typeface="Muli Regular"/>
                </a:rPr>
                <a:t>Referencia</a:t>
              </a:r>
              <a:r>
                <a:rPr lang="en-US" sz="2400" b="1" dirty="0">
                  <a:solidFill>
                    <a:srgbClr val="0E2C4B"/>
                  </a:solidFill>
                  <a:latin typeface="Muli Regular"/>
                </a:rPr>
                <a:t>:</a:t>
              </a:r>
              <a:r>
                <a:rPr lang="en-US" sz="2400" dirty="0">
                  <a:solidFill>
                    <a:srgbClr val="0E2C4B"/>
                  </a:solidFill>
                  <a:latin typeface="Muli Regular"/>
                </a:rPr>
                <a:t> https://azure.microsoft.com/es-es/pricing/calculator/</a:t>
              </a:r>
            </a:p>
            <a:p>
              <a:pPr>
                <a:lnSpc>
                  <a:spcPts val="2660"/>
                </a:lnSpc>
              </a:pPr>
              <a:endParaRPr lang="en-US" sz="2400" dirty="0">
                <a:solidFill>
                  <a:srgbClr val="0E2C4B"/>
                </a:solidFill>
                <a:latin typeface="Muli Regular"/>
              </a:endParaRPr>
            </a:p>
            <a:p>
              <a:pPr>
                <a:lnSpc>
                  <a:spcPts val="2660"/>
                </a:lnSpc>
              </a:pPr>
              <a:endParaRPr lang="en-US" sz="2400" dirty="0">
                <a:solidFill>
                  <a:srgbClr val="0E2C4B"/>
                </a:solidFill>
                <a:latin typeface="Muli Regular"/>
              </a:endParaRPr>
            </a:p>
            <a:p>
              <a:pPr>
                <a:lnSpc>
                  <a:spcPts val="2660"/>
                </a:lnSpc>
              </a:pPr>
              <a:r>
                <a:rPr lang="en-US" sz="2400" dirty="0">
                  <a:solidFill>
                    <a:srgbClr val="0E2C4B"/>
                  </a:solidFill>
                  <a:latin typeface="Muli Regular"/>
                </a:rPr>
                <a:t>Se </a:t>
              </a:r>
              <a:r>
                <a:rPr lang="en-US" sz="2400" dirty="0" err="1">
                  <a:solidFill>
                    <a:srgbClr val="0E2C4B"/>
                  </a:solidFill>
                  <a:latin typeface="Muli Regular"/>
                </a:rPr>
                <a:t>optó</a:t>
              </a:r>
              <a:r>
                <a:rPr lang="en-US" sz="2400" dirty="0">
                  <a:solidFill>
                    <a:srgbClr val="0E2C4B"/>
                  </a:solidFill>
                  <a:latin typeface="Muli Regular"/>
                </a:rPr>
                <a:t> </a:t>
              </a:r>
              <a:r>
                <a:rPr lang="en-US" sz="2400" dirty="0" err="1">
                  <a:solidFill>
                    <a:srgbClr val="0E2C4B"/>
                  </a:solidFill>
                  <a:latin typeface="Muli Regular"/>
                </a:rPr>
                <a:t>por</a:t>
              </a:r>
              <a:r>
                <a:rPr lang="en-US" sz="2400" dirty="0">
                  <a:solidFill>
                    <a:srgbClr val="0E2C4B"/>
                  </a:solidFill>
                  <a:latin typeface="Muli Regular"/>
                </a:rPr>
                <a:t> </a:t>
              </a:r>
              <a:r>
                <a:rPr lang="en-US" sz="2400" dirty="0" err="1">
                  <a:solidFill>
                    <a:srgbClr val="0E2C4B"/>
                  </a:solidFill>
                  <a:latin typeface="Muli Regular"/>
                </a:rPr>
                <a:t>elegir</a:t>
              </a:r>
              <a:r>
                <a:rPr lang="en-US" sz="2400" dirty="0">
                  <a:solidFill>
                    <a:srgbClr val="0E2C4B"/>
                  </a:solidFill>
                  <a:latin typeface="Muli Regular"/>
                </a:rPr>
                <a:t> </a:t>
              </a:r>
              <a:r>
                <a:rPr lang="en-US" sz="2400" dirty="0" err="1">
                  <a:solidFill>
                    <a:srgbClr val="0E2C4B"/>
                  </a:solidFill>
                  <a:latin typeface="Muli Regular"/>
                </a:rPr>
                <a:t>tecnologías</a:t>
              </a:r>
              <a:r>
                <a:rPr lang="en-US" sz="2400" dirty="0">
                  <a:solidFill>
                    <a:srgbClr val="0E2C4B"/>
                  </a:solidFill>
                  <a:latin typeface="Muli Regular"/>
                </a:rPr>
                <a:t> web de Microsoft </a:t>
              </a:r>
              <a:r>
                <a:rPr lang="en-US" sz="2400" dirty="0" err="1">
                  <a:solidFill>
                    <a:srgbClr val="0E2C4B"/>
                  </a:solidFill>
                  <a:latin typeface="Muli Regular"/>
                </a:rPr>
                <a:t>debido</a:t>
              </a:r>
              <a:r>
                <a:rPr lang="en-US" sz="2400" dirty="0">
                  <a:solidFill>
                    <a:srgbClr val="0E2C4B"/>
                  </a:solidFill>
                  <a:latin typeface="Muli Regular"/>
                </a:rPr>
                <a:t> a </a:t>
              </a:r>
              <a:r>
                <a:rPr lang="en-US" sz="2400" dirty="0" err="1">
                  <a:solidFill>
                    <a:srgbClr val="0E2C4B"/>
                  </a:solidFill>
                  <a:latin typeface="Muli Regular"/>
                </a:rPr>
                <a:t>su</a:t>
              </a:r>
              <a:r>
                <a:rPr lang="en-US" sz="2400" dirty="0">
                  <a:solidFill>
                    <a:srgbClr val="0E2C4B"/>
                  </a:solidFill>
                  <a:latin typeface="Muli Regular"/>
                </a:rPr>
                <a:t> </a:t>
              </a:r>
              <a:r>
                <a:rPr lang="en-US" sz="2400" dirty="0" err="1">
                  <a:solidFill>
                    <a:srgbClr val="0E2C4B"/>
                  </a:solidFill>
                  <a:latin typeface="Muli Regular"/>
                </a:rPr>
                <a:t>robustez</a:t>
              </a:r>
              <a:r>
                <a:rPr lang="en-US" sz="2400" dirty="0">
                  <a:solidFill>
                    <a:srgbClr val="0E2C4B"/>
                  </a:solidFill>
                  <a:latin typeface="Muli Regular"/>
                </a:rPr>
                <a:t>, </a:t>
              </a:r>
              <a:r>
                <a:rPr lang="en-US" sz="2400" dirty="0" err="1">
                  <a:solidFill>
                    <a:srgbClr val="0E2C4B"/>
                  </a:solidFill>
                  <a:latin typeface="Muli Regular"/>
                </a:rPr>
                <a:t>fácil</a:t>
              </a:r>
              <a:r>
                <a:rPr lang="en-US" sz="2400" dirty="0">
                  <a:solidFill>
                    <a:srgbClr val="0E2C4B"/>
                  </a:solidFill>
                  <a:latin typeface="Muli Regular"/>
                </a:rPr>
                <a:t> </a:t>
              </a:r>
              <a:r>
                <a:rPr lang="en-US" sz="2400" dirty="0" err="1">
                  <a:solidFill>
                    <a:srgbClr val="0E2C4B"/>
                  </a:solidFill>
                  <a:latin typeface="Muli Regular"/>
                </a:rPr>
                <a:t>escalabilidad</a:t>
              </a:r>
              <a:r>
                <a:rPr lang="en-US" sz="2400" dirty="0">
                  <a:solidFill>
                    <a:srgbClr val="0E2C4B"/>
                  </a:solidFill>
                  <a:latin typeface="Muli Regular"/>
                </a:rPr>
                <a:t> y </a:t>
              </a:r>
              <a:r>
                <a:rPr lang="en-US" sz="2400" dirty="0" err="1">
                  <a:solidFill>
                    <a:srgbClr val="0E2C4B"/>
                  </a:solidFill>
                  <a:latin typeface="Muli Regular"/>
                </a:rPr>
                <a:t>seguridad</a:t>
              </a:r>
              <a:r>
                <a:rPr lang="en-US" sz="2400" dirty="0">
                  <a:solidFill>
                    <a:srgbClr val="0E2C4B"/>
                  </a:solidFill>
                  <a:latin typeface="Muli Regular"/>
                </a:rPr>
                <a:t>. Los </a:t>
              </a:r>
              <a:r>
                <a:rPr lang="en-US" sz="2400" dirty="0" err="1">
                  <a:solidFill>
                    <a:srgbClr val="0E2C4B"/>
                  </a:solidFill>
                  <a:latin typeface="Muli Regular"/>
                </a:rPr>
                <a:t>servidores</a:t>
              </a:r>
              <a:r>
                <a:rPr lang="en-US" sz="2400" dirty="0">
                  <a:solidFill>
                    <a:srgbClr val="0E2C4B"/>
                  </a:solidFill>
                  <a:latin typeface="Muli Regular"/>
                </a:rPr>
                <a:t> Azure son </a:t>
              </a:r>
              <a:r>
                <a:rPr lang="en-US" sz="2400" dirty="0" err="1">
                  <a:solidFill>
                    <a:srgbClr val="0E2C4B"/>
                  </a:solidFill>
                  <a:latin typeface="Muli Regular"/>
                </a:rPr>
                <a:t>fácilmente</a:t>
              </a:r>
              <a:r>
                <a:rPr lang="en-US" sz="2400" dirty="0">
                  <a:solidFill>
                    <a:srgbClr val="0E2C4B"/>
                  </a:solidFill>
                  <a:latin typeface="Muli Regular"/>
                </a:rPr>
                <a:t> </a:t>
              </a:r>
              <a:r>
                <a:rPr lang="en-US" sz="2400" dirty="0" err="1">
                  <a:solidFill>
                    <a:srgbClr val="0E2C4B"/>
                  </a:solidFill>
                  <a:latin typeface="Muli Regular"/>
                </a:rPr>
                <a:t>adaptables</a:t>
              </a:r>
              <a:r>
                <a:rPr lang="en-US" sz="2400" dirty="0">
                  <a:solidFill>
                    <a:srgbClr val="0E2C4B"/>
                  </a:solidFill>
                  <a:latin typeface="Muli Regular"/>
                </a:rPr>
                <a:t> a </a:t>
              </a:r>
              <a:r>
                <a:rPr lang="en-US" sz="2400" dirty="0" err="1">
                  <a:solidFill>
                    <a:srgbClr val="0E2C4B"/>
                  </a:solidFill>
                  <a:latin typeface="Muli Regular"/>
                </a:rPr>
                <a:t>cambios</a:t>
              </a:r>
              <a:r>
                <a:rPr lang="en-US" sz="2400" dirty="0">
                  <a:solidFill>
                    <a:srgbClr val="0E2C4B"/>
                  </a:solidFill>
                  <a:latin typeface="Muli Regular"/>
                </a:rPr>
                <a:t> de </a:t>
              </a:r>
              <a:r>
                <a:rPr lang="en-US" sz="2400" dirty="0" err="1">
                  <a:solidFill>
                    <a:srgbClr val="0E2C4B"/>
                  </a:solidFill>
                  <a:latin typeface="Muli Regular"/>
                </a:rPr>
                <a:t>alcance</a:t>
              </a:r>
              <a:r>
                <a:rPr lang="en-US" sz="2400" dirty="0">
                  <a:solidFill>
                    <a:srgbClr val="0E2C4B"/>
                  </a:solidFill>
                  <a:latin typeface="Muli Regular"/>
                </a:rPr>
                <a:t> y </a:t>
              </a:r>
              <a:r>
                <a:rPr lang="en-US" sz="2400" dirty="0" err="1">
                  <a:solidFill>
                    <a:srgbClr val="0E2C4B"/>
                  </a:solidFill>
                  <a:latin typeface="Muli Regular"/>
                </a:rPr>
                <a:t>escalabilidad</a:t>
              </a:r>
              <a:r>
                <a:rPr lang="en-US" sz="2400" dirty="0">
                  <a:solidFill>
                    <a:srgbClr val="0E2C4B"/>
                  </a:solidFill>
                  <a:latin typeface="Muli Regular"/>
                </a:rPr>
                <a:t> del software. </a:t>
              </a:r>
              <a:r>
                <a:rPr lang="en-US" sz="2400" dirty="0" err="1">
                  <a:solidFill>
                    <a:srgbClr val="0E2C4B"/>
                  </a:solidFill>
                  <a:latin typeface="Muli Regular"/>
                </a:rPr>
                <a:t>En</a:t>
              </a:r>
              <a:r>
                <a:rPr lang="en-US" sz="2400" dirty="0">
                  <a:solidFill>
                    <a:srgbClr val="0E2C4B"/>
                  </a:solidFill>
                  <a:latin typeface="Muli Regular"/>
                </a:rPr>
                <a:t> </a:t>
              </a:r>
              <a:r>
                <a:rPr lang="en-US" sz="2400" dirty="0" err="1">
                  <a:solidFill>
                    <a:srgbClr val="0E2C4B"/>
                  </a:solidFill>
                  <a:latin typeface="Muli Regular"/>
                </a:rPr>
                <a:t>cuanto</a:t>
              </a:r>
              <a:r>
                <a:rPr lang="en-US" sz="2400" dirty="0">
                  <a:solidFill>
                    <a:srgbClr val="0E2C4B"/>
                  </a:solidFill>
                  <a:latin typeface="Muli Regular"/>
                </a:rPr>
                <a:t> a la </a:t>
              </a:r>
              <a:r>
                <a:rPr lang="en-US" sz="2400" dirty="0" err="1">
                  <a:solidFill>
                    <a:srgbClr val="0E2C4B"/>
                  </a:solidFill>
                  <a:latin typeface="Muli Regular"/>
                </a:rPr>
                <a:t>seguridad</a:t>
              </a:r>
              <a:r>
                <a:rPr lang="en-US" sz="2400" dirty="0">
                  <a:solidFill>
                    <a:srgbClr val="0E2C4B"/>
                  </a:solidFill>
                  <a:latin typeface="Muli Regular"/>
                </a:rPr>
                <a:t>, las </a:t>
              </a:r>
              <a:r>
                <a:rPr lang="en-US" sz="2400" dirty="0" err="1">
                  <a:solidFill>
                    <a:srgbClr val="0E2C4B"/>
                  </a:solidFill>
                  <a:latin typeface="Muli Regular"/>
                </a:rPr>
                <a:t>tecnologías</a:t>
              </a:r>
              <a:r>
                <a:rPr lang="en-US" sz="2400" dirty="0">
                  <a:solidFill>
                    <a:srgbClr val="0E2C4B"/>
                  </a:solidFill>
                  <a:latin typeface="Muli Regular"/>
                </a:rPr>
                <a:t> Asp.net de Microsoft </a:t>
              </a:r>
              <a:r>
                <a:rPr lang="en-US" sz="2400" dirty="0" err="1">
                  <a:solidFill>
                    <a:srgbClr val="0E2C4B"/>
                  </a:solidFill>
                  <a:latin typeface="Muli Regular"/>
                </a:rPr>
                <a:t>cuentan</a:t>
              </a:r>
              <a:r>
                <a:rPr lang="en-US" sz="2400" dirty="0">
                  <a:solidFill>
                    <a:srgbClr val="0E2C4B"/>
                  </a:solidFill>
                  <a:latin typeface="Muli Regular"/>
                </a:rPr>
                <a:t> con </a:t>
              </a:r>
              <a:r>
                <a:rPr lang="en-US" sz="2400" dirty="0" err="1">
                  <a:solidFill>
                    <a:srgbClr val="0E2C4B"/>
                  </a:solidFill>
                  <a:latin typeface="Muli Regular"/>
                </a:rPr>
                <a:t>configuraciones</a:t>
              </a:r>
              <a:r>
                <a:rPr lang="en-US" sz="2400" dirty="0">
                  <a:solidFill>
                    <a:srgbClr val="0E2C4B"/>
                  </a:solidFill>
                  <a:latin typeface="Muli Regular"/>
                </a:rPr>
                <a:t> </a:t>
              </a:r>
              <a:r>
                <a:rPr lang="en-US" sz="2400" dirty="0" err="1">
                  <a:solidFill>
                    <a:srgbClr val="0E2C4B"/>
                  </a:solidFill>
                  <a:latin typeface="Muli Regular"/>
                </a:rPr>
                <a:t>ya</a:t>
              </a:r>
              <a:r>
                <a:rPr lang="en-US" sz="2400" dirty="0">
                  <a:solidFill>
                    <a:srgbClr val="0E2C4B"/>
                  </a:solidFill>
                  <a:latin typeface="Muli Regular"/>
                </a:rPr>
                <a:t> </a:t>
              </a:r>
              <a:r>
                <a:rPr lang="en-US" sz="2400" dirty="0" err="1">
                  <a:solidFill>
                    <a:srgbClr val="0E2C4B"/>
                  </a:solidFill>
                  <a:latin typeface="Muli Regular"/>
                </a:rPr>
                <a:t>programadas</a:t>
              </a:r>
              <a:r>
                <a:rPr lang="en-US" sz="2400" dirty="0">
                  <a:solidFill>
                    <a:srgbClr val="0E2C4B"/>
                  </a:solidFill>
                  <a:latin typeface="Muli Regular"/>
                </a:rPr>
                <a:t> que </a:t>
              </a:r>
              <a:r>
                <a:rPr lang="en-US" sz="2400" dirty="0" err="1">
                  <a:solidFill>
                    <a:srgbClr val="0E2C4B"/>
                  </a:solidFill>
                  <a:latin typeface="Muli Regular"/>
                </a:rPr>
                <a:t>evitan</a:t>
              </a:r>
              <a:r>
                <a:rPr lang="en-US" sz="2400" dirty="0">
                  <a:solidFill>
                    <a:srgbClr val="0E2C4B"/>
                  </a:solidFill>
                  <a:latin typeface="Muli Regular"/>
                </a:rPr>
                <a:t> </a:t>
              </a:r>
              <a:r>
                <a:rPr lang="en-US" sz="2400" dirty="0" err="1">
                  <a:solidFill>
                    <a:srgbClr val="0E2C4B"/>
                  </a:solidFill>
                  <a:latin typeface="Muli Regular"/>
                </a:rPr>
                <a:t>los</a:t>
              </a:r>
              <a:r>
                <a:rPr lang="en-US" sz="2400" dirty="0">
                  <a:solidFill>
                    <a:srgbClr val="0E2C4B"/>
                  </a:solidFill>
                  <a:latin typeface="Muli Regular"/>
                </a:rPr>
                <a:t> </a:t>
              </a:r>
              <a:r>
                <a:rPr lang="en-US" sz="2400" dirty="0" err="1">
                  <a:solidFill>
                    <a:srgbClr val="0E2C4B"/>
                  </a:solidFill>
                  <a:latin typeface="Muli Regular"/>
                </a:rPr>
                <a:t>ataques</a:t>
              </a:r>
              <a:r>
                <a:rPr lang="en-US" sz="2400" dirty="0">
                  <a:solidFill>
                    <a:srgbClr val="0E2C4B"/>
                  </a:solidFill>
                  <a:latin typeface="Muli Regular"/>
                </a:rPr>
                <a:t> </a:t>
              </a:r>
              <a:r>
                <a:rPr lang="en-US" sz="2400" dirty="0" err="1">
                  <a:solidFill>
                    <a:srgbClr val="0E2C4B"/>
                  </a:solidFill>
                  <a:latin typeface="Muli Regular"/>
                </a:rPr>
                <a:t>indeseados</a:t>
              </a:r>
              <a:r>
                <a:rPr lang="en-US" sz="2400" dirty="0">
                  <a:solidFill>
                    <a:srgbClr val="0E2C4B"/>
                  </a:solidFill>
                  <a:latin typeface="Muli Regular"/>
                </a:rPr>
                <a:t> </a:t>
              </a:r>
              <a:r>
                <a:rPr lang="en-US" sz="2400" dirty="0" err="1">
                  <a:solidFill>
                    <a:srgbClr val="0E2C4B"/>
                  </a:solidFill>
                  <a:latin typeface="Muli Regular"/>
                </a:rPr>
                <a:t>más</a:t>
              </a:r>
              <a:r>
                <a:rPr lang="en-US" sz="2400" dirty="0">
                  <a:solidFill>
                    <a:srgbClr val="0E2C4B"/>
                  </a:solidFill>
                  <a:latin typeface="Muli Regular"/>
                </a:rPr>
                <a:t> </a:t>
              </a:r>
              <a:r>
                <a:rPr lang="en-US" sz="2400" dirty="0" err="1">
                  <a:solidFill>
                    <a:srgbClr val="0E2C4B"/>
                  </a:solidFill>
                  <a:latin typeface="Muli Regular"/>
                </a:rPr>
                <a:t>frecuentes</a:t>
              </a:r>
              <a:r>
                <a:rPr lang="en-US" sz="2400" dirty="0">
                  <a:solidFill>
                    <a:srgbClr val="0E2C4B"/>
                  </a:solidFill>
                  <a:latin typeface="Muli Regular"/>
                </a:rPr>
                <a:t> (SQL Injection, Cross-Site Request Forgery, Cross-Site Scripting, etc.).</a:t>
              </a:r>
            </a:p>
          </p:txBody>
        </p:sp>
      </p:grpSp>
    </p:spTree>
    <p:extLst>
      <p:ext uri="{BB962C8B-B14F-4D97-AF65-F5344CB8AC3E}">
        <p14:creationId xmlns:p14="http://schemas.microsoft.com/office/powerpoint/2010/main" val="1578121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685800" y="495300"/>
            <a:ext cx="6173123" cy="807913"/>
          </a:xfrm>
          <a:prstGeom prst="rect">
            <a:avLst/>
          </a:prstGeom>
        </p:spPr>
        <p:txBody>
          <a:bodyPr lIns="0" tIns="0" rIns="0" bIns="0" rtlCol="0" anchor="t">
            <a:spAutoFit/>
          </a:bodyPr>
          <a:lstStyle/>
          <a:p>
            <a:pPr>
              <a:lnSpc>
                <a:spcPts val="6330"/>
              </a:lnSpc>
            </a:pPr>
            <a:r>
              <a:rPr lang="en-US" sz="5275" dirty="0" err="1">
                <a:solidFill>
                  <a:srgbClr val="0E2C4B"/>
                </a:solidFill>
                <a:latin typeface="Muli Bold Bold"/>
              </a:rPr>
              <a:t>Competencia</a:t>
            </a:r>
            <a:endParaRPr lang="en-US" sz="5275" dirty="0">
              <a:solidFill>
                <a:srgbClr val="0E2C4B"/>
              </a:solidFill>
              <a:latin typeface="Muli Bold Bold"/>
            </a:endParaRPr>
          </a:p>
        </p:txBody>
      </p:sp>
      <p:sp>
        <p:nvSpPr>
          <p:cNvPr id="21" name="TextBox 21"/>
          <p:cNvSpPr txBox="1"/>
          <p:nvPr/>
        </p:nvSpPr>
        <p:spPr>
          <a:xfrm>
            <a:off x="228600" y="8724900"/>
            <a:ext cx="17830800" cy="1354217"/>
          </a:xfrm>
          <a:prstGeom prst="rect">
            <a:avLst/>
          </a:prstGeom>
        </p:spPr>
        <p:txBody>
          <a:bodyPr wrap="square" lIns="0" tIns="0" rIns="0" bIns="0" rtlCol="0" anchor="t">
            <a:spAutoFit/>
          </a:bodyPr>
          <a:lstStyle/>
          <a:p>
            <a:r>
              <a:rPr lang="es-AR" sz="2200" dirty="0"/>
              <a:t>Comparando la solución E-commerce Antílope con 3 productos existentes podemos ver que la principal ventaja es la escalabilidad del producto permitiendo desarrollar cualquier mejorar que se proponga, debido a que no es un enlatado o sistema cerrado. Con respecto a los costos esta solución requiere un pago por el desarrollo y no costos mensuales o comisiones por venta haciéndolo totalmente independiente. Por último, la disposición del código fuente es punto a destacar ya que el mismo área de sistemas de la empresa puede realizar sus propias modificaciones sin depender de la empresa que desarrollará el producto.</a:t>
            </a:r>
            <a:endParaRPr lang="es-ES" sz="2200" dirty="0"/>
          </a:p>
        </p:txBody>
      </p:sp>
      <p:sp>
        <p:nvSpPr>
          <p:cNvPr id="22" name="TextBox 21"/>
          <p:cNvSpPr txBox="1"/>
          <p:nvPr/>
        </p:nvSpPr>
        <p:spPr>
          <a:xfrm>
            <a:off x="685800" y="1672733"/>
            <a:ext cx="5704818" cy="1043940"/>
          </a:xfrm>
          <a:prstGeom prst="rect">
            <a:avLst/>
          </a:prstGeom>
        </p:spPr>
        <p:txBody>
          <a:bodyPr lIns="0" tIns="0" rIns="0" bIns="0" rtlCol="0" anchor="t">
            <a:spAutoFit/>
          </a:bodyPr>
          <a:lstStyle/>
          <a:p>
            <a:pPr>
              <a:lnSpc>
                <a:spcPts val="2835"/>
              </a:lnSpc>
            </a:pPr>
            <a:r>
              <a:rPr lang="es-ES" sz="2025" dirty="0">
                <a:solidFill>
                  <a:srgbClr val="0E2C4B"/>
                </a:solidFill>
                <a:latin typeface="Muli Regular"/>
              </a:rPr>
              <a:t>A continuación, se detalla una tabla donde se comparan las soluciones más relevantes del mercado actual junto con nuestra solución:</a:t>
            </a:r>
            <a:endParaRPr lang="en-US" sz="2025" dirty="0">
              <a:solidFill>
                <a:srgbClr val="0E2C4B"/>
              </a:solidFill>
              <a:latin typeface="Muli Regular"/>
            </a:endParaRPr>
          </a:p>
        </p:txBody>
      </p:sp>
      <p:pic>
        <p:nvPicPr>
          <p:cNvPr id="23" name="Imagen 22"/>
          <p:cNvPicPr/>
          <p:nvPr/>
        </p:nvPicPr>
        <p:blipFill>
          <a:blip r:embed="rId2">
            <a:extLst>
              <a:ext uri="{28A0092B-C50C-407E-A947-70E740481C1C}">
                <a14:useLocalDpi xmlns:a14="http://schemas.microsoft.com/office/drawing/2010/main" val="0"/>
              </a:ext>
            </a:extLst>
          </a:blip>
          <a:srcRect/>
          <a:stretch>
            <a:fillRect/>
          </a:stretch>
        </p:blipFill>
        <p:spPr bwMode="auto">
          <a:xfrm>
            <a:off x="6733518" y="94607"/>
            <a:ext cx="11554482" cy="847789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38200" y="495300"/>
            <a:ext cx="16764000" cy="9884519"/>
            <a:chOff x="0" y="364145"/>
            <a:chExt cx="10614664" cy="13179359"/>
          </a:xfrm>
        </p:grpSpPr>
        <p:sp>
          <p:nvSpPr>
            <p:cNvPr id="3" name="TextBox 3"/>
            <p:cNvSpPr txBox="1"/>
            <p:nvPr/>
          </p:nvSpPr>
          <p:spPr>
            <a:xfrm>
              <a:off x="0" y="364145"/>
              <a:ext cx="10614664" cy="988647"/>
            </a:xfrm>
            <a:prstGeom prst="rect">
              <a:avLst/>
            </a:prstGeom>
          </p:spPr>
          <p:txBody>
            <a:bodyPr lIns="0" tIns="0" rIns="0" bIns="0" rtlCol="0" anchor="t">
              <a:spAutoFit/>
            </a:bodyPr>
            <a:lstStyle/>
            <a:p>
              <a:pPr>
                <a:lnSpc>
                  <a:spcPts val="6059"/>
                </a:lnSpc>
              </a:pPr>
              <a:r>
                <a:rPr lang="en-US" sz="5050" dirty="0" err="1">
                  <a:solidFill>
                    <a:srgbClr val="0E2C4B"/>
                  </a:solidFill>
                  <a:latin typeface="Muli Bold Bold"/>
                </a:rPr>
                <a:t>Relevamiento</a:t>
              </a:r>
              <a:r>
                <a:rPr lang="en-US" sz="5050" dirty="0">
                  <a:solidFill>
                    <a:srgbClr val="0E2C4B"/>
                  </a:solidFill>
                  <a:latin typeface="Muli Bold Bold"/>
                </a:rPr>
                <a:t> </a:t>
              </a:r>
            </a:p>
          </p:txBody>
        </p:sp>
        <p:sp>
          <p:nvSpPr>
            <p:cNvPr id="4" name="TextBox 4"/>
            <p:cNvSpPr txBox="1"/>
            <p:nvPr/>
          </p:nvSpPr>
          <p:spPr>
            <a:xfrm>
              <a:off x="0" y="2497745"/>
              <a:ext cx="10469919" cy="11045759"/>
            </a:xfrm>
            <a:prstGeom prst="rect">
              <a:avLst/>
            </a:prstGeom>
          </p:spPr>
          <p:txBody>
            <a:bodyPr wrap="square" lIns="0" tIns="0" rIns="0" bIns="0" rtlCol="0" anchor="t">
              <a:spAutoFit/>
            </a:bodyPr>
            <a:lstStyle/>
            <a:p>
              <a:pPr>
                <a:lnSpc>
                  <a:spcPts val="3360"/>
                </a:lnSpc>
              </a:pPr>
              <a:r>
                <a:rPr lang="es-ES" sz="2000" dirty="0">
                  <a:solidFill>
                    <a:srgbClr val="0E2C4B"/>
                  </a:solidFill>
                  <a:latin typeface="Muli Regular Bold"/>
                </a:rPr>
                <a:t>La Empresa Antílope S.A. se encuentra en la búsqueda de un sistema e-commerce para vender los productos que se comercializan en los locales, a través de internet.</a:t>
              </a:r>
            </a:p>
            <a:p>
              <a:pPr>
                <a:lnSpc>
                  <a:spcPts val="3360"/>
                </a:lnSpc>
              </a:pPr>
              <a:r>
                <a:rPr lang="es-ES" sz="2000" dirty="0">
                  <a:solidFill>
                    <a:srgbClr val="0E2C4B"/>
                  </a:solidFill>
                  <a:latin typeface="Muli Regular Bold"/>
                </a:rPr>
                <a:t>La empresa cuenta con una sede central y 6 sucursales distribuidas en el País. Cuenta con un área de sistemas que mantiene el sistema ERP central de inventarios que se instala en las sucursales para mantener el inventario de los productos.</a:t>
              </a:r>
            </a:p>
            <a:p>
              <a:pPr>
                <a:lnSpc>
                  <a:spcPts val="3360"/>
                </a:lnSpc>
              </a:pPr>
              <a:r>
                <a:rPr lang="es-ES" sz="2000" dirty="0">
                  <a:solidFill>
                    <a:srgbClr val="0E2C4B"/>
                  </a:solidFill>
                  <a:latin typeface="Muli Regular Bold"/>
                </a:rPr>
                <a:t>El sistema e-commerce será un desarrollo Web con un dominio .</a:t>
              </a:r>
              <a:r>
                <a:rPr lang="es-ES" sz="2000" dirty="0" err="1">
                  <a:solidFill>
                    <a:srgbClr val="0E2C4B"/>
                  </a:solidFill>
                  <a:latin typeface="Muli Regular Bold"/>
                </a:rPr>
                <a:t>com</a:t>
              </a:r>
              <a:r>
                <a:rPr lang="es-ES" sz="2000" dirty="0">
                  <a:solidFill>
                    <a:srgbClr val="0E2C4B"/>
                  </a:solidFill>
                  <a:latin typeface="Muli Regular Bold"/>
                </a:rPr>
                <a:t> que haga referencia al nombre de la empresa, por el cual cualquier persona pueda realizar la compra de sus productos.</a:t>
              </a:r>
            </a:p>
            <a:p>
              <a:pPr>
                <a:lnSpc>
                  <a:spcPts val="3360"/>
                </a:lnSpc>
              </a:pPr>
              <a:r>
                <a:rPr lang="es-ES" sz="2000" dirty="0">
                  <a:solidFill>
                    <a:srgbClr val="0E2C4B"/>
                  </a:solidFill>
                  <a:latin typeface="Muli Regular Bold"/>
                </a:rPr>
                <a:t>Al ser un Desarrollo nuevo, la web contendrá una base de datos propia, que se alimentará del sistema ERP para el inventario. Este punto será mediado con el área de sistemas para lograr la interacción de ambos sistemas.</a:t>
              </a:r>
            </a:p>
            <a:p>
              <a:pPr>
                <a:lnSpc>
                  <a:spcPts val="3360"/>
                </a:lnSpc>
              </a:pPr>
              <a:r>
                <a:rPr lang="es-ES" sz="2000" dirty="0">
                  <a:solidFill>
                    <a:srgbClr val="0E2C4B"/>
                  </a:solidFill>
                  <a:latin typeface="Muli Regular Bold"/>
                </a:rPr>
                <a:t>También se parametrizarán las sucursales con su dirección e inventario para que los clientes puedan realizar la compra online y pasar a retirar el producto por la sucursal. Para este punto deberá haber un administrador de la Web por cada sucursal, en donde visualizará los pedidos que serán retirados por cada sucursal, a fin de tener el producto embalado y listo para retirar. </a:t>
              </a:r>
            </a:p>
            <a:p>
              <a:pPr>
                <a:lnSpc>
                  <a:spcPts val="3360"/>
                </a:lnSpc>
              </a:pPr>
              <a:r>
                <a:rPr lang="es-ES" sz="2000" dirty="0">
                  <a:solidFill>
                    <a:srgbClr val="0E2C4B"/>
                  </a:solidFill>
                  <a:latin typeface="Muli Regular Bold"/>
                </a:rPr>
                <a:t>La web deberá proponer al usuario los productos de la sucursal más cercana a su domicilio o localización geográfica, con el fin de evitar gastos innecesarios de envíos.</a:t>
              </a:r>
            </a:p>
            <a:p>
              <a:pPr>
                <a:lnSpc>
                  <a:spcPts val="3360"/>
                </a:lnSpc>
              </a:pPr>
              <a:r>
                <a:rPr lang="es-ES" sz="2000" dirty="0">
                  <a:solidFill>
                    <a:srgbClr val="0E2C4B"/>
                  </a:solidFill>
                  <a:latin typeface="Muli Regular Bold"/>
                </a:rPr>
                <a:t>Cuando el pedido se haya generado, se le enviará un e-mail al usuario con el número de pedido. Luego, al momento de que la sucursal atienda el pedido hasta que se lo entregue al cliente, habrá una serie de estados intermedios para detallar el avance de la gestión.</a:t>
              </a:r>
            </a:p>
            <a:p>
              <a:pPr>
                <a:lnSpc>
                  <a:spcPts val="3360"/>
                </a:lnSpc>
              </a:pPr>
              <a:r>
                <a:rPr lang="es-ES" sz="2000" dirty="0">
                  <a:solidFill>
                    <a:srgbClr val="0E2C4B"/>
                  </a:solidFill>
                  <a:latin typeface="Muli Regular Bold"/>
                </a:rPr>
                <a:t>Con el fin de aceptar pagos electrónicos, la empresa deberá proveer datos de una cuenta bancaria en la cual se realicen los pagos electrónicos. Para el caso de envíos se propone trabajar con la empresa </a:t>
              </a:r>
              <a:r>
                <a:rPr lang="es-ES" sz="2000" dirty="0" err="1">
                  <a:solidFill>
                    <a:srgbClr val="0E2C4B"/>
                  </a:solidFill>
                  <a:latin typeface="Muli Regular Bold"/>
                </a:rPr>
                <a:t>Andreani</a:t>
              </a:r>
              <a:r>
                <a:rPr lang="es-ES" sz="2000" dirty="0">
                  <a:solidFill>
                    <a:srgbClr val="0E2C4B"/>
                  </a:solidFill>
                  <a:latin typeface="Muli Regular Bold"/>
                </a:rPr>
                <a:t> que cuenta con envíos a todo el país y cuenta con Servicios Web para interactuar con el sistema.</a:t>
              </a:r>
            </a:p>
            <a:p>
              <a:pPr>
                <a:lnSpc>
                  <a:spcPts val="3360"/>
                </a:lnSpc>
              </a:pPr>
              <a:endParaRPr lang="es-ES" sz="2800" dirty="0">
                <a:solidFill>
                  <a:srgbClr val="0E2C4B"/>
                </a:solidFill>
                <a:latin typeface="Muli Regular Bold"/>
              </a:endParaRPr>
            </a:p>
          </p:txBody>
        </p:sp>
      </p:grpSp>
    </p:spTree>
    <p:extLst>
      <p:ext uri="{BB962C8B-B14F-4D97-AF65-F5344CB8AC3E}">
        <p14:creationId xmlns:p14="http://schemas.microsoft.com/office/powerpoint/2010/main" val="2007102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Group 2"/>
          <p:cNvGrpSpPr/>
          <p:nvPr/>
        </p:nvGrpSpPr>
        <p:grpSpPr>
          <a:xfrm>
            <a:off x="4584772" y="3326382"/>
            <a:ext cx="4176000" cy="2048439"/>
            <a:chOff x="1" y="0"/>
            <a:chExt cx="3600467" cy="1638751"/>
          </a:xfrm>
        </p:grpSpPr>
        <p:sp>
          <p:nvSpPr>
            <p:cNvPr id="98" name="Freeform 3"/>
            <p:cNvSpPr/>
            <p:nvPr/>
          </p:nvSpPr>
          <p:spPr>
            <a:xfrm>
              <a:off x="1" y="0"/>
              <a:ext cx="3600467" cy="1638751"/>
            </a:xfrm>
            <a:custGeom>
              <a:avLst/>
              <a:gdLst/>
              <a:ahLst/>
              <a:cxnLst/>
              <a:rect l="l" t="t" r="r" b="b"/>
              <a:pathLst>
                <a:path w="4778020" h="2301877">
                  <a:moveTo>
                    <a:pt x="4653560" y="2301877"/>
                  </a:moveTo>
                  <a:lnTo>
                    <a:pt x="124460" y="2301877"/>
                  </a:lnTo>
                  <a:cubicBezTo>
                    <a:pt x="55880" y="2301877"/>
                    <a:pt x="0" y="2245997"/>
                    <a:pt x="0" y="2177417"/>
                  </a:cubicBezTo>
                  <a:lnTo>
                    <a:pt x="0" y="124460"/>
                  </a:lnTo>
                  <a:cubicBezTo>
                    <a:pt x="0" y="55880"/>
                    <a:pt x="55880" y="0"/>
                    <a:pt x="124460" y="0"/>
                  </a:cubicBezTo>
                  <a:lnTo>
                    <a:pt x="4653561" y="0"/>
                  </a:lnTo>
                  <a:cubicBezTo>
                    <a:pt x="4722140" y="0"/>
                    <a:pt x="4778020" y="55880"/>
                    <a:pt x="4778020" y="124460"/>
                  </a:cubicBezTo>
                  <a:lnTo>
                    <a:pt x="4778020" y="2177417"/>
                  </a:lnTo>
                  <a:cubicBezTo>
                    <a:pt x="4778020" y="2245997"/>
                    <a:pt x="4722140" y="2301877"/>
                    <a:pt x="4653561" y="2301877"/>
                  </a:cubicBezTo>
                  <a:close/>
                </a:path>
              </a:pathLst>
            </a:custGeom>
            <a:solidFill>
              <a:srgbClr val="FFFFFF"/>
            </a:solidFill>
          </p:spPr>
        </p:sp>
      </p:grpSp>
      <p:grpSp>
        <p:nvGrpSpPr>
          <p:cNvPr id="54" name="Group 2"/>
          <p:cNvGrpSpPr/>
          <p:nvPr/>
        </p:nvGrpSpPr>
        <p:grpSpPr>
          <a:xfrm>
            <a:off x="9141772" y="3314700"/>
            <a:ext cx="4176000" cy="2048439"/>
            <a:chOff x="1" y="0"/>
            <a:chExt cx="3600467" cy="1638751"/>
          </a:xfrm>
        </p:grpSpPr>
        <p:sp>
          <p:nvSpPr>
            <p:cNvPr id="55" name="Freeform 3"/>
            <p:cNvSpPr/>
            <p:nvPr/>
          </p:nvSpPr>
          <p:spPr>
            <a:xfrm>
              <a:off x="1" y="0"/>
              <a:ext cx="3600467" cy="1638751"/>
            </a:xfrm>
            <a:custGeom>
              <a:avLst/>
              <a:gdLst/>
              <a:ahLst/>
              <a:cxnLst/>
              <a:rect l="l" t="t" r="r" b="b"/>
              <a:pathLst>
                <a:path w="4778020" h="2301877">
                  <a:moveTo>
                    <a:pt x="4653560" y="2301877"/>
                  </a:moveTo>
                  <a:lnTo>
                    <a:pt x="124460" y="2301877"/>
                  </a:lnTo>
                  <a:cubicBezTo>
                    <a:pt x="55880" y="2301877"/>
                    <a:pt x="0" y="2245997"/>
                    <a:pt x="0" y="2177417"/>
                  </a:cubicBezTo>
                  <a:lnTo>
                    <a:pt x="0" y="124460"/>
                  </a:lnTo>
                  <a:cubicBezTo>
                    <a:pt x="0" y="55880"/>
                    <a:pt x="55880" y="0"/>
                    <a:pt x="124460" y="0"/>
                  </a:cubicBezTo>
                  <a:lnTo>
                    <a:pt x="4653561" y="0"/>
                  </a:lnTo>
                  <a:cubicBezTo>
                    <a:pt x="4722140" y="0"/>
                    <a:pt x="4778020" y="55880"/>
                    <a:pt x="4778020" y="124460"/>
                  </a:cubicBezTo>
                  <a:lnTo>
                    <a:pt x="4778020" y="2177417"/>
                  </a:lnTo>
                  <a:cubicBezTo>
                    <a:pt x="4778020" y="2245997"/>
                    <a:pt x="4722140" y="2301877"/>
                    <a:pt x="4653561" y="2301877"/>
                  </a:cubicBezTo>
                  <a:close/>
                </a:path>
              </a:pathLst>
            </a:custGeom>
            <a:solidFill>
              <a:srgbClr val="FFFFFF"/>
            </a:solidFill>
          </p:spPr>
        </p:sp>
      </p:grpSp>
      <p:sp>
        <p:nvSpPr>
          <p:cNvPr id="12" name="TextBox 12"/>
          <p:cNvSpPr txBox="1"/>
          <p:nvPr/>
        </p:nvSpPr>
        <p:spPr>
          <a:xfrm>
            <a:off x="1028700" y="1028700"/>
            <a:ext cx="11483511" cy="1077218"/>
          </a:xfrm>
          <a:prstGeom prst="rect">
            <a:avLst/>
          </a:prstGeom>
        </p:spPr>
        <p:txBody>
          <a:bodyPr lIns="0" tIns="0" rIns="0" bIns="0" rtlCol="0" anchor="t">
            <a:spAutoFit/>
          </a:bodyPr>
          <a:lstStyle/>
          <a:p>
            <a:pPr>
              <a:lnSpc>
                <a:spcPts val="8400"/>
              </a:lnSpc>
            </a:pPr>
            <a:r>
              <a:rPr lang="en-US" sz="7000" dirty="0" err="1">
                <a:solidFill>
                  <a:srgbClr val="0E2C4B"/>
                </a:solidFill>
                <a:latin typeface="Muli Bold Bold"/>
              </a:rPr>
              <a:t>Relevamiento</a:t>
            </a:r>
            <a:r>
              <a:rPr lang="en-US" sz="7000" dirty="0">
                <a:solidFill>
                  <a:srgbClr val="0E2C4B"/>
                </a:solidFill>
                <a:latin typeface="Muli Bold Bold"/>
              </a:rPr>
              <a:t> </a:t>
            </a:r>
            <a:r>
              <a:rPr lang="en-US" sz="7000" dirty="0" err="1">
                <a:solidFill>
                  <a:srgbClr val="0E2C4B"/>
                </a:solidFill>
                <a:latin typeface="Muli Bold Bold"/>
              </a:rPr>
              <a:t>Estructural</a:t>
            </a:r>
            <a:endParaRPr lang="en-US" sz="7000" dirty="0">
              <a:solidFill>
                <a:srgbClr val="0E2C4B"/>
              </a:solidFill>
              <a:latin typeface="Muli Bold Bold"/>
            </a:endParaRPr>
          </a:p>
        </p:txBody>
      </p:sp>
      <p:grpSp>
        <p:nvGrpSpPr>
          <p:cNvPr id="13" name="Group 13"/>
          <p:cNvGrpSpPr/>
          <p:nvPr/>
        </p:nvGrpSpPr>
        <p:grpSpPr>
          <a:xfrm>
            <a:off x="4868648" y="3673922"/>
            <a:ext cx="4114801" cy="1181186"/>
            <a:chOff x="0" y="0"/>
            <a:chExt cx="6363270" cy="1574916"/>
          </a:xfrm>
        </p:grpSpPr>
        <p:grpSp>
          <p:nvGrpSpPr>
            <p:cNvPr id="14" name="Group 14"/>
            <p:cNvGrpSpPr/>
            <p:nvPr/>
          </p:nvGrpSpPr>
          <p:grpSpPr>
            <a:xfrm>
              <a:off x="0" y="0"/>
              <a:ext cx="3078365" cy="691386"/>
              <a:chOff x="0" y="0"/>
              <a:chExt cx="2940402" cy="660400"/>
            </a:xfrm>
          </p:grpSpPr>
          <p:sp>
            <p:nvSpPr>
              <p:cNvPr id="15" name="Freeform 15"/>
              <p:cNvSpPr/>
              <p:nvPr/>
            </p:nvSpPr>
            <p:spPr>
              <a:xfrm>
                <a:off x="0" y="0"/>
                <a:ext cx="2940402" cy="660400"/>
              </a:xfrm>
              <a:custGeom>
                <a:avLst/>
                <a:gdLst/>
                <a:ahLst/>
                <a:cxnLst/>
                <a:rect l="l" t="t" r="r" b="b"/>
                <a:pathLst>
                  <a:path w="1760412" h="660400">
                    <a:moveTo>
                      <a:pt x="1635952" y="660400"/>
                    </a:moveTo>
                    <a:lnTo>
                      <a:pt x="124460" y="660400"/>
                    </a:lnTo>
                    <a:cubicBezTo>
                      <a:pt x="55880" y="660400"/>
                      <a:pt x="0" y="604520"/>
                      <a:pt x="0" y="535940"/>
                    </a:cubicBezTo>
                    <a:lnTo>
                      <a:pt x="0" y="124460"/>
                    </a:lnTo>
                    <a:cubicBezTo>
                      <a:pt x="0" y="55880"/>
                      <a:pt x="55880" y="0"/>
                      <a:pt x="124460" y="0"/>
                    </a:cubicBezTo>
                    <a:lnTo>
                      <a:pt x="1635952" y="0"/>
                    </a:lnTo>
                    <a:cubicBezTo>
                      <a:pt x="1704532" y="0"/>
                      <a:pt x="1760412" y="55880"/>
                      <a:pt x="1760412" y="124460"/>
                    </a:cubicBezTo>
                    <a:lnTo>
                      <a:pt x="1760412" y="535940"/>
                    </a:lnTo>
                    <a:cubicBezTo>
                      <a:pt x="1760412" y="604520"/>
                      <a:pt x="1704532" y="660400"/>
                      <a:pt x="1635952" y="660400"/>
                    </a:cubicBezTo>
                    <a:close/>
                  </a:path>
                </a:pathLst>
              </a:custGeom>
              <a:solidFill>
                <a:schemeClr val="bg1">
                  <a:lumMod val="85000"/>
                </a:schemeClr>
              </a:solidFill>
            </p:spPr>
          </p:sp>
        </p:grpSp>
        <p:sp>
          <p:nvSpPr>
            <p:cNvPr id="16" name="TextBox 16"/>
            <p:cNvSpPr txBox="1"/>
            <p:nvPr/>
          </p:nvSpPr>
          <p:spPr>
            <a:xfrm>
              <a:off x="204538" y="99101"/>
              <a:ext cx="2627967" cy="440804"/>
            </a:xfrm>
            <a:prstGeom prst="rect">
              <a:avLst/>
            </a:prstGeom>
          </p:spPr>
          <p:txBody>
            <a:bodyPr wrap="square" lIns="0" tIns="0" rIns="0" bIns="0" rtlCol="0" anchor="t">
              <a:spAutoFit/>
            </a:bodyPr>
            <a:lstStyle/>
            <a:p>
              <a:pPr algn="ctr">
                <a:lnSpc>
                  <a:spcPts val="2800"/>
                </a:lnSpc>
              </a:pPr>
              <a:r>
                <a:rPr lang="en-US" sz="2000" dirty="0" err="1">
                  <a:solidFill>
                    <a:srgbClr val="0E2C4B"/>
                  </a:solidFill>
                  <a:latin typeface="Muli Bold Bold"/>
                </a:rPr>
                <a:t>Suc</a:t>
              </a:r>
              <a:r>
                <a:rPr lang="en-US" sz="2000" dirty="0">
                  <a:solidFill>
                    <a:srgbClr val="0E2C4B"/>
                  </a:solidFill>
                  <a:latin typeface="Muli Bold Bold"/>
                </a:rPr>
                <a:t>. 1</a:t>
              </a:r>
            </a:p>
          </p:txBody>
        </p:sp>
        <p:sp>
          <p:nvSpPr>
            <p:cNvPr id="18" name="TextBox 18"/>
            <p:cNvSpPr txBox="1"/>
            <p:nvPr/>
          </p:nvSpPr>
          <p:spPr>
            <a:xfrm>
              <a:off x="0" y="1045162"/>
              <a:ext cx="6363270" cy="529754"/>
            </a:xfrm>
            <a:prstGeom prst="rect">
              <a:avLst/>
            </a:prstGeom>
          </p:spPr>
          <p:txBody>
            <a:bodyPr lIns="0" tIns="0" rIns="0" bIns="0" rtlCol="0" anchor="t">
              <a:spAutoFit/>
            </a:bodyPr>
            <a:lstStyle/>
            <a:p>
              <a:pPr>
                <a:lnSpc>
                  <a:spcPts val="3359"/>
                </a:lnSpc>
              </a:pPr>
              <a:r>
                <a:rPr lang="en-US" sz="2400" dirty="0">
                  <a:solidFill>
                    <a:srgbClr val="0E2C4B"/>
                  </a:solidFill>
                  <a:latin typeface="Muli Regular"/>
                </a:rPr>
                <a:t>Córdoba Capital. Córdoba.</a:t>
              </a:r>
            </a:p>
          </p:txBody>
        </p:sp>
      </p:grpSp>
      <p:sp>
        <p:nvSpPr>
          <p:cNvPr id="48" name="TextBox 18"/>
          <p:cNvSpPr txBox="1"/>
          <p:nvPr/>
        </p:nvSpPr>
        <p:spPr>
          <a:xfrm>
            <a:off x="1028700" y="2211417"/>
            <a:ext cx="15125700" cy="436017"/>
          </a:xfrm>
          <a:prstGeom prst="rect">
            <a:avLst/>
          </a:prstGeom>
        </p:spPr>
        <p:txBody>
          <a:bodyPr wrap="square" lIns="0" tIns="0" rIns="0" bIns="0" rtlCol="0" anchor="t">
            <a:spAutoFit/>
          </a:bodyPr>
          <a:lstStyle/>
          <a:p>
            <a:pPr>
              <a:lnSpc>
                <a:spcPts val="3359"/>
              </a:lnSpc>
            </a:pPr>
            <a:r>
              <a:rPr lang="es-ES" sz="2400" dirty="0">
                <a:solidFill>
                  <a:srgbClr val="0E2C4B"/>
                </a:solidFill>
                <a:latin typeface="Muli Regular"/>
              </a:rPr>
              <a:t>Luego del relevamiento inicial se puede concluir que la empresa Antílope S.A. cuenta con oficinas en:</a:t>
            </a:r>
            <a:endParaRPr lang="en-US" sz="2400" dirty="0">
              <a:solidFill>
                <a:srgbClr val="0E2C4B"/>
              </a:solidFill>
              <a:latin typeface="Muli Regular"/>
            </a:endParaRPr>
          </a:p>
        </p:txBody>
      </p:sp>
      <p:grpSp>
        <p:nvGrpSpPr>
          <p:cNvPr id="49" name="Group 13"/>
          <p:cNvGrpSpPr/>
          <p:nvPr/>
        </p:nvGrpSpPr>
        <p:grpSpPr>
          <a:xfrm>
            <a:off x="9424267" y="3673922"/>
            <a:ext cx="4114801" cy="1181186"/>
            <a:chOff x="0" y="0"/>
            <a:chExt cx="6363270" cy="1574914"/>
          </a:xfrm>
        </p:grpSpPr>
        <p:grpSp>
          <p:nvGrpSpPr>
            <p:cNvPr id="50" name="Group 14"/>
            <p:cNvGrpSpPr/>
            <p:nvPr/>
          </p:nvGrpSpPr>
          <p:grpSpPr>
            <a:xfrm>
              <a:off x="0" y="0"/>
              <a:ext cx="3078365" cy="691386"/>
              <a:chOff x="0" y="0"/>
              <a:chExt cx="2940402" cy="660400"/>
            </a:xfrm>
          </p:grpSpPr>
          <p:sp>
            <p:nvSpPr>
              <p:cNvPr id="53" name="Freeform 15"/>
              <p:cNvSpPr/>
              <p:nvPr/>
            </p:nvSpPr>
            <p:spPr>
              <a:xfrm>
                <a:off x="0" y="0"/>
                <a:ext cx="2940402" cy="660400"/>
              </a:xfrm>
              <a:custGeom>
                <a:avLst/>
                <a:gdLst/>
                <a:ahLst/>
                <a:cxnLst/>
                <a:rect l="l" t="t" r="r" b="b"/>
                <a:pathLst>
                  <a:path w="1760412" h="660400">
                    <a:moveTo>
                      <a:pt x="1635952" y="660400"/>
                    </a:moveTo>
                    <a:lnTo>
                      <a:pt x="124460" y="660400"/>
                    </a:lnTo>
                    <a:cubicBezTo>
                      <a:pt x="55880" y="660400"/>
                      <a:pt x="0" y="604520"/>
                      <a:pt x="0" y="535940"/>
                    </a:cubicBezTo>
                    <a:lnTo>
                      <a:pt x="0" y="124460"/>
                    </a:lnTo>
                    <a:cubicBezTo>
                      <a:pt x="0" y="55880"/>
                      <a:pt x="55880" y="0"/>
                      <a:pt x="124460" y="0"/>
                    </a:cubicBezTo>
                    <a:lnTo>
                      <a:pt x="1635952" y="0"/>
                    </a:lnTo>
                    <a:cubicBezTo>
                      <a:pt x="1704532" y="0"/>
                      <a:pt x="1760412" y="55880"/>
                      <a:pt x="1760412" y="124460"/>
                    </a:cubicBezTo>
                    <a:lnTo>
                      <a:pt x="1760412" y="535940"/>
                    </a:lnTo>
                    <a:cubicBezTo>
                      <a:pt x="1760412" y="604520"/>
                      <a:pt x="1704532" y="660400"/>
                      <a:pt x="1635952" y="660400"/>
                    </a:cubicBezTo>
                    <a:close/>
                  </a:path>
                </a:pathLst>
              </a:custGeom>
              <a:solidFill>
                <a:schemeClr val="bg1">
                  <a:lumMod val="85000"/>
                </a:schemeClr>
              </a:solidFill>
            </p:spPr>
          </p:sp>
        </p:grpSp>
        <p:sp>
          <p:nvSpPr>
            <p:cNvPr id="51" name="TextBox 16"/>
            <p:cNvSpPr txBox="1"/>
            <p:nvPr/>
          </p:nvSpPr>
          <p:spPr>
            <a:xfrm>
              <a:off x="204538" y="99101"/>
              <a:ext cx="2627967" cy="478764"/>
            </a:xfrm>
            <a:prstGeom prst="rect">
              <a:avLst/>
            </a:prstGeom>
          </p:spPr>
          <p:txBody>
            <a:bodyPr wrap="square" lIns="0" tIns="0" rIns="0" bIns="0" rtlCol="0" anchor="t">
              <a:spAutoFit/>
            </a:bodyPr>
            <a:lstStyle/>
            <a:p>
              <a:pPr algn="ctr">
                <a:lnSpc>
                  <a:spcPts val="2800"/>
                </a:lnSpc>
              </a:pPr>
              <a:r>
                <a:rPr lang="en-US" sz="2000" dirty="0" err="1">
                  <a:solidFill>
                    <a:srgbClr val="0E2C4B"/>
                  </a:solidFill>
                  <a:latin typeface="Muli Bold Bold"/>
                </a:rPr>
                <a:t>Suc</a:t>
              </a:r>
              <a:r>
                <a:rPr lang="en-US" sz="2000" dirty="0">
                  <a:solidFill>
                    <a:srgbClr val="0E2C4B"/>
                  </a:solidFill>
                  <a:latin typeface="Muli Bold Bold"/>
                </a:rPr>
                <a:t>. 2</a:t>
              </a:r>
            </a:p>
          </p:txBody>
        </p:sp>
        <p:sp>
          <p:nvSpPr>
            <p:cNvPr id="52" name="TextBox 18"/>
            <p:cNvSpPr txBox="1"/>
            <p:nvPr/>
          </p:nvSpPr>
          <p:spPr>
            <a:xfrm>
              <a:off x="0" y="1045161"/>
              <a:ext cx="6363270" cy="529753"/>
            </a:xfrm>
            <a:prstGeom prst="rect">
              <a:avLst/>
            </a:prstGeom>
          </p:spPr>
          <p:txBody>
            <a:bodyPr lIns="0" tIns="0" rIns="0" bIns="0" rtlCol="0" anchor="t">
              <a:spAutoFit/>
            </a:bodyPr>
            <a:lstStyle/>
            <a:p>
              <a:pPr>
                <a:lnSpc>
                  <a:spcPts val="3359"/>
                </a:lnSpc>
              </a:pPr>
              <a:r>
                <a:rPr lang="en-US" sz="2400" dirty="0">
                  <a:solidFill>
                    <a:srgbClr val="0E2C4B"/>
                  </a:solidFill>
                  <a:latin typeface="Muli Regular"/>
                </a:rPr>
                <a:t>Villa María. Córdoba.</a:t>
              </a:r>
            </a:p>
          </p:txBody>
        </p:sp>
      </p:grpSp>
      <p:grpSp>
        <p:nvGrpSpPr>
          <p:cNvPr id="56" name="Group 2"/>
          <p:cNvGrpSpPr/>
          <p:nvPr/>
        </p:nvGrpSpPr>
        <p:grpSpPr>
          <a:xfrm>
            <a:off x="13639800" y="3362255"/>
            <a:ext cx="4191000" cy="2048439"/>
            <a:chOff x="1" y="0"/>
            <a:chExt cx="3600467" cy="1638751"/>
          </a:xfrm>
        </p:grpSpPr>
        <p:sp>
          <p:nvSpPr>
            <p:cNvPr id="57" name="Freeform 3"/>
            <p:cNvSpPr/>
            <p:nvPr/>
          </p:nvSpPr>
          <p:spPr>
            <a:xfrm>
              <a:off x="1" y="0"/>
              <a:ext cx="3600467" cy="1638751"/>
            </a:xfrm>
            <a:custGeom>
              <a:avLst/>
              <a:gdLst/>
              <a:ahLst/>
              <a:cxnLst/>
              <a:rect l="l" t="t" r="r" b="b"/>
              <a:pathLst>
                <a:path w="4778020" h="2301877">
                  <a:moveTo>
                    <a:pt x="4653560" y="2301877"/>
                  </a:moveTo>
                  <a:lnTo>
                    <a:pt x="124460" y="2301877"/>
                  </a:lnTo>
                  <a:cubicBezTo>
                    <a:pt x="55880" y="2301877"/>
                    <a:pt x="0" y="2245997"/>
                    <a:pt x="0" y="2177417"/>
                  </a:cubicBezTo>
                  <a:lnTo>
                    <a:pt x="0" y="124460"/>
                  </a:lnTo>
                  <a:cubicBezTo>
                    <a:pt x="0" y="55880"/>
                    <a:pt x="55880" y="0"/>
                    <a:pt x="124460" y="0"/>
                  </a:cubicBezTo>
                  <a:lnTo>
                    <a:pt x="4653561" y="0"/>
                  </a:lnTo>
                  <a:cubicBezTo>
                    <a:pt x="4722140" y="0"/>
                    <a:pt x="4778020" y="55880"/>
                    <a:pt x="4778020" y="124460"/>
                  </a:cubicBezTo>
                  <a:lnTo>
                    <a:pt x="4778020" y="2177417"/>
                  </a:lnTo>
                  <a:cubicBezTo>
                    <a:pt x="4778020" y="2245997"/>
                    <a:pt x="4722140" y="2301877"/>
                    <a:pt x="4653561" y="2301877"/>
                  </a:cubicBezTo>
                  <a:close/>
                </a:path>
              </a:pathLst>
            </a:custGeom>
            <a:solidFill>
              <a:srgbClr val="FFFFFF"/>
            </a:solidFill>
          </p:spPr>
        </p:sp>
      </p:grpSp>
      <p:grpSp>
        <p:nvGrpSpPr>
          <p:cNvPr id="58" name="Group 13"/>
          <p:cNvGrpSpPr/>
          <p:nvPr/>
        </p:nvGrpSpPr>
        <p:grpSpPr>
          <a:xfrm>
            <a:off x="14026581" y="3711638"/>
            <a:ext cx="4114801" cy="1181186"/>
            <a:chOff x="0" y="0"/>
            <a:chExt cx="6363270" cy="1574914"/>
          </a:xfrm>
        </p:grpSpPr>
        <p:grpSp>
          <p:nvGrpSpPr>
            <p:cNvPr id="59" name="Group 14"/>
            <p:cNvGrpSpPr/>
            <p:nvPr/>
          </p:nvGrpSpPr>
          <p:grpSpPr>
            <a:xfrm>
              <a:off x="0" y="0"/>
              <a:ext cx="3078365" cy="691386"/>
              <a:chOff x="0" y="0"/>
              <a:chExt cx="2940402" cy="660400"/>
            </a:xfrm>
          </p:grpSpPr>
          <p:sp>
            <p:nvSpPr>
              <p:cNvPr id="62" name="Freeform 15"/>
              <p:cNvSpPr/>
              <p:nvPr/>
            </p:nvSpPr>
            <p:spPr>
              <a:xfrm>
                <a:off x="0" y="0"/>
                <a:ext cx="2940402" cy="660400"/>
              </a:xfrm>
              <a:custGeom>
                <a:avLst/>
                <a:gdLst/>
                <a:ahLst/>
                <a:cxnLst/>
                <a:rect l="l" t="t" r="r" b="b"/>
                <a:pathLst>
                  <a:path w="1760412" h="660400">
                    <a:moveTo>
                      <a:pt x="1635952" y="660400"/>
                    </a:moveTo>
                    <a:lnTo>
                      <a:pt x="124460" y="660400"/>
                    </a:lnTo>
                    <a:cubicBezTo>
                      <a:pt x="55880" y="660400"/>
                      <a:pt x="0" y="604520"/>
                      <a:pt x="0" y="535940"/>
                    </a:cubicBezTo>
                    <a:lnTo>
                      <a:pt x="0" y="124460"/>
                    </a:lnTo>
                    <a:cubicBezTo>
                      <a:pt x="0" y="55880"/>
                      <a:pt x="55880" y="0"/>
                      <a:pt x="124460" y="0"/>
                    </a:cubicBezTo>
                    <a:lnTo>
                      <a:pt x="1635952" y="0"/>
                    </a:lnTo>
                    <a:cubicBezTo>
                      <a:pt x="1704532" y="0"/>
                      <a:pt x="1760412" y="55880"/>
                      <a:pt x="1760412" y="124460"/>
                    </a:cubicBezTo>
                    <a:lnTo>
                      <a:pt x="1760412" y="535940"/>
                    </a:lnTo>
                    <a:cubicBezTo>
                      <a:pt x="1760412" y="604520"/>
                      <a:pt x="1704532" y="660400"/>
                      <a:pt x="1635952" y="660400"/>
                    </a:cubicBezTo>
                    <a:close/>
                  </a:path>
                </a:pathLst>
              </a:custGeom>
              <a:solidFill>
                <a:schemeClr val="bg1">
                  <a:lumMod val="85000"/>
                </a:schemeClr>
              </a:solidFill>
            </p:spPr>
          </p:sp>
        </p:grpSp>
        <p:sp>
          <p:nvSpPr>
            <p:cNvPr id="60" name="TextBox 16"/>
            <p:cNvSpPr txBox="1"/>
            <p:nvPr/>
          </p:nvSpPr>
          <p:spPr>
            <a:xfrm>
              <a:off x="204538" y="99101"/>
              <a:ext cx="2627967" cy="478764"/>
            </a:xfrm>
            <a:prstGeom prst="rect">
              <a:avLst/>
            </a:prstGeom>
          </p:spPr>
          <p:txBody>
            <a:bodyPr wrap="square" lIns="0" tIns="0" rIns="0" bIns="0" rtlCol="0" anchor="t">
              <a:spAutoFit/>
            </a:bodyPr>
            <a:lstStyle/>
            <a:p>
              <a:pPr algn="ctr">
                <a:lnSpc>
                  <a:spcPts val="2800"/>
                </a:lnSpc>
              </a:pPr>
              <a:r>
                <a:rPr lang="en-US" sz="2000" dirty="0" err="1">
                  <a:solidFill>
                    <a:srgbClr val="0E2C4B"/>
                  </a:solidFill>
                  <a:latin typeface="Muli Bold Bold"/>
                </a:rPr>
                <a:t>Suc</a:t>
              </a:r>
              <a:r>
                <a:rPr lang="en-US" sz="2000" dirty="0">
                  <a:solidFill>
                    <a:srgbClr val="0E2C4B"/>
                  </a:solidFill>
                  <a:latin typeface="Muli Bold Bold"/>
                </a:rPr>
                <a:t>. 3</a:t>
              </a:r>
            </a:p>
          </p:txBody>
        </p:sp>
        <p:sp>
          <p:nvSpPr>
            <p:cNvPr id="61" name="TextBox 18"/>
            <p:cNvSpPr txBox="1"/>
            <p:nvPr/>
          </p:nvSpPr>
          <p:spPr>
            <a:xfrm>
              <a:off x="0" y="1045161"/>
              <a:ext cx="6363270" cy="529753"/>
            </a:xfrm>
            <a:prstGeom prst="rect">
              <a:avLst/>
            </a:prstGeom>
          </p:spPr>
          <p:txBody>
            <a:bodyPr lIns="0" tIns="0" rIns="0" bIns="0" rtlCol="0" anchor="t">
              <a:spAutoFit/>
            </a:bodyPr>
            <a:lstStyle/>
            <a:p>
              <a:pPr>
                <a:lnSpc>
                  <a:spcPts val="3359"/>
                </a:lnSpc>
              </a:pPr>
              <a:r>
                <a:rPr lang="en-US" sz="2400" dirty="0">
                  <a:solidFill>
                    <a:srgbClr val="0E2C4B"/>
                  </a:solidFill>
                  <a:latin typeface="Muli Regular"/>
                </a:rPr>
                <a:t>Río Cuarto. Córdoba.</a:t>
              </a:r>
            </a:p>
          </p:txBody>
        </p:sp>
      </p:grpSp>
      <p:grpSp>
        <p:nvGrpSpPr>
          <p:cNvPr id="63" name="Group 2"/>
          <p:cNvGrpSpPr/>
          <p:nvPr/>
        </p:nvGrpSpPr>
        <p:grpSpPr>
          <a:xfrm>
            <a:off x="9141771" y="5604023"/>
            <a:ext cx="4093723" cy="2048439"/>
            <a:chOff x="1" y="0"/>
            <a:chExt cx="3600467" cy="1638751"/>
          </a:xfrm>
        </p:grpSpPr>
        <p:sp>
          <p:nvSpPr>
            <p:cNvPr id="64" name="Freeform 3"/>
            <p:cNvSpPr/>
            <p:nvPr/>
          </p:nvSpPr>
          <p:spPr>
            <a:xfrm>
              <a:off x="1" y="0"/>
              <a:ext cx="3600467" cy="1638751"/>
            </a:xfrm>
            <a:custGeom>
              <a:avLst/>
              <a:gdLst/>
              <a:ahLst/>
              <a:cxnLst/>
              <a:rect l="l" t="t" r="r" b="b"/>
              <a:pathLst>
                <a:path w="4778020" h="2301877">
                  <a:moveTo>
                    <a:pt x="4653560" y="2301877"/>
                  </a:moveTo>
                  <a:lnTo>
                    <a:pt x="124460" y="2301877"/>
                  </a:lnTo>
                  <a:cubicBezTo>
                    <a:pt x="55880" y="2301877"/>
                    <a:pt x="0" y="2245997"/>
                    <a:pt x="0" y="2177417"/>
                  </a:cubicBezTo>
                  <a:lnTo>
                    <a:pt x="0" y="124460"/>
                  </a:lnTo>
                  <a:cubicBezTo>
                    <a:pt x="0" y="55880"/>
                    <a:pt x="55880" y="0"/>
                    <a:pt x="124460" y="0"/>
                  </a:cubicBezTo>
                  <a:lnTo>
                    <a:pt x="4653561" y="0"/>
                  </a:lnTo>
                  <a:cubicBezTo>
                    <a:pt x="4722140" y="0"/>
                    <a:pt x="4778020" y="55880"/>
                    <a:pt x="4778020" y="124460"/>
                  </a:cubicBezTo>
                  <a:lnTo>
                    <a:pt x="4778020" y="2177417"/>
                  </a:lnTo>
                  <a:cubicBezTo>
                    <a:pt x="4778020" y="2245997"/>
                    <a:pt x="4722140" y="2301877"/>
                    <a:pt x="4653561" y="2301877"/>
                  </a:cubicBezTo>
                  <a:close/>
                </a:path>
              </a:pathLst>
            </a:custGeom>
            <a:solidFill>
              <a:srgbClr val="FFFFFF"/>
            </a:solidFill>
          </p:spPr>
        </p:sp>
      </p:grpSp>
      <p:grpSp>
        <p:nvGrpSpPr>
          <p:cNvPr id="65" name="Group 2"/>
          <p:cNvGrpSpPr/>
          <p:nvPr/>
        </p:nvGrpSpPr>
        <p:grpSpPr>
          <a:xfrm>
            <a:off x="4596425" y="5602699"/>
            <a:ext cx="4152693" cy="2048439"/>
            <a:chOff x="1" y="0"/>
            <a:chExt cx="3600467" cy="1638751"/>
          </a:xfrm>
        </p:grpSpPr>
        <p:sp>
          <p:nvSpPr>
            <p:cNvPr id="66" name="Freeform 3"/>
            <p:cNvSpPr/>
            <p:nvPr/>
          </p:nvSpPr>
          <p:spPr>
            <a:xfrm>
              <a:off x="1" y="0"/>
              <a:ext cx="3600467" cy="1638751"/>
            </a:xfrm>
            <a:custGeom>
              <a:avLst/>
              <a:gdLst/>
              <a:ahLst/>
              <a:cxnLst/>
              <a:rect l="l" t="t" r="r" b="b"/>
              <a:pathLst>
                <a:path w="4778020" h="2301877">
                  <a:moveTo>
                    <a:pt x="4653560" y="2301877"/>
                  </a:moveTo>
                  <a:lnTo>
                    <a:pt x="124460" y="2301877"/>
                  </a:lnTo>
                  <a:cubicBezTo>
                    <a:pt x="55880" y="2301877"/>
                    <a:pt x="0" y="2245997"/>
                    <a:pt x="0" y="2177417"/>
                  </a:cubicBezTo>
                  <a:lnTo>
                    <a:pt x="0" y="124460"/>
                  </a:lnTo>
                  <a:cubicBezTo>
                    <a:pt x="0" y="55880"/>
                    <a:pt x="55880" y="0"/>
                    <a:pt x="124460" y="0"/>
                  </a:cubicBezTo>
                  <a:lnTo>
                    <a:pt x="4653561" y="0"/>
                  </a:lnTo>
                  <a:cubicBezTo>
                    <a:pt x="4722140" y="0"/>
                    <a:pt x="4778020" y="55880"/>
                    <a:pt x="4778020" y="124460"/>
                  </a:cubicBezTo>
                  <a:lnTo>
                    <a:pt x="4778020" y="2177417"/>
                  </a:lnTo>
                  <a:cubicBezTo>
                    <a:pt x="4778020" y="2245997"/>
                    <a:pt x="4722140" y="2301877"/>
                    <a:pt x="4653561" y="2301877"/>
                  </a:cubicBezTo>
                  <a:close/>
                </a:path>
              </a:pathLst>
            </a:custGeom>
            <a:solidFill>
              <a:srgbClr val="FFFFFF"/>
            </a:solidFill>
          </p:spPr>
        </p:sp>
      </p:grpSp>
      <p:grpSp>
        <p:nvGrpSpPr>
          <p:cNvPr id="67" name="Group 2"/>
          <p:cNvGrpSpPr/>
          <p:nvPr/>
        </p:nvGrpSpPr>
        <p:grpSpPr>
          <a:xfrm>
            <a:off x="13639800" y="5539094"/>
            <a:ext cx="4191000" cy="2048439"/>
            <a:chOff x="1" y="0"/>
            <a:chExt cx="3600467" cy="1638751"/>
          </a:xfrm>
        </p:grpSpPr>
        <p:sp>
          <p:nvSpPr>
            <p:cNvPr id="68" name="Freeform 3"/>
            <p:cNvSpPr/>
            <p:nvPr/>
          </p:nvSpPr>
          <p:spPr>
            <a:xfrm>
              <a:off x="1" y="0"/>
              <a:ext cx="3600467" cy="1638751"/>
            </a:xfrm>
            <a:custGeom>
              <a:avLst/>
              <a:gdLst/>
              <a:ahLst/>
              <a:cxnLst/>
              <a:rect l="l" t="t" r="r" b="b"/>
              <a:pathLst>
                <a:path w="4778020" h="2301877">
                  <a:moveTo>
                    <a:pt x="4653560" y="2301877"/>
                  </a:moveTo>
                  <a:lnTo>
                    <a:pt x="124460" y="2301877"/>
                  </a:lnTo>
                  <a:cubicBezTo>
                    <a:pt x="55880" y="2301877"/>
                    <a:pt x="0" y="2245997"/>
                    <a:pt x="0" y="2177417"/>
                  </a:cubicBezTo>
                  <a:lnTo>
                    <a:pt x="0" y="124460"/>
                  </a:lnTo>
                  <a:cubicBezTo>
                    <a:pt x="0" y="55880"/>
                    <a:pt x="55880" y="0"/>
                    <a:pt x="124460" y="0"/>
                  </a:cubicBezTo>
                  <a:lnTo>
                    <a:pt x="4653561" y="0"/>
                  </a:lnTo>
                  <a:cubicBezTo>
                    <a:pt x="4722140" y="0"/>
                    <a:pt x="4778020" y="55880"/>
                    <a:pt x="4778020" y="124460"/>
                  </a:cubicBezTo>
                  <a:lnTo>
                    <a:pt x="4778020" y="2177417"/>
                  </a:lnTo>
                  <a:cubicBezTo>
                    <a:pt x="4778020" y="2245997"/>
                    <a:pt x="4722140" y="2301877"/>
                    <a:pt x="4653561" y="2301877"/>
                  </a:cubicBezTo>
                  <a:close/>
                </a:path>
              </a:pathLst>
            </a:custGeom>
            <a:solidFill>
              <a:srgbClr val="FFFFFF"/>
            </a:solidFill>
          </p:spPr>
        </p:sp>
      </p:grpSp>
      <p:grpSp>
        <p:nvGrpSpPr>
          <p:cNvPr id="75" name="Group 13"/>
          <p:cNvGrpSpPr/>
          <p:nvPr/>
        </p:nvGrpSpPr>
        <p:grpSpPr>
          <a:xfrm>
            <a:off x="4505037" y="5946268"/>
            <a:ext cx="4505795" cy="1181186"/>
            <a:chOff x="0" y="0"/>
            <a:chExt cx="6967917" cy="1574915"/>
          </a:xfrm>
        </p:grpSpPr>
        <p:grpSp>
          <p:nvGrpSpPr>
            <p:cNvPr id="76" name="Group 14"/>
            <p:cNvGrpSpPr/>
            <p:nvPr/>
          </p:nvGrpSpPr>
          <p:grpSpPr>
            <a:xfrm>
              <a:off x="0" y="0"/>
              <a:ext cx="3078365" cy="691386"/>
              <a:chOff x="0" y="0"/>
              <a:chExt cx="2940402" cy="660400"/>
            </a:xfrm>
          </p:grpSpPr>
          <p:sp>
            <p:nvSpPr>
              <p:cNvPr id="79" name="Freeform 15"/>
              <p:cNvSpPr/>
              <p:nvPr/>
            </p:nvSpPr>
            <p:spPr>
              <a:xfrm>
                <a:off x="0" y="0"/>
                <a:ext cx="2940402" cy="660400"/>
              </a:xfrm>
              <a:custGeom>
                <a:avLst/>
                <a:gdLst/>
                <a:ahLst/>
                <a:cxnLst/>
                <a:rect l="l" t="t" r="r" b="b"/>
                <a:pathLst>
                  <a:path w="1760412" h="660400">
                    <a:moveTo>
                      <a:pt x="1635952" y="660400"/>
                    </a:moveTo>
                    <a:lnTo>
                      <a:pt x="124460" y="660400"/>
                    </a:lnTo>
                    <a:cubicBezTo>
                      <a:pt x="55880" y="660400"/>
                      <a:pt x="0" y="604520"/>
                      <a:pt x="0" y="535940"/>
                    </a:cubicBezTo>
                    <a:lnTo>
                      <a:pt x="0" y="124460"/>
                    </a:lnTo>
                    <a:cubicBezTo>
                      <a:pt x="0" y="55880"/>
                      <a:pt x="55880" y="0"/>
                      <a:pt x="124460" y="0"/>
                    </a:cubicBezTo>
                    <a:lnTo>
                      <a:pt x="1635952" y="0"/>
                    </a:lnTo>
                    <a:cubicBezTo>
                      <a:pt x="1704532" y="0"/>
                      <a:pt x="1760412" y="55880"/>
                      <a:pt x="1760412" y="124460"/>
                    </a:cubicBezTo>
                    <a:lnTo>
                      <a:pt x="1760412" y="535940"/>
                    </a:lnTo>
                    <a:cubicBezTo>
                      <a:pt x="1760412" y="604520"/>
                      <a:pt x="1704532" y="660400"/>
                      <a:pt x="1635952" y="660400"/>
                    </a:cubicBezTo>
                    <a:close/>
                  </a:path>
                </a:pathLst>
              </a:custGeom>
              <a:solidFill>
                <a:srgbClr val="EFF9FD"/>
              </a:solidFill>
            </p:spPr>
          </p:sp>
        </p:grpSp>
        <p:sp>
          <p:nvSpPr>
            <p:cNvPr id="78" name="TextBox 18"/>
            <p:cNvSpPr txBox="1"/>
            <p:nvPr/>
          </p:nvSpPr>
          <p:spPr>
            <a:xfrm>
              <a:off x="604647" y="1045162"/>
              <a:ext cx="6363270" cy="529753"/>
            </a:xfrm>
            <a:prstGeom prst="rect">
              <a:avLst/>
            </a:prstGeom>
          </p:spPr>
          <p:txBody>
            <a:bodyPr lIns="0" tIns="0" rIns="0" bIns="0" rtlCol="0" anchor="t">
              <a:spAutoFit/>
            </a:bodyPr>
            <a:lstStyle/>
            <a:p>
              <a:pPr>
                <a:lnSpc>
                  <a:spcPts val="3359"/>
                </a:lnSpc>
              </a:pPr>
              <a:r>
                <a:rPr lang="en-US" sz="2400" dirty="0">
                  <a:solidFill>
                    <a:srgbClr val="0E2C4B"/>
                  </a:solidFill>
                  <a:latin typeface="Muli Regular"/>
                </a:rPr>
                <a:t>Santiago del Estero</a:t>
              </a:r>
            </a:p>
          </p:txBody>
        </p:sp>
      </p:grpSp>
      <p:grpSp>
        <p:nvGrpSpPr>
          <p:cNvPr id="80" name="Group 13"/>
          <p:cNvGrpSpPr/>
          <p:nvPr/>
        </p:nvGrpSpPr>
        <p:grpSpPr>
          <a:xfrm>
            <a:off x="9403485" y="5972720"/>
            <a:ext cx="4114801" cy="1181186"/>
            <a:chOff x="0" y="0"/>
            <a:chExt cx="6363270" cy="1574915"/>
          </a:xfrm>
        </p:grpSpPr>
        <p:grpSp>
          <p:nvGrpSpPr>
            <p:cNvPr id="81" name="Group 14"/>
            <p:cNvGrpSpPr/>
            <p:nvPr/>
          </p:nvGrpSpPr>
          <p:grpSpPr>
            <a:xfrm>
              <a:off x="0" y="0"/>
              <a:ext cx="3078365" cy="691386"/>
              <a:chOff x="0" y="0"/>
              <a:chExt cx="2940402" cy="660400"/>
            </a:xfrm>
          </p:grpSpPr>
          <p:sp>
            <p:nvSpPr>
              <p:cNvPr id="84" name="Freeform 15"/>
              <p:cNvSpPr/>
              <p:nvPr/>
            </p:nvSpPr>
            <p:spPr>
              <a:xfrm>
                <a:off x="0" y="0"/>
                <a:ext cx="2940402" cy="660400"/>
              </a:xfrm>
              <a:custGeom>
                <a:avLst/>
                <a:gdLst/>
                <a:ahLst/>
                <a:cxnLst/>
                <a:rect l="l" t="t" r="r" b="b"/>
                <a:pathLst>
                  <a:path w="1760412" h="660400">
                    <a:moveTo>
                      <a:pt x="1635952" y="660400"/>
                    </a:moveTo>
                    <a:lnTo>
                      <a:pt x="124460" y="660400"/>
                    </a:lnTo>
                    <a:cubicBezTo>
                      <a:pt x="55880" y="660400"/>
                      <a:pt x="0" y="604520"/>
                      <a:pt x="0" y="535940"/>
                    </a:cubicBezTo>
                    <a:lnTo>
                      <a:pt x="0" y="124460"/>
                    </a:lnTo>
                    <a:cubicBezTo>
                      <a:pt x="0" y="55880"/>
                      <a:pt x="55880" y="0"/>
                      <a:pt x="124460" y="0"/>
                    </a:cubicBezTo>
                    <a:lnTo>
                      <a:pt x="1635952" y="0"/>
                    </a:lnTo>
                    <a:cubicBezTo>
                      <a:pt x="1704532" y="0"/>
                      <a:pt x="1760412" y="55880"/>
                      <a:pt x="1760412" y="124460"/>
                    </a:cubicBezTo>
                    <a:lnTo>
                      <a:pt x="1760412" y="535940"/>
                    </a:lnTo>
                    <a:cubicBezTo>
                      <a:pt x="1760412" y="604520"/>
                      <a:pt x="1704532" y="660400"/>
                      <a:pt x="1635952" y="660400"/>
                    </a:cubicBezTo>
                    <a:close/>
                  </a:path>
                </a:pathLst>
              </a:custGeom>
              <a:solidFill>
                <a:srgbClr val="EFF9FD"/>
              </a:solidFill>
            </p:spPr>
          </p:sp>
        </p:grpSp>
        <p:sp>
          <p:nvSpPr>
            <p:cNvPr id="83" name="TextBox 18"/>
            <p:cNvSpPr txBox="1"/>
            <p:nvPr/>
          </p:nvSpPr>
          <p:spPr>
            <a:xfrm>
              <a:off x="0" y="1045162"/>
              <a:ext cx="6363270" cy="529753"/>
            </a:xfrm>
            <a:prstGeom prst="rect">
              <a:avLst/>
            </a:prstGeom>
          </p:spPr>
          <p:txBody>
            <a:bodyPr lIns="0" tIns="0" rIns="0" bIns="0" rtlCol="0" anchor="t">
              <a:spAutoFit/>
            </a:bodyPr>
            <a:lstStyle/>
            <a:p>
              <a:pPr>
                <a:lnSpc>
                  <a:spcPts val="3359"/>
                </a:lnSpc>
              </a:pPr>
              <a:r>
                <a:rPr lang="en-US" sz="2400" dirty="0">
                  <a:solidFill>
                    <a:srgbClr val="0E2C4B"/>
                  </a:solidFill>
                  <a:latin typeface="Muli Regular"/>
                </a:rPr>
                <a:t>Rosario. Santa Fe</a:t>
              </a:r>
            </a:p>
          </p:txBody>
        </p:sp>
      </p:grpSp>
      <p:grpSp>
        <p:nvGrpSpPr>
          <p:cNvPr id="85" name="Group 13"/>
          <p:cNvGrpSpPr/>
          <p:nvPr/>
        </p:nvGrpSpPr>
        <p:grpSpPr>
          <a:xfrm>
            <a:off x="14058692" y="5967721"/>
            <a:ext cx="4114801" cy="1181186"/>
            <a:chOff x="0" y="0"/>
            <a:chExt cx="6363270" cy="1574915"/>
          </a:xfrm>
        </p:grpSpPr>
        <p:grpSp>
          <p:nvGrpSpPr>
            <p:cNvPr id="86" name="Group 14"/>
            <p:cNvGrpSpPr/>
            <p:nvPr/>
          </p:nvGrpSpPr>
          <p:grpSpPr>
            <a:xfrm>
              <a:off x="0" y="0"/>
              <a:ext cx="3078365" cy="691386"/>
              <a:chOff x="0" y="0"/>
              <a:chExt cx="2940402" cy="660400"/>
            </a:xfrm>
          </p:grpSpPr>
          <p:sp>
            <p:nvSpPr>
              <p:cNvPr id="89" name="Freeform 15"/>
              <p:cNvSpPr/>
              <p:nvPr/>
            </p:nvSpPr>
            <p:spPr>
              <a:xfrm>
                <a:off x="0" y="0"/>
                <a:ext cx="2940402" cy="660400"/>
              </a:xfrm>
              <a:custGeom>
                <a:avLst/>
                <a:gdLst/>
                <a:ahLst/>
                <a:cxnLst/>
                <a:rect l="l" t="t" r="r" b="b"/>
                <a:pathLst>
                  <a:path w="1760412" h="660400">
                    <a:moveTo>
                      <a:pt x="1635952" y="660400"/>
                    </a:moveTo>
                    <a:lnTo>
                      <a:pt x="124460" y="660400"/>
                    </a:lnTo>
                    <a:cubicBezTo>
                      <a:pt x="55880" y="660400"/>
                      <a:pt x="0" y="604520"/>
                      <a:pt x="0" y="535940"/>
                    </a:cubicBezTo>
                    <a:lnTo>
                      <a:pt x="0" y="124460"/>
                    </a:lnTo>
                    <a:cubicBezTo>
                      <a:pt x="0" y="55880"/>
                      <a:pt x="55880" y="0"/>
                      <a:pt x="124460" y="0"/>
                    </a:cubicBezTo>
                    <a:lnTo>
                      <a:pt x="1635952" y="0"/>
                    </a:lnTo>
                    <a:cubicBezTo>
                      <a:pt x="1704532" y="0"/>
                      <a:pt x="1760412" y="55880"/>
                      <a:pt x="1760412" y="124460"/>
                    </a:cubicBezTo>
                    <a:lnTo>
                      <a:pt x="1760412" y="535940"/>
                    </a:lnTo>
                    <a:cubicBezTo>
                      <a:pt x="1760412" y="604520"/>
                      <a:pt x="1704532" y="660400"/>
                      <a:pt x="1635952" y="660400"/>
                    </a:cubicBezTo>
                    <a:close/>
                  </a:path>
                </a:pathLst>
              </a:custGeom>
              <a:solidFill>
                <a:srgbClr val="EFF9FD"/>
              </a:solidFill>
            </p:spPr>
          </p:sp>
        </p:grpSp>
        <p:sp>
          <p:nvSpPr>
            <p:cNvPr id="88" name="TextBox 18"/>
            <p:cNvSpPr txBox="1"/>
            <p:nvPr/>
          </p:nvSpPr>
          <p:spPr>
            <a:xfrm>
              <a:off x="0" y="1045162"/>
              <a:ext cx="6363270" cy="529753"/>
            </a:xfrm>
            <a:prstGeom prst="rect">
              <a:avLst/>
            </a:prstGeom>
          </p:spPr>
          <p:txBody>
            <a:bodyPr lIns="0" tIns="0" rIns="0" bIns="0" rtlCol="0" anchor="t">
              <a:spAutoFit/>
            </a:bodyPr>
            <a:lstStyle/>
            <a:p>
              <a:pPr>
                <a:lnSpc>
                  <a:spcPts val="3359"/>
                </a:lnSpc>
              </a:pPr>
              <a:r>
                <a:rPr lang="en-US" sz="2400" dirty="0">
                  <a:solidFill>
                    <a:srgbClr val="0E2C4B"/>
                  </a:solidFill>
                  <a:latin typeface="Muli Regular"/>
                </a:rPr>
                <a:t>Mendoza</a:t>
              </a:r>
            </a:p>
          </p:txBody>
        </p:sp>
      </p:grpSp>
      <p:sp>
        <p:nvSpPr>
          <p:cNvPr id="69" name="Freeform 15">
            <a:extLst>
              <a:ext uri="{FF2B5EF4-FFF2-40B4-BE49-F238E27FC236}">
                <a16:creationId xmlns:a16="http://schemas.microsoft.com/office/drawing/2014/main" id="{ED75E2BD-E07A-4FD0-A915-9FBF84572EAC}"/>
              </a:ext>
            </a:extLst>
          </p:cNvPr>
          <p:cNvSpPr/>
          <p:nvPr/>
        </p:nvSpPr>
        <p:spPr>
          <a:xfrm>
            <a:off x="4896338" y="5868039"/>
            <a:ext cx="1990621" cy="518539"/>
          </a:xfrm>
          <a:custGeom>
            <a:avLst/>
            <a:gdLst/>
            <a:ahLst/>
            <a:cxnLst/>
            <a:rect l="l" t="t" r="r" b="b"/>
            <a:pathLst>
              <a:path w="1760412" h="660400">
                <a:moveTo>
                  <a:pt x="1635952" y="660400"/>
                </a:moveTo>
                <a:lnTo>
                  <a:pt x="124460" y="660400"/>
                </a:lnTo>
                <a:cubicBezTo>
                  <a:pt x="55880" y="660400"/>
                  <a:pt x="0" y="604520"/>
                  <a:pt x="0" y="535940"/>
                </a:cubicBezTo>
                <a:lnTo>
                  <a:pt x="0" y="124460"/>
                </a:lnTo>
                <a:cubicBezTo>
                  <a:pt x="0" y="55880"/>
                  <a:pt x="55880" y="0"/>
                  <a:pt x="124460" y="0"/>
                </a:cubicBezTo>
                <a:lnTo>
                  <a:pt x="1635952" y="0"/>
                </a:lnTo>
                <a:cubicBezTo>
                  <a:pt x="1704532" y="0"/>
                  <a:pt x="1760412" y="55880"/>
                  <a:pt x="1760412" y="124460"/>
                </a:cubicBezTo>
                <a:lnTo>
                  <a:pt x="1760412" y="535940"/>
                </a:lnTo>
                <a:cubicBezTo>
                  <a:pt x="1760412" y="604520"/>
                  <a:pt x="1704532" y="660400"/>
                  <a:pt x="1635952" y="660400"/>
                </a:cubicBezTo>
                <a:close/>
              </a:path>
            </a:pathLst>
          </a:custGeom>
          <a:solidFill>
            <a:schemeClr val="bg1">
              <a:lumMod val="85000"/>
            </a:schemeClr>
          </a:solidFill>
        </p:spPr>
      </p:sp>
      <p:grpSp>
        <p:nvGrpSpPr>
          <p:cNvPr id="90" name="Group 2"/>
          <p:cNvGrpSpPr/>
          <p:nvPr/>
        </p:nvGrpSpPr>
        <p:grpSpPr>
          <a:xfrm>
            <a:off x="964760" y="3314700"/>
            <a:ext cx="3269246" cy="4335064"/>
            <a:chOff x="1" y="0"/>
            <a:chExt cx="3600467" cy="1638751"/>
          </a:xfrm>
        </p:grpSpPr>
        <p:sp>
          <p:nvSpPr>
            <p:cNvPr id="91" name="Freeform 3"/>
            <p:cNvSpPr/>
            <p:nvPr/>
          </p:nvSpPr>
          <p:spPr>
            <a:xfrm>
              <a:off x="1" y="0"/>
              <a:ext cx="3600467" cy="1638751"/>
            </a:xfrm>
            <a:custGeom>
              <a:avLst/>
              <a:gdLst/>
              <a:ahLst/>
              <a:cxnLst/>
              <a:rect l="l" t="t" r="r" b="b"/>
              <a:pathLst>
                <a:path w="4778020" h="2301877">
                  <a:moveTo>
                    <a:pt x="4653560" y="2301877"/>
                  </a:moveTo>
                  <a:lnTo>
                    <a:pt x="124460" y="2301877"/>
                  </a:lnTo>
                  <a:cubicBezTo>
                    <a:pt x="55880" y="2301877"/>
                    <a:pt x="0" y="2245997"/>
                    <a:pt x="0" y="2177417"/>
                  </a:cubicBezTo>
                  <a:lnTo>
                    <a:pt x="0" y="124460"/>
                  </a:lnTo>
                  <a:cubicBezTo>
                    <a:pt x="0" y="55880"/>
                    <a:pt x="55880" y="0"/>
                    <a:pt x="124460" y="0"/>
                  </a:cubicBezTo>
                  <a:lnTo>
                    <a:pt x="4653561" y="0"/>
                  </a:lnTo>
                  <a:cubicBezTo>
                    <a:pt x="4722140" y="0"/>
                    <a:pt x="4778020" y="55880"/>
                    <a:pt x="4778020" y="124460"/>
                  </a:cubicBezTo>
                  <a:lnTo>
                    <a:pt x="4778020" y="2177417"/>
                  </a:lnTo>
                  <a:cubicBezTo>
                    <a:pt x="4778020" y="2245997"/>
                    <a:pt x="4722140" y="2301877"/>
                    <a:pt x="4653561" y="2301877"/>
                  </a:cubicBezTo>
                  <a:close/>
                </a:path>
              </a:pathLst>
            </a:custGeom>
            <a:solidFill>
              <a:srgbClr val="FFFFFF"/>
            </a:solidFill>
          </p:spPr>
        </p:sp>
      </p:grpSp>
      <p:grpSp>
        <p:nvGrpSpPr>
          <p:cNvPr id="92" name="Group 13"/>
          <p:cNvGrpSpPr/>
          <p:nvPr/>
        </p:nvGrpSpPr>
        <p:grpSpPr>
          <a:xfrm>
            <a:off x="1295400" y="3685285"/>
            <a:ext cx="4247065" cy="1620447"/>
            <a:chOff x="0" y="0"/>
            <a:chExt cx="6567808" cy="2160597"/>
          </a:xfrm>
        </p:grpSpPr>
        <p:grpSp>
          <p:nvGrpSpPr>
            <p:cNvPr id="93" name="Group 14"/>
            <p:cNvGrpSpPr/>
            <p:nvPr/>
          </p:nvGrpSpPr>
          <p:grpSpPr>
            <a:xfrm>
              <a:off x="0" y="0"/>
              <a:ext cx="3078365" cy="691386"/>
              <a:chOff x="0" y="0"/>
              <a:chExt cx="2940402" cy="660400"/>
            </a:xfrm>
          </p:grpSpPr>
          <p:sp>
            <p:nvSpPr>
              <p:cNvPr id="96" name="Freeform 15"/>
              <p:cNvSpPr/>
              <p:nvPr/>
            </p:nvSpPr>
            <p:spPr>
              <a:xfrm>
                <a:off x="0" y="0"/>
                <a:ext cx="2940402" cy="660400"/>
              </a:xfrm>
              <a:custGeom>
                <a:avLst/>
                <a:gdLst/>
                <a:ahLst/>
                <a:cxnLst/>
                <a:rect l="l" t="t" r="r" b="b"/>
                <a:pathLst>
                  <a:path w="1760412" h="660400">
                    <a:moveTo>
                      <a:pt x="1635952" y="660400"/>
                    </a:moveTo>
                    <a:lnTo>
                      <a:pt x="124460" y="660400"/>
                    </a:lnTo>
                    <a:cubicBezTo>
                      <a:pt x="55880" y="660400"/>
                      <a:pt x="0" y="604520"/>
                      <a:pt x="0" y="535940"/>
                    </a:cubicBezTo>
                    <a:lnTo>
                      <a:pt x="0" y="124460"/>
                    </a:lnTo>
                    <a:cubicBezTo>
                      <a:pt x="0" y="55880"/>
                      <a:pt x="55880" y="0"/>
                      <a:pt x="124460" y="0"/>
                    </a:cubicBezTo>
                    <a:lnTo>
                      <a:pt x="1635952" y="0"/>
                    </a:lnTo>
                    <a:cubicBezTo>
                      <a:pt x="1704532" y="0"/>
                      <a:pt x="1760412" y="55880"/>
                      <a:pt x="1760412" y="124460"/>
                    </a:cubicBezTo>
                    <a:lnTo>
                      <a:pt x="1760412" y="535940"/>
                    </a:lnTo>
                    <a:cubicBezTo>
                      <a:pt x="1760412" y="604520"/>
                      <a:pt x="1704532" y="660400"/>
                      <a:pt x="1635952" y="660400"/>
                    </a:cubicBezTo>
                    <a:close/>
                  </a:path>
                </a:pathLst>
              </a:custGeom>
              <a:solidFill>
                <a:schemeClr val="bg1">
                  <a:lumMod val="85000"/>
                </a:schemeClr>
              </a:solidFill>
            </p:spPr>
          </p:sp>
        </p:grpSp>
        <p:sp>
          <p:nvSpPr>
            <p:cNvPr id="94" name="TextBox 16"/>
            <p:cNvSpPr txBox="1"/>
            <p:nvPr/>
          </p:nvSpPr>
          <p:spPr>
            <a:xfrm>
              <a:off x="204537" y="99101"/>
              <a:ext cx="2627968" cy="478764"/>
            </a:xfrm>
            <a:prstGeom prst="rect">
              <a:avLst/>
            </a:prstGeom>
          </p:spPr>
          <p:txBody>
            <a:bodyPr wrap="square" lIns="0" tIns="0" rIns="0" bIns="0" rtlCol="0" anchor="t">
              <a:spAutoFit/>
            </a:bodyPr>
            <a:lstStyle/>
            <a:p>
              <a:pPr algn="ctr">
                <a:lnSpc>
                  <a:spcPts val="2800"/>
                </a:lnSpc>
              </a:pPr>
              <a:r>
                <a:rPr lang="en-US" sz="2000" dirty="0" err="1">
                  <a:solidFill>
                    <a:srgbClr val="0E2C4B"/>
                  </a:solidFill>
                  <a:latin typeface="Muli Bold Bold"/>
                </a:rPr>
                <a:t>Sede</a:t>
              </a:r>
              <a:r>
                <a:rPr lang="en-US" sz="2000" dirty="0">
                  <a:solidFill>
                    <a:srgbClr val="0E2C4B"/>
                  </a:solidFill>
                  <a:latin typeface="Muli Bold Bold"/>
                </a:rPr>
                <a:t> Central</a:t>
              </a:r>
            </a:p>
          </p:txBody>
        </p:sp>
        <p:sp>
          <p:nvSpPr>
            <p:cNvPr id="95" name="TextBox 18"/>
            <p:cNvSpPr txBox="1"/>
            <p:nvPr/>
          </p:nvSpPr>
          <p:spPr>
            <a:xfrm>
              <a:off x="204538" y="1045162"/>
              <a:ext cx="6363270" cy="1115435"/>
            </a:xfrm>
            <a:prstGeom prst="rect">
              <a:avLst/>
            </a:prstGeom>
          </p:spPr>
          <p:txBody>
            <a:bodyPr lIns="0" tIns="0" rIns="0" bIns="0" rtlCol="0" anchor="t">
              <a:spAutoFit/>
            </a:bodyPr>
            <a:lstStyle/>
            <a:p>
              <a:pPr>
                <a:lnSpc>
                  <a:spcPts val="3359"/>
                </a:lnSpc>
              </a:pPr>
              <a:r>
                <a:rPr lang="en-US" sz="2400" dirty="0">
                  <a:solidFill>
                    <a:srgbClr val="0E2C4B"/>
                  </a:solidFill>
                  <a:latin typeface="Muli Regular"/>
                </a:rPr>
                <a:t>San Vicente. </a:t>
              </a:r>
            </a:p>
            <a:p>
              <a:pPr>
                <a:lnSpc>
                  <a:spcPts val="3359"/>
                </a:lnSpc>
              </a:pPr>
              <a:r>
                <a:rPr lang="en-US" sz="2400" dirty="0">
                  <a:solidFill>
                    <a:srgbClr val="0E2C4B"/>
                  </a:solidFill>
                  <a:latin typeface="Muli Regular"/>
                </a:rPr>
                <a:t>Córdoba.</a:t>
              </a:r>
            </a:p>
          </p:txBody>
        </p:sp>
      </p:grpSp>
      <p:sp>
        <p:nvSpPr>
          <p:cNvPr id="99" name="TextBox 18"/>
          <p:cNvSpPr txBox="1"/>
          <p:nvPr/>
        </p:nvSpPr>
        <p:spPr>
          <a:xfrm>
            <a:off x="1007918" y="8153370"/>
            <a:ext cx="16822882" cy="1744067"/>
          </a:xfrm>
          <a:prstGeom prst="rect">
            <a:avLst/>
          </a:prstGeom>
        </p:spPr>
        <p:txBody>
          <a:bodyPr wrap="square" lIns="0" tIns="0" rIns="0" bIns="0" rtlCol="0" anchor="t">
            <a:spAutoFit/>
          </a:bodyPr>
          <a:lstStyle/>
          <a:p>
            <a:pPr>
              <a:lnSpc>
                <a:spcPts val="3359"/>
              </a:lnSpc>
            </a:pPr>
            <a:r>
              <a:rPr lang="es-ES" sz="2400" dirty="0">
                <a:solidFill>
                  <a:srgbClr val="0E2C4B"/>
                </a:solidFill>
                <a:latin typeface="Muli Regular"/>
              </a:rPr>
              <a:t>La empresa cuenta con un sistema ERP instalado en cada sucursal que permite la gestión de stock, clientes, proveedores, etc. Además, los distribuidores de la empresa comunican la información de listas de precios actualizadas, pedidos y ofertas por medio de correos electrónicos. No cuentan con acceso a un sistema donde puedan cargar la información de los pedidos. </a:t>
            </a:r>
            <a:endParaRPr lang="en-US" sz="2400" dirty="0">
              <a:solidFill>
                <a:srgbClr val="0E2C4B"/>
              </a:solidFill>
              <a:latin typeface="Muli Regular"/>
            </a:endParaRPr>
          </a:p>
        </p:txBody>
      </p:sp>
      <p:sp>
        <p:nvSpPr>
          <p:cNvPr id="70" name="TextBox 16">
            <a:extLst>
              <a:ext uri="{FF2B5EF4-FFF2-40B4-BE49-F238E27FC236}">
                <a16:creationId xmlns:a16="http://schemas.microsoft.com/office/drawing/2014/main" id="{E0553961-61AD-41DF-A46D-E5833066B0F5}"/>
              </a:ext>
            </a:extLst>
          </p:cNvPr>
          <p:cNvSpPr txBox="1"/>
          <p:nvPr/>
        </p:nvSpPr>
        <p:spPr>
          <a:xfrm>
            <a:off x="5135404" y="5929788"/>
            <a:ext cx="1360254" cy="330603"/>
          </a:xfrm>
          <a:prstGeom prst="rect">
            <a:avLst/>
          </a:prstGeom>
        </p:spPr>
        <p:txBody>
          <a:bodyPr wrap="square" lIns="0" tIns="0" rIns="0" bIns="0" rtlCol="0" anchor="t">
            <a:spAutoFit/>
          </a:bodyPr>
          <a:lstStyle/>
          <a:p>
            <a:pPr algn="ctr">
              <a:lnSpc>
                <a:spcPts val="2800"/>
              </a:lnSpc>
            </a:pPr>
            <a:r>
              <a:rPr lang="en-US" sz="2000" dirty="0" err="1">
                <a:solidFill>
                  <a:srgbClr val="0E2C4B"/>
                </a:solidFill>
                <a:latin typeface="Muli Bold Bold"/>
              </a:rPr>
              <a:t>Suc</a:t>
            </a:r>
            <a:r>
              <a:rPr lang="en-US" sz="2000" dirty="0">
                <a:solidFill>
                  <a:srgbClr val="0E2C4B"/>
                </a:solidFill>
                <a:latin typeface="Muli Bold Bold"/>
              </a:rPr>
              <a:t>. 4</a:t>
            </a:r>
          </a:p>
        </p:txBody>
      </p:sp>
      <p:sp>
        <p:nvSpPr>
          <p:cNvPr id="71" name="Freeform 15">
            <a:extLst>
              <a:ext uri="{FF2B5EF4-FFF2-40B4-BE49-F238E27FC236}">
                <a16:creationId xmlns:a16="http://schemas.microsoft.com/office/drawing/2014/main" id="{156D07AF-174F-4F55-AFD0-43370441DA23}"/>
              </a:ext>
            </a:extLst>
          </p:cNvPr>
          <p:cNvSpPr/>
          <p:nvPr/>
        </p:nvSpPr>
        <p:spPr>
          <a:xfrm>
            <a:off x="9424267" y="5873416"/>
            <a:ext cx="1990621" cy="518539"/>
          </a:xfrm>
          <a:custGeom>
            <a:avLst/>
            <a:gdLst/>
            <a:ahLst/>
            <a:cxnLst/>
            <a:rect l="l" t="t" r="r" b="b"/>
            <a:pathLst>
              <a:path w="1760412" h="660400">
                <a:moveTo>
                  <a:pt x="1635952" y="660400"/>
                </a:moveTo>
                <a:lnTo>
                  <a:pt x="124460" y="660400"/>
                </a:lnTo>
                <a:cubicBezTo>
                  <a:pt x="55880" y="660400"/>
                  <a:pt x="0" y="604520"/>
                  <a:pt x="0" y="535940"/>
                </a:cubicBezTo>
                <a:lnTo>
                  <a:pt x="0" y="124460"/>
                </a:lnTo>
                <a:cubicBezTo>
                  <a:pt x="0" y="55880"/>
                  <a:pt x="55880" y="0"/>
                  <a:pt x="124460" y="0"/>
                </a:cubicBezTo>
                <a:lnTo>
                  <a:pt x="1635952" y="0"/>
                </a:lnTo>
                <a:cubicBezTo>
                  <a:pt x="1704532" y="0"/>
                  <a:pt x="1760412" y="55880"/>
                  <a:pt x="1760412" y="124460"/>
                </a:cubicBezTo>
                <a:lnTo>
                  <a:pt x="1760412" y="535940"/>
                </a:lnTo>
                <a:cubicBezTo>
                  <a:pt x="1760412" y="604520"/>
                  <a:pt x="1704532" y="660400"/>
                  <a:pt x="1635952" y="660400"/>
                </a:cubicBezTo>
                <a:close/>
              </a:path>
            </a:pathLst>
          </a:custGeom>
          <a:solidFill>
            <a:schemeClr val="bg1">
              <a:lumMod val="85000"/>
            </a:schemeClr>
          </a:solidFill>
        </p:spPr>
      </p:sp>
      <p:sp>
        <p:nvSpPr>
          <p:cNvPr id="72" name="TextBox 16">
            <a:extLst>
              <a:ext uri="{FF2B5EF4-FFF2-40B4-BE49-F238E27FC236}">
                <a16:creationId xmlns:a16="http://schemas.microsoft.com/office/drawing/2014/main" id="{C8999C7F-E19F-41A2-9C3D-1B7AD0D88A53}"/>
              </a:ext>
            </a:extLst>
          </p:cNvPr>
          <p:cNvSpPr txBox="1"/>
          <p:nvPr/>
        </p:nvSpPr>
        <p:spPr>
          <a:xfrm>
            <a:off x="9663333" y="5935165"/>
            <a:ext cx="1360254" cy="330603"/>
          </a:xfrm>
          <a:prstGeom prst="rect">
            <a:avLst/>
          </a:prstGeom>
        </p:spPr>
        <p:txBody>
          <a:bodyPr wrap="square" lIns="0" tIns="0" rIns="0" bIns="0" rtlCol="0" anchor="t">
            <a:spAutoFit/>
          </a:bodyPr>
          <a:lstStyle/>
          <a:p>
            <a:pPr algn="ctr">
              <a:lnSpc>
                <a:spcPts val="2800"/>
              </a:lnSpc>
            </a:pPr>
            <a:r>
              <a:rPr lang="en-US" sz="2000" dirty="0" err="1">
                <a:solidFill>
                  <a:srgbClr val="0E2C4B"/>
                </a:solidFill>
                <a:latin typeface="Muli Bold Bold"/>
              </a:rPr>
              <a:t>Suc</a:t>
            </a:r>
            <a:r>
              <a:rPr lang="en-US" sz="2000" dirty="0">
                <a:solidFill>
                  <a:srgbClr val="0E2C4B"/>
                </a:solidFill>
                <a:latin typeface="Muli Bold Bold"/>
              </a:rPr>
              <a:t>. 5</a:t>
            </a:r>
          </a:p>
        </p:txBody>
      </p:sp>
      <p:sp>
        <p:nvSpPr>
          <p:cNvPr id="73" name="Freeform 15">
            <a:extLst>
              <a:ext uri="{FF2B5EF4-FFF2-40B4-BE49-F238E27FC236}">
                <a16:creationId xmlns:a16="http://schemas.microsoft.com/office/drawing/2014/main" id="{CA7DAEEC-165D-4983-B651-E005BE990DB2}"/>
              </a:ext>
            </a:extLst>
          </p:cNvPr>
          <p:cNvSpPr/>
          <p:nvPr/>
        </p:nvSpPr>
        <p:spPr>
          <a:xfrm>
            <a:off x="14026581" y="5852884"/>
            <a:ext cx="1990621" cy="518539"/>
          </a:xfrm>
          <a:custGeom>
            <a:avLst/>
            <a:gdLst/>
            <a:ahLst/>
            <a:cxnLst/>
            <a:rect l="l" t="t" r="r" b="b"/>
            <a:pathLst>
              <a:path w="1760412" h="660400">
                <a:moveTo>
                  <a:pt x="1635952" y="660400"/>
                </a:moveTo>
                <a:lnTo>
                  <a:pt x="124460" y="660400"/>
                </a:lnTo>
                <a:cubicBezTo>
                  <a:pt x="55880" y="660400"/>
                  <a:pt x="0" y="604520"/>
                  <a:pt x="0" y="535940"/>
                </a:cubicBezTo>
                <a:lnTo>
                  <a:pt x="0" y="124460"/>
                </a:lnTo>
                <a:cubicBezTo>
                  <a:pt x="0" y="55880"/>
                  <a:pt x="55880" y="0"/>
                  <a:pt x="124460" y="0"/>
                </a:cubicBezTo>
                <a:lnTo>
                  <a:pt x="1635952" y="0"/>
                </a:lnTo>
                <a:cubicBezTo>
                  <a:pt x="1704532" y="0"/>
                  <a:pt x="1760412" y="55880"/>
                  <a:pt x="1760412" y="124460"/>
                </a:cubicBezTo>
                <a:lnTo>
                  <a:pt x="1760412" y="535940"/>
                </a:lnTo>
                <a:cubicBezTo>
                  <a:pt x="1760412" y="604520"/>
                  <a:pt x="1704532" y="660400"/>
                  <a:pt x="1635952" y="660400"/>
                </a:cubicBezTo>
                <a:close/>
              </a:path>
            </a:pathLst>
          </a:custGeom>
          <a:solidFill>
            <a:schemeClr val="bg1">
              <a:lumMod val="85000"/>
            </a:schemeClr>
          </a:solidFill>
        </p:spPr>
      </p:sp>
      <p:sp>
        <p:nvSpPr>
          <p:cNvPr id="74" name="TextBox 16">
            <a:extLst>
              <a:ext uri="{FF2B5EF4-FFF2-40B4-BE49-F238E27FC236}">
                <a16:creationId xmlns:a16="http://schemas.microsoft.com/office/drawing/2014/main" id="{BDDCB0AB-5B0F-4C6E-A3D1-6918AB5FE33A}"/>
              </a:ext>
            </a:extLst>
          </p:cNvPr>
          <p:cNvSpPr txBox="1"/>
          <p:nvPr/>
        </p:nvSpPr>
        <p:spPr>
          <a:xfrm>
            <a:off x="14265647" y="5914633"/>
            <a:ext cx="1360254" cy="330603"/>
          </a:xfrm>
          <a:prstGeom prst="rect">
            <a:avLst/>
          </a:prstGeom>
        </p:spPr>
        <p:txBody>
          <a:bodyPr wrap="square" lIns="0" tIns="0" rIns="0" bIns="0" rtlCol="0" anchor="t">
            <a:spAutoFit/>
          </a:bodyPr>
          <a:lstStyle/>
          <a:p>
            <a:pPr algn="ctr">
              <a:lnSpc>
                <a:spcPts val="2800"/>
              </a:lnSpc>
            </a:pPr>
            <a:r>
              <a:rPr lang="en-US" sz="2000" dirty="0" err="1">
                <a:solidFill>
                  <a:srgbClr val="0E2C4B"/>
                </a:solidFill>
                <a:latin typeface="Muli Bold Bold"/>
              </a:rPr>
              <a:t>Suc</a:t>
            </a:r>
            <a:r>
              <a:rPr lang="en-US" sz="2000" dirty="0">
                <a:solidFill>
                  <a:srgbClr val="0E2C4B"/>
                </a:solidFill>
                <a:latin typeface="Muli Bold Bold"/>
              </a:rPr>
              <a:t>. 6</a:t>
            </a:r>
          </a:p>
        </p:txBody>
      </p:sp>
    </p:spTree>
    <p:extLst>
      <p:ext uri="{BB962C8B-B14F-4D97-AF65-F5344CB8AC3E}">
        <p14:creationId xmlns:p14="http://schemas.microsoft.com/office/powerpoint/2010/main" val="1729532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599" y="0"/>
            <a:ext cx="13728000" cy="10296000"/>
          </a:xfrm>
          <a:prstGeom prst="rect">
            <a:avLst/>
          </a:prstGeom>
        </p:spPr>
      </p:pic>
    </p:spTree>
    <p:extLst>
      <p:ext uri="{BB962C8B-B14F-4D97-AF65-F5344CB8AC3E}">
        <p14:creationId xmlns:p14="http://schemas.microsoft.com/office/powerpoint/2010/main" val="3534101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217777" y="236488"/>
            <a:ext cx="10740551" cy="9814023"/>
            <a:chOff x="0" y="0"/>
            <a:chExt cx="8592441" cy="7851218"/>
          </a:xfrm>
        </p:grpSpPr>
        <p:sp>
          <p:nvSpPr>
            <p:cNvPr id="3" name="Freeform 3"/>
            <p:cNvSpPr/>
            <p:nvPr/>
          </p:nvSpPr>
          <p:spPr>
            <a:xfrm>
              <a:off x="0" y="0"/>
              <a:ext cx="8592441" cy="7851218"/>
            </a:xfrm>
            <a:custGeom>
              <a:avLst/>
              <a:gdLst/>
              <a:ahLst/>
              <a:cxnLst/>
              <a:rect l="l" t="t" r="r" b="b"/>
              <a:pathLst>
                <a:path w="8592441" h="7851218">
                  <a:moveTo>
                    <a:pt x="8467981" y="7851218"/>
                  </a:moveTo>
                  <a:lnTo>
                    <a:pt x="124460" y="7851218"/>
                  </a:lnTo>
                  <a:cubicBezTo>
                    <a:pt x="55880" y="7851218"/>
                    <a:pt x="0" y="7795338"/>
                    <a:pt x="0" y="7726759"/>
                  </a:cubicBezTo>
                  <a:lnTo>
                    <a:pt x="0" y="124460"/>
                  </a:lnTo>
                  <a:cubicBezTo>
                    <a:pt x="0" y="55880"/>
                    <a:pt x="55880" y="0"/>
                    <a:pt x="124460" y="0"/>
                  </a:cubicBezTo>
                  <a:lnTo>
                    <a:pt x="8467981" y="0"/>
                  </a:lnTo>
                  <a:cubicBezTo>
                    <a:pt x="8536561" y="0"/>
                    <a:pt x="8592441" y="55880"/>
                    <a:pt x="8592441" y="124460"/>
                  </a:cubicBezTo>
                  <a:lnTo>
                    <a:pt x="8592441" y="7726759"/>
                  </a:lnTo>
                  <a:cubicBezTo>
                    <a:pt x="8592441" y="7795339"/>
                    <a:pt x="8536561" y="7851218"/>
                    <a:pt x="8467981" y="7851218"/>
                  </a:cubicBezTo>
                  <a:close/>
                </a:path>
              </a:pathLst>
            </a:custGeom>
            <a:solidFill>
              <a:srgbClr val="FFFFFF"/>
            </a:solidFill>
          </p:spPr>
        </p:sp>
      </p:grpSp>
      <p:grpSp>
        <p:nvGrpSpPr>
          <p:cNvPr id="8" name="Group 8"/>
          <p:cNvGrpSpPr/>
          <p:nvPr/>
        </p:nvGrpSpPr>
        <p:grpSpPr>
          <a:xfrm>
            <a:off x="228600" y="647700"/>
            <a:ext cx="4953000" cy="7231256"/>
            <a:chOff x="0" y="101600"/>
            <a:chExt cx="6251193" cy="6436641"/>
          </a:xfrm>
        </p:grpSpPr>
        <p:sp>
          <p:nvSpPr>
            <p:cNvPr id="9" name="TextBox 9"/>
            <p:cNvSpPr txBox="1"/>
            <p:nvPr/>
          </p:nvSpPr>
          <p:spPr>
            <a:xfrm>
              <a:off x="0" y="1572786"/>
              <a:ext cx="6069359" cy="4965455"/>
            </a:xfrm>
            <a:prstGeom prst="rect">
              <a:avLst/>
            </a:prstGeom>
          </p:spPr>
          <p:txBody>
            <a:bodyPr wrap="square" lIns="0" tIns="0" rIns="0" bIns="0" rtlCol="0" anchor="t">
              <a:spAutoFit/>
            </a:bodyPr>
            <a:lstStyle/>
            <a:p>
              <a:pPr>
                <a:lnSpc>
                  <a:spcPts val="2940"/>
                </a:lnSpc>
              </a:pPr>
              <a:r>
                <a:rPr lang="es-ES" sz="2100" dirty="0">
                  <a:solidFill>
                    <a:srgbClr val="0E2C4B"/>
                  </a:solidFill>
                  <a:latin typeface="Muli Regular"/>
                </a:rPr>
                <a:t>La Sede Central contiene una Gerencia General que controla la Gerencia Local de cada una de las 6 Sucursales.</a:t>
              </a:r>
            </a:p>
            <a:p>
              <a:pPr>
                <a:lnSpc>
                  <a:spcPts val="2940"/>
                </a:lnSpc>
              </a:pPr>
              <a:endParaRPr lang="es-ES" sz="2100" dirty="0">
                <a:solidFill>
                  <a:srgbClr val="0E2C4B"/>
                </a:solidFill>
                <a:latin typeface="Muli Regular"/>
              </a:endParaRPr>
            </a:p>
            <a:p>
              <a:pPr>
                <a:lnSpc>
                  <a:spcPts val="2940"/>
                </a:lnSpc>
              </a:pPr>
              <a:r>
                <a:rPr lang="es-ES" sz="2100" dirty="0">
                  <a:solidFill>
                    <a:srgbClr val="0E2C4B"/>
                  </a:solidFill>
                  <a:latin typeface="Muli Regular"/>
                </a:rPr>
                <a:t>El departamento de Recursos Humanos es Cross a todas las áreas de la empresa, ya que administra el ingreso de empleados, las jornadas, los sueldos y la documentación.</a:t>
              </a:r>
            </a:p>
            <a:p>
              <a:pPr>
                <a:lnSpc>
                  <a:spcPts val="2940"/>
                </a:lnSpc>
              </a:pPr>
              <a:endParaRPr lang="es-ES" sz="2100" dirty="0">
                <a:solidFill>
                  <a:srgbClr val="0E2C4B"/>
                </a:solidFill>
                <a:latin typeface="Muli Regular"/>
              </a:endParaRPr>
            </a:p>
            <a:p>
              <a:pPr>
                <a:lnSpc>
                  <a:spcPts val="2940"/>
                </a:lnSpc>
              </a:pPr>
              <a:r>
                <a:rPr lang="es-ES" sz="2100" dirty="0">
                  <a:solidFill>
                    <a:srgbClr val="0E2C4B"/>
                  </a:solidFill>
                  <a:latin typeface="Muli Regular"/>
                </a:rPr>
                <a:t>El departamento de Marketing es independiente del resto de las áreas, al igual que Sistemas y solo son controlados por la Gerencia General de la empresa.</a:t>
              </a:r>
            </a:p>
          </p:txBody>
        </p:sp>
        <p:sp>
          <p:nvSpPr>
            <p:cNvPr id="10" name="TextBox 10"/>
            <p:cNvSpPr txBox="1"/>
            <p:nvPr/>
          </p:nvSpPr>
          <p:spPr>
            <a:xfrm>
              <a:off x="0" y="101600"/>
              <a:ext cx="6251193" cy="1641474"/>
            </a:xfrm>
            <a:prstGeom prst="rect">
              <a:avLst/>
            </a:prstGeom>
          </p:spPr>
          <p:txBody>
            <a:bodyPr lIns="0" tIns="0" rIns="0" bIns="0" rtlCol="0" anchor="t">
              <a:spAutoFit/>
            </a:bodyPr>
            <a:lstStyle/>
            <a:p>
              <a:pPr>
                <a:lnSpc>
                  <a:spcPts val="4830"/>
                </a:lnSpc>
              </a:pPr>
              <a:r>
                <a:rPr lang="en-US" sz="4025" dirty="0" err="1">
                  <a:solidFill>
                    <a:srgbClr val="0E2C4B"/>
                  </a:solidFill>
                  <a:latin typeface="Muli Bold Bold"/>
                </a:rPr>
                <a:t>Relevamiento</a:t>
              </a:r>
              <a:r>
                <a:rPr lang="en-US" sz="4025" dirty="0">
                  <a:solidFill>
                    <a:srgbClr val="0E2C4B"/>
                  </a:solidFill>
                  <a:latin typeface="Muli Bold Bold"/>
                </a:rPr>
                <a:t> </a:t>
              </a:r>
              <a:r>
                <a:rPr lang="en-US" sz="4025" dirty="0" err="1">
                  <a:solidFill>
                    <a:srgbClr val="0E2C4B"/>
                  </a:solidFill>
                  <a:latin typeface="Muli Bold Bold"/>
                </a:rPr>
                <a:t>Funcional</a:t>
              </a:r>
              <a:endParaRPr lang="en-US" sz="4025" dirty="0">
                <a:solidFill>
                  <a:srgbClr val="0E2C4B"/>
                </a:solidFill>
                <a:latin typeface="Muli Bold Bold"/>
              </a:endParaRPr>
            </a:p>
          </p:txBody>
        </p:sp>
      </p:grpSp>
      <p:pic>
        <p:nvPicPr>
          <p:cNvPr id="11" name="Imagen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7200" y="101100"/>
            <a:ext cx="12920800" cy="9690600"/>
          </a:xfrm>
          <a:prstGeom prst="rect">
            <a:avLst/>
          </a:prstGeom>
        </p:spPr>
      </p:pic>
    </p:spTree>
    <p:extLst>
      <p:ext uri="{BB962C8B-B14F-4D97-AF65-F5344CB8AC3E}">
        <p14:creationId xmlns:p14="http://schemas.microsoft.com/office/powerpoint/2010/main" val="1204476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2"/>
          <p:cNvGrpSpPr/>
          <p:nvPr/>
        </p:nvGrpSpPr>
        <p:grpSpPr>
          <a:xfrm>
            <a:off x="11963400" y="1592311"/>
            <a:ext cx="6312588" cy="7665989"/>
            <a:chOff x="-102023" y="85129"/>
            <a:chExt cx="7504919" cy="7851218"/>
          </a:xfrm>
        </p:grpSpPr>
        <p:sp>
          <p:nvSpPr>
            <p:cNvPr id="42" name="Freeform 3"/>
            <p:cNvSpPr/>
            <p:nvPr/>
          </p:nvSpPr>
          <p:spPr>
            <a:xfrm>
              <a:off x="-102023" y="85129"/>
              <a:ext cx="7504919" cy="7851218"/>
            </a:xfrm>
            <a:custGeom>
              <a:avLst/>
              <a:gdLst/>
              <a:ahLst/>
              <a:cxnLst/>
              <a:rect l="l" t="t" r="r" b="b"/>
              <a:pathLst>
                <a:path w="7504919" h="7851218">
                  <a:moveTo>
                    <a:pt x="7380458" y="7851218"/>
                  </a:moveTo>
                  <a:lnTo>
                    <a:pt x="124460" y="7851218"/>
                  </a:lnTo>
                  <a:cubicBezTo>
                    <a:pt x="55880" y="7851218"/>
                    <a:pt x="0" y="7795338"/>
                    <a:pt x="0" y="7726759"/>
                  </a:cubicBezTo>
                  <a:lnTo>
                    <a:pt x="0" y="124460"/>
                  </a:lnTo>
                  <a:cubicBezTo>
                    <a:pt x="0" y="55880"/>
                    <a:pt x="55880" y="0"/>
                    <a:pt x="124460" y="0"/>
                  </a:cubicBezTo>
                  <a:lnTo>
                    <a:pt x="7380459" y="0"/>
                  </a:lnTo>
                  <a:cubicBezTo>
                    <a:pt x="7449038" y="0"/>
                    <a:pt x="7504919" y="55880"/>
                    <a:pt x="7504919" y="124460"/>
                  </a:cubicBezTo>
                  <a:lnTo>
                    <a:pt x="7504919" y="7726759"/>
                  </a:lnTo>
                  <a:cubicBezTo>
                    <a:pt x="7504919" y="7795339"/>
                    <a:pt x="7449038" y="7851218"/>
                    <a:pt x="7380459" y="7851218"/>
                  </a:cubicBezTo>
                  <a:close/>
                </a:path>
              </a:pathLst>
            </a:custGeom>
            <a:solidFill>
              <a:srgbClr val="FFFFFF"/>
            </a:solidFill>
          </p:spPr>
        </p:sp>
      </p:grpSp>
      <p:grpSp>
        <p:nvGrpSpPr>
          <p:cNvPr id="2" name="Group 2"/>
          <p:cNvGrpSpPr/>
          <p:nvPr/>
        </p:nvGrpSpPr>
        <p:grpSpPr>
          <a:xfrm>
            <a:off x="5257799" y="1592311"/>
            <a:ext cx="6306017" cy="7665989"/>
            <a:chOff x="-102023" y="85129"/>
            <a:chExt cx="7504919" cy="7851218"/>
          </a:xfrm>
        </p:grpSpPr>
        <p:sp>
          <p:nvSpPr>
            <p:cNvPr id="3" name="Freeform 3"/>
            <p:cNvSpPr/>
            <p:nvPr/>
          </p:nvSpPr>
          <p:spPr>
            <a:xfrm>
              <a:off x="-102023" y="85129"/>
              <a:ext cx="7504919" cy="7851218"/>
            </a:xfrm>
            <a:custGeom>
              <a:avLst/>
              <a:gdLst/>
              <a:ahLst/>
              <a:cxnLst/>
              <a:rect l="l" t="t" r="r" b="b"/>
              <a:pathLst>
                <a:path w="7504919" h="7851218">
                  <a:moveTo>
                    <a:pt x="7380458" y="7851218"/>
                  </a:moveTo>
                  <a:lnTo>
                    <a:pt x="124460" y="7851218"/>
                  </a:lnTo>
                  <a:cubicBezTo>
                    <a:pt x="55880" y="7851218"/>
                    <a:pt x="0" y="7795338"/>
                    <a:pt x="0" y="7726759"/>
                  </a:cubicBezTo>
                  <a:lnTo>
                    <a:pt x="0" y="124460"/>
                  </a:lnTo>
                  <a:cubicBezTo>
                    <a:pt x="0" y="55880"/>
                    <a:pt x="55880" y="0"/>
                    <a:pt x="124460" y="0"/>
                  </a:cubicBezTo>
                  <a:lnTo>
                    <a:pt x="7380459" y="0"/>
                  </a:lnTo>
                  <a:cubicBezTo>
                    <a:pt x="7449038" y="0"/>
                    <a:pt x="7504919" y="55880"/>
                    <a:pt x="7504919" y="124460"/>
                  </a:cubicBezTo>
                  <a:lnTo>
                    <a:pt x="7504919" y="7726759"/>
                  </a:lnTo>
                  <a:cubicBezTo>
                    <a:pt x="7504919" y="7795339"/>
                    <a:pt x="7449038" y="7851218"/>
                    <a:pt x="7380459" y="7851218"/>
                  </a:cubicBezTo>
                  <a:close/>
                </a:path>
              </a:pathLst>
            </a:custGeom>
            <a:solidFill>
              <a:srgbClr val="FFFFFF"/>
            </a:solidFill>
          </p:spPr>
        </p:sp>
      </p:grpSp>
      <p:grpSp>
        <p:nvGrpSpPr>
          <p:cNvPr id="16" name="Group 16"/>
          <p:cNvGrpSpPr/>
          <p:nvPr/>
        </p:nvGrpSpPr>
        <p:grpSpPr>
          <a:xfrm>
            <a:off x="207915" y="1333500"/>
            <a:ext cx="4821285" cy="3276600"/>
            <a:chOff x="0" y="9525"/>
            <a:chExt cx="8230830" cy="4565825"/>
          </a:xfrm>
        </p:grpSpPr>
        <p:grpSp>
          <p:nvGrpSpPr>
            <p:cNvPr id="17" name="Group 17"/>
            <p:cNvGrpSpPr/>
            <p:nvPr/>
          </p:nvGrpSpPr>
          <p:grpSpPr>
            <a:xfrm>
              <a:off x="2" y="3454400"/>
              <a:ext cx="6669777" cy="1120950"/>
              <a:chOff x="1" y="34402"/>
              <a:chExt cx="4001866" cy="672570"/>
            </a:xfrm>
          </p:grpSpPr>
          <p:sp>
            <p:nvSpPr>
              <p:cNvPr id="18" name="Freeform 18"/>
              <p:cNvSpPr/>
              <p:nvPr/>
            </p:nvSpPr>
            <p:spPr>
              <a:xfrm>
                <a:off x="1" y="34402"/>
                <a:ext cx="4001866" cy="672570"/>
              </a:xfrm>
              <a:custGeom>
                <a:avLst/>
                <a:gdLst/>
                <a:ahLst/>
                <a:cxnLst/>
                <a:rect l="l" t="t" r="r" b="b"/>
                <a:pathLst>
                  <a:path w="4021548" h="660400">
                    <a:moveTo>
                      <a:pt x="3897087" y="660400"/>
                    </a:moveTo>
                    <a:lnTo>
                      <a:pt x="124460" y="660400"/>
                    </a:lnTo>
                    <a:cubicBezTo>
                      <a:pt x="55880" y="660400"/>
                      <a:pt x="0" y="604520"/>
                      <a:pt x="0" y="535940"/>
                    </a:cubicBezTo>
                    <a:lnTo>
                      <a:pt x="0" y="124460"/>
                    </a:lnTo>
                    <a:cubicBezTo>
                      <a:pt x="0" y="55880"/>
                      <a:pt x="55880" y="0"/>
                      <a:pt x="124460" y="0"/>
                    </a:cubicBezTo>
                    <a:lnTo>
                      <a:pt x="3897088" y="0"/>
                    </a:lnTo>
                    <a:cubicBezTo>
                      <a:pt x="3965668" y="0"/>
                      <a:pt x="4021548" y="55880"/>
                      <a:pt x="4021548" y="124460"/>
                    </a:cubicBezTo>
                    <a:lnTo>
                      <a:pt x="4021548" y="535940"/>
                    </a:lnTo>
                    <a:cubicBezTo>
                      <a:pt x="4021548" y="604520"/>
                      <a:pt x="3965668" y="660400"/>
                      <a:pt x="3897088" y="660400"/>
                    </a:cubicBezTo>
                    <a:close/>
                  </a:path>
                </a:pathLst>
              </a:custGeom>
              <a:solidFill>
                <a:srgbClr val="F36825"/>
              </a:solidFill>
            </p:spPr>
          </p:sp>
        </p:grpSp>
        <p:sp>
          <p:nvSpPr>
            <p:cNvPr id="19" name="TextBox 19"/>
            <p:cNvSpPr txBox="1"/>
            <p:nvPr/>
          </p:nvSpPr>
          <p:spPr>
            <a:xfrm>
              <a:off x="0" y="9525"/>
              <a:ext cx="8230830" cy="2645511"/>
            </a:xfrm>
            <a:prstGeom prst="rect">
              <a:avLst/>
            </a:prstGeom>
          </p:spPr>
          <p:txBody>
            <a:bodyPr lIns="0" tIns="0" rIns="0" bIns="0" rtlCol="0" anchor="t">
              <a:spAutoFit/>
            </a:bodyPr>
            <a:lstStyle/>
            <a:p>
              <a:pPr>
                <a:lnSpc>
                  <a:spcPts val="16860"/>
                </a:lnSpc>
              </a:pPr>
              <a:r>
                <a:rPr lang="en-US" sz="11700" dirty="0" err="1">
                  <a:solidFill>
                    <a:srgbClr val="0E2C4B"/>
                  </a:solidFill>
                  <a:latin typeface="Muli Bold Bold"/>
                </a:rPr>
                <a:t>Índice</a:t>
              </a:r>
              <a:endParaRPr lang="en-US" sz="11700" dirty="0">
                <a:solidFill>
                  <a:srgbClr val="0E2C4B"/>
                </a:solidFill>
                <a:latin typeface="Muli Bold Bold"/>
              </a:endParaRPr>
            </a:p>
          </p:txBody>
        </p:sp>
        <p:sp>
          <p:nvSpPr>
            <p:cNvPr id="20" name="TextBox 20"/>
            <p:cNvSpPr txBox="1"/>
            <p:nvPr/>
          </p:nvSpPr>
          <p:spPr>
            <a:xfrm>
              <a:off x="693230" y="3632366"/>
              <a:ext cx="5587728" cy="534079"/>
            </a:xfrm>
            <a:prstGeom prst="rect">
              <a:avLst/>
            </a:prstGeom>
          </p:spPr>
          <p:txBody>
            <a:bodyPr lIns="0" tIns="0" rIns="0" bIns="0" rtlCol="0" anchor="t">
              <a:spAutoFit/>
            </a:bodyPr>
            <a:lstStyle/>
            <a:p>
              <a:pPr>
                <a:lnSpc>
                  <a:spcPts val="3360"/>
                </a:lnSpc>
              </a:pPr>
              <a:r>
                <a:rPr lang="en-US" sz="2400" dirty="0" err="1">
                  <a:solidFill>
                    <a:srgbClr val="FFFFFF"/>
                  </a:solidFill>
                  <a:latin typeface="Muli Regular Bold"/>
                </a:rPr>
                <a:t>Tabla</a:t>
              </a:r>
              <a:r>
                <a:rPr lang="en-US" sz="2400" dirty="0">
                  <a:solidFill>
                    <a:srgbClr val="FFFFFF"/>
                  </a:solidFill>
                  <a:latin typeface="Muli Regular Bold"/>
                </a:rPr>
                <a:t> de </a:t>
              </a:r>
              <a:r>
                <a:rPr lang="en-US" sz="2400" dirty="0" err="1">
                  <a:solidFill>
                    <a:srgbClr val="FFFFFF"/>
                  </a:solidFill>
                  <a:latin typeface="Muli Regular Bold"/>
                </a:rPr>
                <a:t>Contenidos</a:t>
              </a:r>
              <a:endParaRPr lang="en-US" sz="2400" dirty="0">
                <a:solidFill>
                  <a:srgbClr val="FFFFFF"/>
                </a:solidFill>
                <a:latin typeface="Muli Regular Bold"/>
              </a:endParaRPr>
            </a:p>
          </p:txBody>
        </p:sp>
      </p:grpSp>
      <p:graphicFrame>
        <p:nvGraphicFramePr>
          <p:cNvPr id="38" name="Tabla 37"/>
          <p:cNvGraphicFramePr>
            <a:graphicFrameLocks noGrp="1"/>
          </p:cNvGraphicFramePr>
          <p:nvPr>
            <p:extLst>
              <p:ext uri="{D42A27DB-BD31-4B8C-83A1-F6EECF244321}">
                <p14:modId xmlns:p14="http://schemas.microsoft.com/office/powerpoint/2010/main" val="400513144"/>
              </p:ext>
            </p:extLst>
          </p:nvPr>
        </p:nvGraphicFramePr>
        <p:xfrm>
          <a:off x="5403629" y="1586868"/>
          <a:ext cx="6160188" cy="7315200"/>
        </p:xfrm>
        <a:graphic>
          <a:graphicData uri="http://schemas.openxmlformats.org/drawingml/2006/table">
            <a:tbl>
              <a:tblPr firstRow="1" bandRow="1">
                <a:tableStyleId>{5C22544A-7EE6-4342-B048-85BDC9FD1C3A}</a:tableStyleId>
              </a:tblPr>
              <a:tblGrid>
                <a:gridCol w="5236084">
                  <a:extLst>
                    <a:ext uri="{9D8B030D-6E8A-4147-A177-3AD203B41FA5}">
                      <a16:colId xmlns:a16="http://schemas.microsoft.com/office/drawing/2014/main" val="2335280705"/>
                    </a:ext>
                  </a:extLst>
                </a:gridCol>
                <a:gridCol w="924104">
                  <a:extLst>
                    <a:ext uri="{9D8B030D-6E8A-4147-A177-3AD203B41FA5}">
                      <a16:colId xmlns:a16="http://schemas.microsoft.com/office/drawing/2014/main" val="5843150"/>
                    </a:ext>
                  </a:extLst>
                </a:gridCol>
              </a:tblGrid>
              <a:tr h="370840">
                <a:tc>
                  <a:txBody>
                    <a:bodyPr/>
                    <a:lstStyle/>
                    <a:p>
                      <a:endParaRPr lang="es-ES" sz="1800" dirty="0">
                        <a:latin typeface="Muli Regular" panose="020B0604020202020204" charset="0"/>
                      </a:endParaRPr>
                    </a:p>
                  </a:txBody>
                  <a:tcPr>
                    <a:noFill/>
                  </a:tcPr>
                </a:tc>
                <a:tc>
                  <a:txBody>
                    <a:bodyPr/>
                    <a:lstStyle/>
                    <a:p>
                      <a:endParaRPr lang="es-ES" sz="1800" dirty="0">
                        <a:latin typeface="Muli Regular" panose="020B0604020202020204" charset="0"/>
                      </a:endParaRPr>
                    </a:p>
                  </a:txBody>
                  <a:tcPr>
                    <a:noFill/>
                  </a:tcPr>
                </a:tc>
                <a:extLst>
                  <a:ext uri="{0D108BD9-81ED-4DB2-BD59-A6C34878D82A}">
                    <a16:rowId xmlns:a16="http://schemas.microsoft.com/office/drawing/2014/main" val="2733168168"/>
                  </a:ext>
                </a:extLst>
              </a:tr>
              <a:tr h="370840">
                <a:tc>
                  <a:txBody>
                    <a:bodyPr/>
                    <a:lstStyle/>
                    <a:p>
                      <a:r>
                        <a:rPr kumimoji="0" lang="en-US" sz="1800" b="0" i="0" u="none" strike="noStrike" kern="1200" cap="none" spc="0" normalizeH="0" baseline="0" noProof="0" dirty="0" err="1">
                          <a:ln>
                            <a:noFill/>
                          </a:ln>
                          <a:solidFill>
                            <a:prstClr val="black"/>
                          </a:solidFill>
                          <a:effectLst/>
                          <a:uLnTx/>
                          <a:uFillTx/>
                          <a:latin typeface="Muli Regular" panose="020B0604020202020204" charset="0"/>
                          <a:ea typeface="+mn-ea"/>
                          <a:cs typeface="+mn-cs"/>
                        </a:rPr>
                        <a:t>Introducción</a:t>
                      </a:r>
                      <a:endParaRPr lang="es-ES" sz="1800" dirty="0">
                        <a:latin typeface="Muli Regular" panose="020B0604020202020204" charset="0"/>
                      </a:endParaRPr>
                    </a:p>
                  </a:txBody>
                  <a:tcPr>
                    <a:noFill/>
                  </a:tcPr>
                </a:tc>
                <a:tc>
                  <a:txBody>
                    <a:bodyPr/>
                    <a:lstStyle/>
                    <a:p>
                      <a:r>
                        <a:rPr kumimoji="0" lang="es-ES" sz="1800" b="0" i="0" u="none" strike="noStrike" kern="1200" cap="none" spc="0" normalizeH="0" baseline="0" noProof="0" dirty="0">
                          <a:ln>
                            <a:noFill/>
                          </a:ln>
                          <a:solidFill>
                            <a:prstClr val="black"/>
                          </a:solidFill>
                          <a:effectLst/>
                          <a:uLnTx/>
                          <a:uFillTx/>
                          <a:latin typeface="Muli Regular" panose="020B0604020202020204" charset="0"/>
                          <a:ea typeface="+mn-ea"/>
                          <a:cs typeface="+mn-cs"/>
                        </a:rPr>
                        <a:t>3</a:t>
                      </a:r>
                      <a:endParaRPr lang="es-ES" sz="1800" dirty="0">
                        <a:latin typeface="Muli Regular" panose="020B0604020202020204" charset="0"/>
                      </a:endParaRPr>
                    </a:p>
                  </a:txBody>
                  <a:tcPr>
                    <a:noFill/>
                  </a:tcPr>
                </a:tc>
                <a:extLst>
                  <a:ext uri="{0D108BD9-81ED-4DB2-BD59-A6C34878D82A}">
                    <a16:rowId xmlns:a16="http://schemas.microsoft.com/office/drawing/2014/main" val="35671395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Muli Regular" panose="020B0604020202020204" charset="0"/>
                          <a:ea typeface="+mn-ea"/>
                          <a:cs typeface="+mn-cs"/>
                        </a:rPr>
                        <a:t>Justificación</a:t>
                      </a:r>
                      <a:r>
                        <a:rPr kumimoji="0" lang="en-US" sz="1800" b="0" i="0" u="none" strike="noStrike" kern="1200" cap="none" spc="0" normalizeH="0" baseline="0" noProof="0" dirty="0">
                          <a:ln>
                            <a:noFill/>
                          </a:ln>
                          <a:solidFill>
                            <a:prstClr val="black"/>
                          </a:solidFill>
                          <a:effectLst/>
                          <a:uLnTx/>
                          <a:uFillTx/>
                          <a:latin typeface="Muli Regular" panose="020B0604020202020204" charset="0"/>
                          <a:ea typeface="+mn-ea"/>
                          <a:cs typeface="+mn-cs"/>
                        </a:rPr>
                        <a:t> </a:t>
                      </a:r>
                      <a:endParaRPr kumimoji="0" lang="es-ES" sz="1800" b="0" i="0" u="none" strike="noStrike" kern="1200" cap="none" spc="0" normalizeH="0" baseline="0" noProof="0" dirty="0">
                        <a:ln>
                          <a:noFill/>
                        </a:ln>
                        <a:solidFill>
                          <a:prstClr val="black"/>
                        </a:solidFill>
                        <a:effectLst/>
                        <a:uLnTx/>
                        <a:uFillTx/>
                        <a:latin typeface="Muli Regular" panose="020B0604020202020204" charset="0"/>
                        <a:ea typeface="+mn-ea"/>
                        <a:cs typeface="+mn-cs"/>
                      </a:endParaRPr>
                    </a:p>
                    <a:p>
                      <a:r>
                        <a:rPr lang="es-ES" sz="1800" dirty="0">
                          <a:latin typeface="Muli Regular" panose="020B0604020202020204" charset="0"/>
                        </a:rPr>
                        <a:t>Objetivo general del proyecto </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black"/>
                          </a:solidFill>
                          <a:effectLst/>
                          <a:uLnTx/>
                          <a:uFillTx/>
                          <a:latin typeface="Muli Regular" panose="020B0604020202020204" charset="0"/>
                          <a:ea typeface="+mn-ea"/>
                          <a:cs typeface="+mn-cs"/>
                        </a:rPr>
                        <a:t>5</a:t>
                      </a:r>
                    </a:p>
                    <a:p>
                      <a:r>
                        <a:rPr lang="es-ES" sz="1800" dirty="0">
                          <a:latin typeface="Muli Regular" panose="020B0604020202020204" charset="0"/>
                        </a:rPr>
                        <a:t>6</a:t>
                      </a:r>
                    </a:p>
                  </a:txBody>
                  <a:tcPr>
                    <a:noFill/>
                  </a:tcPr>
                </a:tc>
                <a:extLst>
                  <a:ext uri="{0D108BD9-81ED-4DB2-BD59-A6C34878D82A}">
                    <a16:rowId xmlns:a16="http://schemas.microsoft.com/office/drawing/2014/main" val="1319537613"/>
                  </a:ext>
                </a:extLst>
              </a:tr>
              <a:tr h="370840">
                <a:tc>
                  <a:txBody>
                    <a:bodyPr/>
                    <a:lstStyle/>
                    <a:p>
                      <a:r>
                        <a:rPr lang="es-ES" sz="1800" dirty="0">
                          <a:latin typeface="Muli Regular" panose="020B0604020202020204" charset="0"/>
                        </a:rPr>
                        <a:t>Objetivos específicos del proyecto</a:t>
                      </a:r>
                    </a:p>
                  </a:txBody>
                  <a:tcPr>
                    <a:noFill/>
                  </a:tcPr>
                </a:tc>
                <a:tc>
                  <a:txBody>
                    <a:bodyPr/>
                    <a:lstStyle/>
                    <a:p>
                      <a:r>
                        <a:rPr lang="es-ES" sz="1800" dirty="0">
                          <a:latin typeface="Muli Regular" panose="020B0604020202020204" charset="0"/>
                        </a:rPr>
                        <a:t>8</a:t>
                      </a:r>
                    </a:p>
                  </a:txBody>
                  <a:tcPr>
                    <a:noFill/>
                  </a:tcPr>
                </a:tc>
                <a:extLst>
                  <a:ext uri="{0D108BD9-81ED-4DB2-BD59-A6C34878D82A}">
                    <a16:rowId xmlns:a16="http://schemas.microsoft.com/office/drawing/2014/main" val="4153154963"/>
                  </a:ext>
                </a:extLst>
              </a:tr>
              <a:tr h="370840">
                <a:tc>
                  <a:txBody>
                    <a:bodyPr/>
                    <a:lstStyle/>
                    <a:p>
                      <a:r>
                        <a:rPr lang="es-ES" sz="1800" dirty="0">
                          <a:latin typeface="Muli Regular" panose="020B0604020202020204" charset="0"/>
                        </a:rPr>
                        <a:t>Objetivo general del sistema</a:t>
                      </a:r>
                    </a:p>
                  </a:txBody>
                  <a:tcPr>
                    <a:noFill/>
                  </a:tcPr>
                </a:tc>
                <a:tc>
                  <a:txBody>
                    <a:bodyPr/>
                    <a:lstStyle/>
                    <a:p>
                      <a:r>
                        <a:rPr lang="es-ES" sz="1800" dirty="0">
                          <a:latin typeface="Muli Regular" panose="020B0604020202020204" charset="0"/>
                        </a:rPr>
                        <a:t>9</a:t>
                      </a:r>
                    </a:p>
                  </a:txBody>
                  <a:tcPr>
                    <a:noFill/>
                  </a:tcPr>
                </a:tc>
                <a:extLst>
                  <a:ext uri="{0D108BD9-81ED-4DB2-BD59-A6C34878D82A}">
                    <a16:rowId xmlns:a16="http://schemas.microsoft.com/office/drawing/2014/main" val="254654454"/>
                  </a:ext>
                </a:extLst>
              </a:tr>
              <a:tr h="370840">
                <a:tc>
                  <a:txBody>
                    <a:bodyPr/>
                    <a:lstStyle/>
                    <a:p>
                      <a:r>
                        <a:rPr lang="es-ES" sz="1800" dirty="0">
                          <a:latin typeface="Muli Regular" panose="020B0604020202020204" charset="0"/>
                        </a:rPr>
                        <a:t>Límite </a:t>
                      </a:r>
                    </a:p>
                  </a:txBody>
                  <a:tcPr>
                    <a:noFill/>
                  </a:tcPr>
                </a:tc>
                <a:tc>
                  <a:txBody>
                    <a:bodyPr/>
                    <a:lstStyle/>
                    <a:p>
                      <a:r>
                        <a:rPr lang="es-ES" sz="1800" dirty="0">
                          <a:latin typeface="Muli Regular" panose="020B0604020202020204" charset="0"/>
                        </a:rPr>
                        <a:t>10</a:t>
                      </a:r>
                    </a:p>
                  </a:txBody>
                  <a:tcPr>
                    <a:noFill/>
                  </a:tcPr>
                </a:tc>
                <a:extLst>
                  <a:ext uri="{0D108BD9-81ED-4DB2-BD59-A6C34878D82A}">
                    <a16:rowId xmlns:a16="http://schemas.microsoft.com/office/drawing/2014/main" val="963946075"/>
                  </a:ext>
                </a:extLst>
              </a:tr>
              <a:tr h="370840">
                <a:tc>
                  <a:txBody>
                    <a:bodyPr/>
                    <a:lstStyle/>
                    <a:p>
                      <a:r>
                        <a:rPr lang="es-ES" sz="1800" dirty="0">
                          <a:latin typeface="Muli Regular" panose="020B0604020202020204" charset="0"/>
                        </a:rPr>
                        <a:t>Alcance</a:t>
                      </a:r>
                    </a:p>
                  </a:txBody>
                  <a:tcPr>
                    <a:noFill/>
                  </a:tcPr>
                </a:tc>
                <a:tc>
                  <a:txBody>
                    <a:bodyPr/>
                    <a:lstStyle/>
                    <a:p>
                      <a:r>
                        <a:rPr lang="es-ES" sz="1800" dirty="0">
                          <a:latin typeface="Muli Regular" panose="020B0604020202020204" charset="0"/>
                        </a:rPr>
                        <a:t>10</a:t>
                      </a:r>
                    </a:p>
                  </a:txBody>
                  <a:tcPr>
                    <a:noFill/>
                  </a:tcPr>
                </a:tc>
                <a:extLst>
                  <a:ext uri="{0D108BD9-81ED-4DB2-BD59-A6C34878D82A}">
                    <a16:rowId xmlns:a16="http://schemas.microsoft.com/office/drawing/2014/main" val="742431252"/>
                  </a:ext>
                </a:extLst>
              </a:tr>
              <a:tr h="370840">
                <a:tc>
                  <a:txBody>
                    <a:bodyPr/>
                    <a:lstStyle/>
                    <a:p>
                      <a:r>
                        <a:rPr lang="es-ES" sz="1800" dirty="0">
                          <a:latin typeface="Muli Regular" panose="020B0604020202020204" charset="0"/>
                        </a:rPr>
                        <a:t>No Contempla</a:t>
                      </a:r>
                    </a:p>
                  </a:txBody>
                  <a:tcPr>
                    <a:noFill/>
                  </a:tcPr>
                </a:tc>
                <a:tc>
                  <a:txBody>
                    <a:bodyPr/>
                    <a:lstStyle/>
                    <a:p>
                      <a:r>
                        <a:rPr lang="es-ES" sz="1800" dirty="0">
                          <a:latin typeface="Muli Regular" panose="020B0604020202020204" charset="0"/>
                        </a:rPr>
                        <a:t>10</a:t>
                      </a:r>
                    </a:p>
                  </a:txBody>
                  <a:tcPr>
                    <a:noFill/>
                  </a:tcPr>
                </a:tc>
                <a:extLst>
                  <a:ext uri="{0D108BD9-81ED-4DB2-BD59-A6C34878D82A}">
                    <a16:rowId xmlns:a16="http://schemas.microsoft.com/office/drawing/2014/main" val="4184181448"/>
                  </a:ext>
                </a:extLst>
              </a:tr>
              <a:tr h="370840">
                <a:tc>
                  <a:txBody>
                    <a:bodyPr/>
                    <a:lstStyle/>
                    <a:p>
                      <a:r>
                        <a:rPr lang="es-ES" sz="1800" dirty="0" err="1">
                          <a:latin typeface="Muli Regular" panose="020B0604020202020204" charset="0"/>
                        </a:rPr>
                        <a:t>Elicitación</a:t>
                      </a:r>
                      <a:endParaRPr lang="es-ES" sz="1800" dirty="0">
                        <a:latin typeface="Muli Regular" panose="020B0604020202020204" charset="0"/>
                      </a:endParaRPr>
                    </a:p>
                  </a:txBody>
                  <a:tcPr>
                    <a:noFill/>
                  </a:tcPr>
                </a:tc>
                <a:tc>
                  <a:txBody>
                    <a:bodyPr/>
                    <a:lstStyle/>
                    <a:p>
                      <a:r>
                        <a:rPr lang="es-ES" sz="1800" dirty="0">
                          <a:latin typeface="Muli Regular" panose="020B0604020202020204" charset="0"/>
                        </a:rPr>
                        <a:t>11</a:t>
                      </a:r>
                    </a:p>
                  </a:txBody>
                  <a:tcPr>
                    <a:noFill/>
                  </a:tcPr>
                </a:tc>
                <a:extLst>
                  <a:ext uri="{0D108BD9-81ED-4DB2-BD59-A6C34878D82A}">
                    <a16:rowId xmlns:a16="http://schemas.microsoft.com/office/drawing/2014/main" val="3133041951"/>
                  </a:ext>
                </a:extLst>
              </a:tr>
              <a:tr h="370840">
                <a:tc>
                  <a:txBody>
                    <a:bodyPr/>
                    <a:lstStyle/>
                    <a:p>
                      <a:r>
                        <a:rPr lang="es-ES" sz="1800" dirty="0">
                          <a:latin typeface="Muli Regular" panose="020B0604020202020204" charset="0"/>
                        </a:rPr>
                        <a:t>Actividad del cliente</a:t>
                      </a:r>
                    </a:p>
                  </a:txBody>
                  <a:tcPr>
                    <a:noFill/>
                  </a:tcPr>
                </a:tc>
                <a:tc>
                  <a:txBody>
                    <a:bodyPr/>
                    <a:lstStyle/>
                    <a:p>
                      <a:r>
                        <a:rPr lang="es-ES" sz="1800" dirty="0">
                          <a:latin typeface="Muli Regular" panose="020B0604020202020204" charset="0"/>
                        </a:rPr>
                        <a:t>13</a:t>
                      </a:r>
                    </a:p>
                  </a:txBody>
                  <a:tcPr>
                    <a:noFill/>
                  </a:tcPr>
                </a:tc>
                <a:extLst>
                  <a:ext uri="{0D108BD9-81ED-4DB2-BD59-A6C34878D82A}">
                    <a16:rowId xmlns:a16="http://schemas.microsoft.com/office/drawing/2014/main" val="2763775868"/>
                  </a:ext>
                </a:extLst>
              </a:tr>
              <a:tr h="370840">
                <a:tc>
                  <a:txBody>
                    <a:bodyPr/>
                    <a:lstStyle/>
                    <a:p>
                      <a:r>
                        <a:rPr lang="es-ES" sz="1800" dirty="0">
                          <a:latin typeface="Muli Regular" panose="020B0604020202020204" charset="0"/>
                        </a:rPr>
                        <a:t>Tecnología de la Información y Comunicación</a:t>
                      </a:r>
                    </a:p>
                  </a:txBody>
                  <a:tcPr>
                    <a:noFill/>
                  </a:tcPr>
                </a:tc>
                <a:tc>
                  <a:txBody>
                    <a:bodyPr/>
                    <a:lstStyle/>
                    <a:p>
                      <a:r>
                        <a:rPr lang="es-ES" sz="1800" dirty="0">
                          <a:latin typeface="Muli Regular" panose="020B0604020202020204" charset="0"/>
                        </a:rPr>
                        <a:t>14</a:t>
                      </a:r>
                    </a:p>
                  </a:txBody>
                  <a:tcPr>
                    <a:noFill/>
                  </a:tcPr>
                </a:tc>
                <a:extLst>
                  <a:ext uri="{0D108BD9-81ED-4DB2-BD59-A6C34878D82A}">
                    <a16:rowId xmlns:a16="http://schemas.microsoft.com/office/drawing/2014/main" val="4099276005"/>
                  </a:ext>
                </a:extLst>
              </a:tr>
              <a:tr h="370840">
                <a:tc>
                  <a:txBody>
                    <a:bodyPr/>
                    <a:lstStyle/>
                    <a:p>
                      <a:r>
                        <a:rPr lang="es-ES" sz="1800" dirty="0">
                          <a:latin typeface="Muli Regular" panose="020B0604020202020204" charset="0"/>
                        </a:rPr>
                        <a:t>Competencia </a:t>
                      </a:r>
                    </a:p>
                  </a:txBody>
                  <a:tcPr>
                    <a:noFill/>
                  </a:tcPr>
                </a:tc>
                <a:tc>
                  <a:txBody>
                    <a:bodyPr/>
                    <a:lstStyle/>
                    <a:p>
                      <a:r>
                        <a:rPr lang="es-ES" sz="1800" dirty="0">
                          <a:latin typeface="Muli Regular" panose="020B0604020202020204" charset="0"/>
                        </a:rPr>
                        <a:t>15</a:t>
                      </a:r>
                    </a:p>
                  </a:txBody>
                  <a:tcPr>
                    <a:noFill/>
                  </a:tcPr>
                </a:tc>
                <a:extLst>
                  <a:ext uri="{0D108BD9-81ED-4DB2-BD59-A6C34878D82A}">
                    <a16:rowId xmlns:a16="http://schemas.microsoft.com/office/drawing/2014/main" val="1948393906"/>
                  </a:ext>
                </a:extLst>
              </a:tr>
              <a:tr h="370840">
                <a:tc>
                  <a:txBody>
                    <a:bodyPr/>
                    <a:lstStyle/>
                    <a:p>
                      <a:r>
                        <a:rPr lang="es-ES" sz="1800" dirty="0">
                          <a:latin typeface="Muli Regular" panose="020B0604020202020204" charset="0"/>
                        </a:rPr>
                        <a:t>Relevamiento</a:t>
                      </a:r>
                    </a:p>
                  </a:txBody>
                  <a:tcPr>
                    <a:noFill/>
                  </a:tcPr>
                </a:tc>
                <a:tc>
                  <a:txBody>
                    <a:bodyPr/>
                    <a:lstStyle/>
                    <a:p>
                      <a:r>
                        <a:rPr lang="es-ES" sz="1800" dirty="0">
                          <a:latin typeface="Muli Regular" panose="020B0604020202020204" charset="0"/>
                        </a:rPr>
                        <a:t>16</a:t>
                      </a:r>
                    </a:p>
                  </a:txBody>
                  <a:tcPr>
                    <a:noFill/>
                  </a:tcPr>
                </a:tc>
                <a:extLst>
                  <a:ext uri="{0D108BD9-81ED-4DB2-BD59-A6C34878D82A}">
                    <a16:rowId xmlns:a16="http://schemas.microsoft.com/office/drawing/2014/main" val="1063567142"/>
                  </a:ext>
                </a:extLst>
              </a:tr>
              <a:tr h="370840">
                <a:tc>
                  <a:txBody>
                    <a:bodyPr/>
                    <a:lstStyle/>
                    <a:p>
                      <a:r>
                        <a:rPr lang="es-ES" sz="1800" dirty="0">
                          <a:latin typeface="Muli Regular" panose="020B0604020202020204" charset="0"/>
                        </a:rPr>
                        <a:t>Relevamiento Estructural</a:t>
                      </a:r>
                    </a:p>
                  </a:txBody>
                  <a:tcPr>
                    <a:noFill/>
                  </a:tcPr>
                </a:tc>
                <a:tc>
                  <a:txBody>
                    <a:bodyPr/>
                    <a:lstStyle/>
                    <a:p>
                      <a:r>
                        <a:rPr lang="es-ES" sz="1800" dirty="0">
                          <a:latin typeface="Muli Regular" panose="020B0604020202020204" charset="0"/>
                        </a:rPr>
                        <a:t>17</a:t>
                      </a:r>
                    </a:p>
                  </a:txBody>
                  <a:tcPr>
                    <a:noFill/>
                  </a:tcPr>
                </a:tc>
                <a:extLst>
                  <a:ext uri="{0D108BD9-81ED-4DB2-BD59-A6C34878D82A}">
                    <a16:rowId xmlns:a16="http://schemas.microsoft.com/office/drawing/2014/main" val="1395185351"/>
                  </a:ext>
                </a:extLst>
              </a:tr>
              <a:tr h="370840">
                <a:tc>
                  <a:txBody>
                    <a:bodyPr/>
                    <a:lstStyle/>
                    <a:p>
                      <a:r>
                        <a:rPr lang="es-ES" sz="1800" dirty="0">
                          <a:latin typeface="Muli Regular" panose="020B0604020202020204" charset="0"/>
                        </a:rPr>
                        <a:t>Relevamiento Funcional</a:t>
                      </a:r>
                    </a:p>
                  </a:txBody>
                  <a:tcPr>
                    <a:noFill/>
                  </a:tcPr>
                </a:tc>
                <a:tc>
                  <a:txBody>
                    <a:bodyPr/>
                    <a:lstStyle/>
                    <a:p>
                      <a:r>
                        <a:rPr lang="es-ES" sz="1800" dirty="0">
                          <a:latin typeface="Muli Regular" panose="020B0604020202020204" charset="0"/>
                        </a:rPr>
                        <a:t>19</a:t>
                      </a:r>
                    </a:p>
                  </a:txBody>
                  <a:tcPr>
                    <a:noFill/>
                  </a:tcPr>
                </a:tc>
                <a:extLst>
                  <a:ext uri="{0D108BD9-81ED-4DB2-BD59-A6C34878D82A}">
                    <a16:rowId xmlns:a16="http://schemas.microsoft.com/office/drawing/2014/main" val="2094934154"/>
                  </a:ext>
                </a:extLst>
              </a:tr>
              <a:tr h="370840">
                <a:tc>
                  <a:txBody>
                    <a:bodyPr/>
                    <a:lstStyle/>
                    <a:p>
                      <a:r>
                        <a:rPr lang="es-ES" sz="1800" dirty="0">
                          <a:latin typeface="Muli Regular" panose="020B0604020202020204" charset="0"/>
                        </a:rPr>
                        <a:t>Organigrama</a:t>
                      </a:r>
                    </a:p>
                  </a:txBody>
                  <a:tcPr>
                    <a:noFill/>
                  </a:tcPr>
                </a:tc>
                <a:tc>
                  <a:txBody>
                    <a:bodyPr/>
                    <a:lstStyle/>
                    <a:p>
                      <a:r>
                        <a:rPr lang="es-ES" sz="1800" dirty="0">
                          <a:latin typeface="Muli Regular" panose="020B0604020202020204" charset="0"/>
                        </a:rPr>
                        <a:t>19</a:t>
                      </a:r>
                    </a:p>
                  </a:txBody>
                  <a:tcPr>
                    <a:noFill/>
                  </a:tcPr>
                </a:tc>
                <a:extLst>
                  <a:ext uri="{0D108BD9-81ED-4DB2-BD59-A6C34878D82A}">
                    <a16:rowId xmlns:a16="http://schemas.microsoft.com/office/drawing/2014/main" val="406919517"/>
                  </a:ext>
                </a:extLst>
              </a:tr>
              <a:tr h="370840">
                <a:tc>
                  <a:txBody>
                    <a:bodyPr/>
                    <a:lstStyle/>
                    <a:p>
                      <a:r>
                        <a:rPr lang="es-ES" sz="1800" dirty="0">
                          <a:latin typeface="Muli Regular" panose="020B0604020202020204" charset="0"/>
                        </a:rPr>
                        <a:t>Funciones de las Áreas</a:t>
                      </a:r>
                    </a:p>
                  </a:txBody>
                  <a:tcPr>
                    <a:noFill/>
                  </a:tcPr>
                </a:tc>
                <a:tc>
                  <a:txBody>
                    <a:bodyPr/>
                    <a:lstStyle/>
                    <a:p>
                      <a:r>
                        <a:rPr lang="es-ES" sz="1800" dirty="0">
                          <a:latin typeface="Muli Regular" panose="020B0604020202020204" charset="0"/>
                        </a:rPr>
                        <a:t>20</a:t>
                      </a:r>
                    </a:p>
                  </a:txBody>
                  <a:tcPr>
                    <a:noFill/>
                  </a:tcPr>
                </a:tc>
                <a:extLst>
                  <a:ext uri="{0D108BD9-81ED-4DB2-BD59-A6C34878D82A}">
                    <a16:rowId xmlns:a16="http://schemas.microsoft.com/office/drawing/2014/main" val="1959981693"/>
                  </a:ext>
                </a:extLst>
              </a:tr>
              <a:tr h="370840">
                <a:tc>
                  <a:txBody>
                    <a:bodyPr/>
                    <a:lstStyle/>
                    <a:p>
                      <a:r>
                        <a:rPr lang="es-ES" sz="1800" dirty="0">
                          <a:latin typeface="Muli Regular" panose="020B0604020202020204" charset="0"/>
                        </a:rPr>
                        <a:t>Procesos de negocios</a:t>
                      </a:r>
                    </a:p>
                  </a:txBody>
                  <a:tcPr>
                    <a:noFill/>
                  </a:tcPr>
                </a:tc>
                <a:tc>
                  <a:txBody>
                    <a:bodyPr/>
                    <a:lstStyle/>
                    <a:p>
                      <a:r>
                        <a:rPr lang="es-ES" sz="1800" dirty="0">
                          <a:latin typeface="Muli Regular" panose="020B0604020202020204" charset="0"/>
                        </a:rPr>
                        <a:t>21</a:t>
                      </a:r>
                    </a:p>
                  </a:txBody>
                  <a:tcPr>
                    <a:noFill/>
                  </a:tcPr>
                </a:tc>
                <a:extLst>
                  <a:ext uri="{0D108BD9-81ED-4DB2-BD59-A6C34878D82A}">
                    <a16:rowId xmlns:a16="http://schemas.microsoft.com/office/drawing/2014/main" val="2470130441"/>
                  </a:ext>
                </a:extLst>
              </a:tr>
              <a:tr h="370840">
                <a:tc>
                  <a:txBody>
                    <a:bodyPr/>
                    <a:lstStyle/>
                    <a:p>
                      <a:r>
                        <a:rPr lang="es-ES" sz="1800" dirty="0">
                          <a:latin typeface="Muli Regular" panose="020B0604020202020204" charset="0"/>
                        </a:rPr>
                        <a:t>Diagnóstico</a:t>
                      </a:r>
                    </a:p>
                  </a:txBody>
                  <a:tcPr>
                    <a:noFill/>
                  </a:tcPr>
                </a:tc>
                <a:tc>
                  <a:txBody>
                    <a:bodyPr/>
                    <a:lstStyle/>
                    <a:p>
                      <a:r>
                        <a:rPr lang="es-ES" sz="1800" dirty="0">
                          <a:latin typeface="Muli Regular" panose="020B0604020202020204" charset="0"/>
                        </a:rPr>
                        <a:t>31</a:t>
                      </a:r>
                    </a:p>
                  </a:txBody>
                  <a:tcPr>
                    <a:noFill/>
                  </a:tcPr>
                </a:tc>
                <a:extLst>
                  <a:ext uri="{0D108BD9-81ED-4DB2-BD59-A6C34878D82A}">
                    <a16:rowId xmlns:a16="http://schemas.microsoft.com/office/drawing/2014/main" val="1479396943"/>
                  </a:ext>
                </a:extLst>
              </a:tr>
            </a:tbl>
          </a:graphicData>
        </a:graphic>
      </p:graphicFrame>
      <p:graphicFrame>
        <p:nvGraphicFramePr>
          <p:cNvPr id="40" name="Tabla 39"/>
          <p:cNvGraphicFramePr>
            <a:graphicFrameLocks noGrp="1"/>
          </p:cNvGraphicFramePr>
          <p:nvPr>
            <p:extLst>
              <p:ext uri="{D42A27DB-BD31-4B8C-83A1-F6EECF244321}">
                <p14:modId xmlns:p14="http://schemas.microsoft.com/office/powerpoint/2010/main" val="1642566577"/>
              </p:ext>
            </p:extLst>
          </p:nvPr>
        </p:nvGraphicFramePr>
        <p:xfrm>
          <a:off x="12115800" y="1674014"/>
          <a:ext cx="6160188" cy="7411720"/>
        </p:xfrm>
        <a:graphic>
          <a:graphicData uri="http://schemas.openxmlformats.org/drawingml/2006/table">
            <a:tbl>
              <a:tblPr firstRow="1" bandRow="1">
                <a:tableStyleId>{5C22544A-7EE6-4342-B048-85BDC9FD1C3A}</a:tableStyleId>
              </a:tblPr>
              <a:tblGrid>
                <a:gridCol w="5236084">
                  <a:extLst>
                    <a:ext uri="{9D8B030D-6E8A-4147-A177-3AD203B41FA5}">
                      <a16:colId xmlns:a16="http://schemas.microsoft.com/office/drawing/2014/main" val="2335280705"/>
                    </a:ext>
                  </a:extLst>
                </a:gridCol>
                <a:gridCol w="924104">
                  <a:extLst>
                    <a:ext uri="{9D8B030D-6E8A-4147-A177-3AD203B41FA5}">
                      <a16:colId xmlns:a16="http://schemas.microsoft.com/office/drawing/2014/main" val="5843150"/>
                    </a:ext>
                  </a:extLst>
                </a:gridCol>
              </a:tblGrid>
              <a:tr h="370840">
                <a:tc>
                  <a:txBody>
                    <a:bodyPr/>
                    <a:lstStyle/>
                    <a:p>
                      <a:endParaRPr lang="es-ES" sz="1800" dirty="0">
                        <a:latin typeface="Muli Regular" panose="020B0604020202020204" charset="0"/>
                      </a:endParaRPr>
                    </a:p>
                  </a:txBody>
                  <a:tcPr>
                    <a:noFill/>
                  </a:tcPr>
                </a:tc>
                <a:tc>
                  <a:txBody>
                    <a:bodyPr/>
                    <a:lstStyle/>
                    <a:p>
                      <a:endParaRPr lang="es-ES" sz="1800" dirty="0">
                        <a:latin typeface="Muli Regular" panose="020B0604020202020204" charset="0"/>
                      </a:endParaRPr>
                    </a:p>
                  </a:txBody>
                  <a:tcPr>
                    <a:noFill/>
                  </a:tcPr>
                </a:tc>
                <a:extLst>
                  <a:ext uri="{0D108BD9-81ED-4DB2-BD59-A6C34878D82A}">
                    <a16:rowId xmlns:a16="http://schemas.microsoft.com/office/drawing/2014/main" val="2733168168"/>
                  </a:ext>
                </a:extLst>
              </a:tr>
              <a:tr h="370840">
                <a:tc>
                  <a:txBody>
                    <a:bodyPr/>
                    <a:lstStyle/>
                    <a:p>
                      <a:r>
                        <a:rPr lang="es-ES" sz="1800" dirty="0">
                          <a:latin typeface="Muli Regular" panose="020B0604020202020204" charset="0"/>
                        </a:rPr>
                        <a:t>Propuestas de solución</a:t>
                      </a:r>
                    </a:p>
                  </a:txBody>
                  <a:tcPr>
                    <a:noFill/>
                  </a:tcPr>
                </a:tc>
                <a:tc>
                  <a:txBody>
                    <a:bodyPr/>
                    <a:lstStyle/>
                    <a:p>
                      <a:r>
                        <a:rPr lang="es-ES" sz="1800" dirty="0">
                          <a:latin typeface="Muli Regular" panose="020B0604020202020204" charset="0"/>
                        </a:rPr>
                        <a:t>33</a:t>
                      </a:r>
                    </a:p>
                  </a:txBody>
                  <a:tcPr>
                    <a:noFill/>
                  </a:tcPr>
                </a:tc>
                <a:extLst>
                  <a:ext uri="{0D108BD9-81ED-4DB2-BD59-A6C34878D82A}">
                    <a16:rowId xmlns:a16="http://schemas.microsoft.com/office/drawing/2014/main" val="2507736265"/>
                  </a:ext>
                </a:extLst>
              </a:tr>
              <a:tr h="370840">
                <a:tc>
                  <a:txBody>
                    <a:bodyPr/>
                    <a:lstStyle/>
                    <a:p>
                      <a:r>
                        <a:rPr lang="es-ES" sz="1800" dirty="0">
                          <a:latin typeface="Muli Regular" panose="020B0604020202020204" charset="0"/>
                        </a:rPr>
                        <a:t>Propuesta de solución general</a:t>
                      </a:r>
                    </a:p>
                  </a:txBody>
                  <a:tcPr>
                    <a:noFill/>
                  </a:tcPr>
                </a:tc>
                <a:tc>
                  <a:txBody>
                    <a:bodyPr/>
                    <a:lstStyle/>
                    <a:p>
                      <a:r>
                        <a:rPr lang="es-ES" sz="1800" dirty="0">
                          <a:latin typeface="Muli Regular" panose="020B0604020202020204" charset="0"/>
                        </a:rPr>
                        <a:t>34</a:t>
                      </a:r>
                    </a:p>
                  </a:txBody>
                  <a:tcPr>
                    <a:noFill/>
                  </a:tcPr>
                </a:tc>
                <a:extLst>
                  <a:ext uri="{0D108BD9-81ED-4DB2-BD59-A6C34878D82A}">
                    <a16:rowId xmlns:a16="http://schemas.microsoft.com/office/drawing/2014/main" val="910587580"/>
                  </a:ext>
                </a:extLst>
              </a:tr>
              <a:tr h="370840">
                <a:tc>
                  <a:txBody>
                    <a:bodyPr/>
                    <a:lstStyle/>
                    <a:p>
                      <a:r>
                        <a:rPr kumimoji="0" lang="en-US" sz="1800" b="0" i="0" u="none" strike="noStrike" kern="1200" cap="none" spc="0" normalizeH="0" baseline="0" noProof="0" dirty="0" err="1">
                          <a:ln>
                            <a:noFill/>
                          </a:ln>
                          <a:solidFill>
                            <a:prstClr val="black"/>
                          </a:solidFill>
                          <a:effectLst/>
                          <a:uLnTx/>
                          <a:uFillTx/>
                          <a:latin typeface="Muli Regular" panose="020B0604020202020204" charset="0"/>
                          <a:ea typeface="+mn-ea"/>
                          <a:cs typeface="+mn-cs"/>
                        </a:rPr>
                        <a:t>Listado</a:t>
                      </a:r>
                      <a:r>
                        <a:rPr kumimoji="0" lang="en-US" sz="1800" b="0" i="0" u="none" strike="noStrike" kern="1200" cap="none" spc="0" normalizeH="0" baseline="0" noProof="0" dirty="0">
                          <a:ln>
                            <a:noFill/>
                          </a:ln>
                          <a:solidFill>
                            <a:prstClr val="black"/>
                          </a:solidFill>
                          <a:effectLst/>
                          <a:uLnTx/>
                          <a:uFillTx/>
                          <a:latin typeface="Muli Regular" panose="020B0604020202020204" charset="0"/>
                          <a:ea typeface="+mn-ea"/>
                          <a:cs typeface="+mn-cs"/>
                        </a:rPr>
                        <a:t> de </a:t>
                      </a:r>
                      <a:r>
                        <a:rPr kumimoji="0" lang="en-US" sz="1800" b="0" i="0" u="none" strike="noStrike" kern="1200" cap="none" spc="0" normalizeH="0" baseline="0" noProof="0" dirty="0" err="1">
                          <a:ln>
                            <a:noFill/>
                          </a:ln>
                          <a:solidFill>
                            <a:prstClr val="black"/>
                          </a:solidFill>
                          <a:effectLst/>
                          <a:uLnTx/>
                          <a:uFillTx/>
                          <a:latin typeface="Muli Regular" panose="020B0604020202020204" charset="0"/>
                          <a:ea typeface="+mn-ea"/>
                          <a:cs typeface="+mn-cs"/>
                        </a:rPr>
                        <a:t>Requerimientos</a:t>
                      </a:r>
                      <a:r>
                        <a:rPr kumimoji="0" lang="en-US" sz="1800" b="0" i="0" u="none" strike="noStrike" kern="1200" cap="none" spc="0" normalizeH="0" baseline="0" noProof="0" dirty="0">
                          <a:ln>
                            <a:noFill/>
                          </a:ln>
                          <a:solidFill>
                            <a:prstClr val="black"/>
                          </a:solidFill>
                          <a:effectLst/>
                          <a:uLnTx/>
                          <a:uFillTx/>
                          <a:latin typeface="Muli Regular" panose="020B0604020202020204" charset="0"/>
                          <a:ea typeface="+mn-ea"/>
                          <a:cs typeface="+mn-cs"/>
                        </a:rPr>
                        <a:t> </a:t>
                      </a:r>
                      <a:r>
                        <a:rPr kumimoji="0" lang="en-US" sz="1800" b="0" i="0" u="none" strike="noStrike" kern="1200" cap="none" spc="0" normalizeH="0" baseline="0" noProof="0" dirty="0" err="1">
                          <a:ln>
                            <a:noFill/>
                          </a:ln>
                          <a:solidFill>
                            <a:prstClr val="black"/>
                          </a:solidFill>
                          <a:effectLst/>
                          <a:uLnTx/>
                          <a:uFillTx/>
                          <a:latin typeface="Muli Regular" panose="020B0604020202020204" charset="0"/>
                          <a:ea typeface="+mn-ea"/>
                          <a:cs typeface="+mn-cs"/>
                        </a:rPr>
                        <a:t>funcionales</a:t>
                      </a:r>
                      <a:endParaRPr lang="es-ES" sz="1800" dirty="0">
                        <a:latin typeface="Muli Regular" panose="020B0604020202020204" charset="0"/>
                      </a:endParaRPr>
                    </a:p>
                  </a:txBody>
                  <a:tcPr>
                    <a:noFill/>
                  </a:tcPr>
                </a:tc>
                <a:tc>
                  <a:txBody>
                    <a:bodyPr/>
                    <a:lstStyle/>
                    <a:p>
                      <a:r>
                        <a:rPr kumimoji="0" lang="es-ES" sz="1800" b="0" i="0" u="none" strike="noStrike" kern="1200" cap="none" spc="0" normalizeH="0" baseline="0" noProof="0" dirty="0">
                          <a:ln>
                            <a:noFill/>
                          </a:ln>
                          <a:solidFill>
                            <a:prstClr val="black"/>
                          </a:solidFill>
                          <a:effectLst/>
                          <a:uLnTx/>
                          <a:uFillTx/>
                          <a:latin typeface="Muli Regular" panose="020B0604020202020204" charset="0"/>
                          <a:ea typeface="+mn-ea"/>
                          <a:cs typeface="+mn-cs"/>
                        </a:rPr>
                        <a:t>36</a:t>
                      </a:r>
                      <a:endParaRPr lang="es-ES" sz="1800" dirty="0">
                        <a:latin typeface="Muli Regular" panose="020B0604020202020204" charset="0"/>
                      </a:endParaRPr>
                    </a:p>
                  </a:txBody>
                  <a:tcPr>
                    <a:noFill/>
                  </a:tcPr>
                </a:tc>
                <a:extLst>
                  <a:ext uri="{0D108BD9-81ED-4DB2-BD59-A6C34878D82A}">
                    <a16:rowId xmlns:a16="http://schemas.microsoft.com/office/drawing/2014/main" val="35671395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Muli Regular" panose="020B0604020202020204" charset="0"/>
                          <a:ea typeface="+mn-ea"/>
                          <a:cs typeface="+mn-cs"/>
                        </a:rPr>
                        <a:t>Listado</a:t>
                      </a:r>
                      <a:r>
                        <a:rPr kumimoji="0" lang="en-US" sz="1800" b="0" i="0" u="none" strike="noStrike" kern="1200" cap="none" spc="0" normalizeH="0" baseline="0" noProof="0" dirty="0">
                          <a:ln>
                            <a:noFill/>
                          </a:ln>
                          <a:solidFill>
                            <a:prstClr val="black"/>
                          </a:solidFill>
                          <a:effectLst/>
                          <a:uLnTx/>
                          <a:uFillTx/>
                          <a:latin typeface="Muli Regular" panose="020B0604020202020204" charset="0"/>
                          <a:ea typeface="+mn-ea"/>
                          <a:cs typeface="+mn-cs"/>
                        </a:rPr>
                        <a:t> de </a:t>
                      </a:r>
                      <a:r>
                        <a:rPr kumimoji="0" lang="en-US" sz="1800" b="0" i="0" u="none" strike="noStrike" kern="1200" cap="none" spc="0" normalizeH="0" baseline="0" noProof="0" dirty="0" err="1">
                          <a:ln>
                            <a:noFill/>
                          </a:ln>
                          <a:solidFill>
                            <a:prstClr val="black"/>
                          </a:solidFill>
                          <a:effectLst/>
                          <a:uLnTx/>
                          <a:uFillTx/>
                          <a:latin typeface="Muli Regular" panose="020B0604020202020204" charset="0"/>
                          <a:ea typeface="+mn-ea"/>
                          <a:cs typeface="+mn-cs"/>
                        </a:rPr>
                        <a:t>Requerimientos</a:t>
                      </a:r>
                      <a:r>
                        <a:rPr kumimoji="0" lang="en-US" sz="1800" b="0" i="0" u="none" strike="noStrike" kern="1200" cap="none" spc="0" normalizeH="0" baseline="0" noProof="0" dirty="0">
                          <a:ln>
                            <a:noFill/>
                          </a:ln>
                          <a:solidFill>
                            <a:prstClr val="black"/>
                          </a:solidFill>
                          <a:effectLst/>
                          <a:uLnTx/>
                          <a:uFillTx/>
                          <a:latin typeface="Muli Regular" panose="020B0604020202020204" charset="0"/>
                          <a:ea typeface="+mn-ea"/>
                          <a:cs typeface="+mn-cs"/>
                        </a:rPr>
                        <a:t> no </a:t>
                      </a:r>
                      <a:r>
                        <a:rPr kumimoji="0" lang="en-US" sz="1800" b="0" i="0" u="none" strike="noStrike" kern="1200" cap="none" spc="0" normalizeH="0" baseline="0" noProof="0" dirty="0" err="1">
                          <a:ln>
                            <a:noFill/>
                          </a:ln>
                          <a:solidFill>
                            <a:prstClr val="black"/>
                          </a:solidFill>
                          <a:effectLst/>
                          <a:uLnTx/>
                          <a:uFillTx/>
                          <a:latin typeface="Muli Regular" panose="020B0604020202020204" charset="0"/>
                          <a:ea typeface="+mn-ea"/>
                          <a:cs typeface="+mn-cs"/>
                        </a:rPr>
                        <a:t>funcionales</a:t>
                      </a:r>
                      <a:r>
                        <a:rPr kumimoji="0" lang="en-US" sz="1800" b="0" i="0" u="none" strike="noStrike" kern="1200" cap="none" spc="0" normalizeH="0" baseline="0" noProof="0" dirty="0">
                          <a:ln>
                            <a:noFill/>
                          </a:ln>
                          <a:solidFill>
                            <a:prstClr val="black"/>
                          </a:solidFill>
                          <a:effectLst/>
                          <a:uLnTx/>
                          <a:uFillTx/>
                          <a:latin typeface="Muli Regular" panose="020B0604020202020204" charset="0"/>
                          <a:ea typeface="+mn-ea"/>
                          <a:cs typeface="+mn-cs"/>
                        </a:rPr>
                        <a:t> </a:t>
                      </a:r>
                      <a:endParaRPr kumimoji="0" lang="es-ES" sz="1800" b="0" i="0" u="none" strike="noStrike" kern="1200" cap="none" spc="0" normalizeH="0" baseline="0" noProof="0" dirty="0">
                        <a:ln>
                          <a:noFill/>
                        </a:ln>
                        <a:solidFill>
                          <a:prstClr val="black"/>
                        </a:solidFill>
                        <a:effectLst/>
                        <a:uLnTx/>
                        <a:uFillTx/>
                        <a:latin typeface="Muli Regular" panose="020B0604020202020204" charset="0"/>
                        <a:ea typeface="+mn-ea"/>
                        <a:cs typeface="+mn-cs"/>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black"/>
                          </a:solidFill>
                          <a:effectLst/>
                          <a:uLnTx/>
                          <a:uFillTx/>
                          <a:latin typeface="Muli Regular" panose="020B0604020202020204" charset="0"/>
                          <a:ea typeface="+mn-ea"/>
                          <a:cs typeface="+mn-cs"/>
                        </a:rPr>
                        <a:t>37</a:t>
                      </a:r>
                    </a:p>
                  </a:txBody>
                  <a:tcPr>
                    <a:noFill/>
                  </a:tcPr>
                </a:tc>
                <a:extLst>
                  <a:ext uri="{0D108BD9-81ED-4DB2-BD59-A6C34878D82A}">
                    <a16:rowId xmlns:a16="http://schemas.microsoft.com/office/drawing/2014/main" val="1319537613"/>
                  </a:ext>
                </a:extLst>
              </a:tr>
              <a:tr h="370840">
                <a:tc>
                  <a:txBody>
                    <a:bodyPr/>
                    <a:lstStyle/>
                    <a:p>
                      <a:r>
                        <a:rPr lang="es-ES" sz="1800" dirty="0">
                          <a:latin typeface="Muli Regular" panose="020B0604020202020204" charset="0"/>
                        </a:rPr>
                        <a:t>Listado de Requerimientos Candidatos</a:t>
                      </a:r>
                    </a:p>
                  </a:txBody>
                  <a:tcPr>
                    <a:noFill/>
                  </a:tcPr>
                </a:tc>
                <a:tc>
                  <a:txBody>
                    <a:bodyPr/>
                    <a:lstStyle/>
                    <a:p>
                      <a:r>
                        <a:rPr lang="es-ES" sz="1800" dirty="0">
                          <a:latin typeface="Muli Regular" panose="020B0604020202020204" charset="0"/>
                        </a:rPr>
                        <a:t>38</a:t>
                      </a:r>
                    </a:p>
                  </a:txBody>
                  <a:tcPr>
                    <a:noFill/>
                  </a:tcPr>
                </a:tc>
                <a:extLst>
                  <a:ext uri="{0D108BD9-81ED-4DB2-BD59-A6C34878D82A}">
                    <a16:rowId xmlns:a16="http://schemas.microsoft.com/office/drawing/2014/main" val="532497668"/>
                  </a:ext>
                </a:extLst>
              </a:tr>
              <a:tr h="370840">
                <a:tc>
                  <a:txBody>
                    <a:bodyPr/>
                    <a:lstStyle/>
                    <a:p>
                      <a:r>
                        <a:rPr lang="es-ES" sz="1800" dirty="0">
                          <a:latin typeface="Muli Regular" panose="020B0604020202020204" charset="0"/>
                        </a:rPr>
                        <a:t>Desarrollo del Prototipo</a:t>
                      </a:r>
                    </a:p>
                  </a:txBody>
                  <a:tcPr>
                    <a:noFill/>
                  </a:tcPr>
                </a:tc>
                <a:tc>
                  <a:txBody>
                    <a:bodyPr/>
                    <a:lstStyle/>
                    <a:p>
                      <a:r>
                        <a:rPr lang="es-ES" sz="1800" dirty="0">
                          <a:latin typeface="Muli Regular" panose="020B0604020202020204" charset="0"/>
                        </a:rPr>
                        <a:t>39</a:t>
                      </a:r>
                    </a:p>
                  </a:txBody>
                  <a:tcPr>
                    <a:noFill/>
                  </a:tcPr>
                </a:tc>
                <a:extLst>
                  <a:ext uri="{0D108BD9-81ED-4DB2-BD59-A6C34878D82A}">
                    <a16:rowId xmlns:a16="http://schemas.microsoft.com/office/drawing/2014/main" val="4153154963"/>
                  </a:ext>
                </a:extLst>
              </a:tr>
              <a:tr h="370840">
                <a:tc>
                  <a:txBody>
                    <a:bodyPr/>
                    <a:lstStyle/>
                    <a:p>
                      <a:r>
                        <a:rPr lang="es-ES" sz="1800" dirty="0">
                          <a:latin typeface="Muli Regular" panose="020B0604020202020204" charset="0"/>
                        </a:rPr>
                        <a:t>Análisis y Diseño</a:t>
                      </a:r>
                    </a:p>
                  </a:txBody>
                  <a:tcPr>
                    <a:noFill/>
                  </a:tcPr>
                </a:tc>
                <a:tc>
                  <a:txBody>
                    <a:bodyPr/>
                    <a:lstStyle/>
                    <a:p>
                      <a:r>
                        <a:rPr lang="es-ES" sz="1800" dirty="0">
                          <a:latin typeface="Muli Regular" panose="020B0604020202020204" charset="0"/>
                        </a:rPr>
                        <a:t>39</a:t>
                      </a:r>
                    </a:p>
                  </a:txBody>
                  <a:tcPr>
                    <a:noFill/>
                  </a:tcPr>
                </a:tc>
                <a:extLst>
                  <a:ext uri="{0D108BD9-81ED-4DB2-BD59-A6C34878D82A}">
                    <a16:rowId xmlns:a16="http://schemas.microsoft.com/office/drawing/2014/main" val="254654454"/>
                  </a:ext>
                </a:extLst>
              </a:tr>
              <a:tr h="370840">
                <a:tc>
                  <a:txBody>
                    <a:bodyPr/>
                    <a:lstStyle/>
                    <a:p>
                      <a:r>
                        <a:rPr lang="es-ES" sz="1800" dirty="0">
                          <a:latin typeface="Muli Regular" panose="020B0604020202020204" charset="0"/>
                        </a:rPr>
                        <a:t>Diagrama de Clases</a:t>
                      </a:r>
                    </a:p>
                  </a:txBody>
                  <a:tcPr>
                    <a:noFill/>
                  </a:tcPr>
                </a:tc>
                <a:tc>
                  <a:txBody>
                    <a:bodyPr/>
                    <a:lstStyle/>
                    <a:p>
                      <a:r>
                        <a:rPr lang="es-ES" sz="1800" dirty="0">
                          <a:latin typeface="Muli Regular" panose="020B0604020202020204" charset="0"/>
                        </a:rPr>
                        <a:t>43</a:t>
                      </a:r>
                    </a:p>
                  </a:txBody>
                  <a:tcPr>
                    <a:noFill/>
                  </a:tcPr>
                </a:tc>
                <a:extLst>
                  <a:ext uri="{0D108BD9-81ED-4DB2-BD59-A6C34878D82A}">
                    <a16:rowId xmlns:a16="http://schemas.microsoft.com/office/drawing/2014/main" val="963946075"/>
                  </a:ext>
                </a:extLst>
              </a:tr>
              <a:tr h="370840">
                <a:tc>
                  <a:txBody>
                    <a:bodyPr/>
                    <a:lstStyle/>
                    <a:p>
                      <a:r>
                        <a:rPr lang="es-ES" sz="1800" dirty="0">
                          <a:latin typeface="Muli Regular" panose="020B0604020202020204" charset="0"/>
                        </a:rPr>
                        <a:t>Diagrama Entidad Relación</a:t>
                      </a:r>
                    </a:p>
                  </a:txBody>
                  <a:tcPr>
                    <a:noFill/>
                  </a:tcPr>
                </a:tc>
                <a:tc>
                  <a:txBody>
                    <a:bodyPr/>
                    <a:lstStyle/>
                    <a:p>
                      <a:r>
                        <a:rPr lang="es-ES" sz="1800" dirty="0">
                          <a:latin typeface="Muli Regular" panose="020B0604020202020204" charset="0"/>
                        </a:rPr>
                        <a:t>44</a:t>
                      </a:r>
                    </a:p>
                  </a:txBody>
                  <a:tcPr>
                    <a:noFill/>
                  </a:tcPr>
                </a:tc>
                <a:extLst>
                  <a:ext uri="{0D108BD9-81ED-4DB2-BD59-A6C34878D82A}">
                    <a16:rowId xmlns:a16="http://schemas.microsoft.com/office/drawing/2014/main" val="742431252"/>
                  </a:ext>
                </a:extLst>
              </a:tr>
              <a:tr h="370840">
                <a:tc>
                  <a:txBody>
                    <a:bodyPr/>
                    <a:lstStyle/>
                    <a:p>
                      <a:r>
                        <a:rPr lang="es-ES" sz="1800" dirty="0">
                          <a:latin typeface="Muli Regular" panose="020B0604020202020204" charset="0"/>
                        </a:rPr>
                        <a:t>Diagrama de Despliegue</a:t>
                      </a:r>
                    </a:p>
                  </a:txBody>
                  <a:tcPr>
                    <a:noFill/>
                  </a:tcPr>
                </a:tc>
                <a:tc>
                  <a:txBody>
                    <a:bodyPr/>
                    <a:lstStyle/>
                    <a:p>
                      <a:r>
                        <a:rPr lang="es-ES" sz="1800" dirty="0">
                          <a:latin typeface="Muli Regular" panose="020B0604020202020204" charset="0"/>
                        </a:rPr>
                        <a:t>45</a:t>
                      </a:r>
                    </a:p>
                  </a:txBody>
                  <a:tcPr>
                    <a:noFill/>
                  </a:tcPr>
                </a:tc>
                <a:extLst>
                  <a:ext uri="{0D108BD9-81ED-4DB2-BD59-A6C34878D82A}">
                    <a16:rowId xmlns:a16="http://schemas.microsoft.com/office/drawing/2014/main" val="4184181448"/>
                  </a:ext>
                </a:extLst>
              </a:tr>
              <a:tr h="370840">
                <a:tc>
                  <a:txBody>
                    <a:bodyPr/>
                    <a:lstStyle/>
                    <a:p>
                      <a:r>
                        <a:rPr lang="es-ES" sz="1800" dirty="0">
                          <a:latin typeface="Muli Regular" panose="020B0604020202020204" charset="0"/>
                        </a:rPr>
                        <a:t>Diagrama de Casos de Uso</a:t>
                      </a:r>
                    </a:p>
                  </a:txBody>
                  <a:tcPr>
                    <a:noFill/>
                  </a:tcPr>
                </a:tc>
                <a:tc>
                  <a:txBody>
                    <a:bodyPr/>
                    <a:lstStyle/>
                    <a:p>
                      <a:r>
                        <a:rPr lang="es-ES" sz="1800" dirty="0">
                          <a:latin typeface="Muli Regular" panose="020B0604020202020204" charset="0"/>
                        </a:rPr>
                        <a:t>46</a:t>
                      </a:r>
                    </a:p>
                  </a:txBody>
                  <a:tcPr>
                    <a:noFill/>
                  </a:tcPr>
                </a:tc>
                <a:extLst>
                  <a:ext uri="{0D108BD9-81ED-4DB2-BD59-A6C34878D82A}">
                    <a16:rowId xmlns:a16="http://schemas.microsoft.com/office/drawing/2014/main" val="3133041951"/>
                  </a:ext>
                </a:extLst>
              </a:tr>
              <a:tr h="361696">
                <a:tc>
                  <a:txBody>
                    <a:bodyPr/>
                    <a:lstStyle/>
                    <a:p>
                      <a:r>
                        <a:rPr lang="es-ES" sz="1800" dirty="0">
                          <a:latin typeface="Muli Regular" panose="020B0604020202020204" charset="0"/>
                        </a:rPr>
                        <a:t>Descripción de Casos de Uso</a:t>
                      </a:r>
                    </a:p>
                  </a:txBody>
                  <a:tcPr>
                    <a:noFill/>
                  </a:tcPr>
                </a:tc>
                <a:tc>
                  <a:txBody>
                    <a:bodyPr/>
                    <a:lstStyle/>
                    <a:p>
                      <a:r>
                        <a:rPr lang="es-ES" sz="1800" dirty="0">
                          <a:latin typeface="Muli Regular" panose="020B0604020202020204" charset="0"/>
                        </a:rPr>
                        <a:t>48</a:t>
                      </a:r>
                    </a:p>
                  </a:txBody>
                  <a:tcPr>
                    <a:noFill/>
                  </a:tcPr>
                </a:tc>
                <a:extLst>
                  <a:ext uri="{0D108BD9-81ED-4DB2-BD59-A6C34878D82A}">
                    <a16:rowId xmlns:a16="http://schemas.microsoft.com/office/drawing/2014/main" val="2763775868"/>
                  </a:ext>
                </a:extLst>
              </a:tr>
              <a:tr h="370840">
                <a:tc>
                  <a:txBody>
                    <a:bodyPr/>
                    <a:lstStyle/>
                    <a:p>
                      <a:r>
                        <a:rPr lang="es-ES" sz="1800" dirty="0">
                          <a:latin typeface="Muli Regular" panose="020B0604020202020204" charset="0"/>
                        </a:rPr>
                        <a:t>Diagrama de Colaboración</a:t>
                      </a:r>
                    </a:p>
                  </a:txBody>
                  <a:tcPr>
                    <a:noFill/>
                  </a:tcPr>
                </a:tc>
                <a:tc>
                  <a:txBody>
                    <a:bodyPr/>
                    <a:lstStyle/>
                    <a:p>
                      <a:r>
                        <a:rPr lang="es-ES" sz="1800" dirty="0">
                          <a:latin typeface="Muli Regular" panose="020B0604020202020204" charset="0"/>
                        </a:rPr>
                        <a:t>50</a:t>
                      </a:r>
                    </a:p>
                  </a:txBody>
                  <a:tcPr>
                    <a:noFill/>
                  </a:tcPr>
                </a:tc>
                <a:extLst>
                  <a:ext uri="{0D108BD9-81ED-4DB2-BD59-A6C34878D82A}">
                    <a16:rowId xmlns:a16="http://schemas.microsoft.com/office/drawing/2014/main" val="4099276005"/>
                  </a:ext>
                </a:extLst>
              </a:tr>
              <a:tr h="370840">
                <a:tc>
                  <a:txBody>
                    <a:bodyPr/>
                    <a:lstStyle/>
                    <a:p>
                      <a:r>
                        <a:rPr lang="es-ES" sz="1800" dirty="0">
                          <a:latin typeface="Muli Regular" panose="020B0604020202020204" charset="0"/>
                        </a:rPr>
                        <a:t>Comunicaciones</a:t>
                      </a:r>
                    </a:p>
                  </a:txBody>
                  <a:tcPr>
                    <a:noFill/>
                  </a:tcPr>
                </a:tc>
                <a:tc>
                  <a:txBody>
                    <a:bodyPr/>
                    <a:lstStyle/>
                    <a:p>
                      <a:r>
                        <a:rPr lang="es-ES" sz="1800" dirty="0">
                          <a:latin typeface="Muli Regular" panose="020B0604020202020204" charset="0"/>
                        </a:rPr>
                        <a:t>52</a:t>
                      </a:r>
                    </a:p>
                  </a:txBody>
                  <a:tcPr>
                    <a:noFill/>
                  </a:tcPr>
                </a:tc>
                <a:extLst>
                  <a:ext uri="{0D108BD9-81ED-4DB2-BD59-A6C34878D82A}">
                    <a16:rowId xmlns:a16="http://schemas.microsoft.com/office/drawing/2014/main" val="1948393906"/>
                  </a:ext>
                </a:extLst>
              </a:tr>
              <a:tr h="370840">
                <a:tc>
                  <a:txBody>
                    <a:bodyPr/>
                    <a:lstStyle/>
                    <a:p>
                      <a:r>
                        <a:rPr lang="es-ES" sz="1800" dirty="0">
                          <a:latin typeface="Muli Regular" panose="020B0604020202020204" charset="0"/>
                        </a:rPr>
                        <a:t>Interfaz Gráfica</a:t>
                      </a:r>
                    </a:p>
                  </a:txBody>
                  <a:tcPr>
                    <a:noFill/>
                  </a:tcPr>
                </a:tc>
                <a:tc>
                  <a:txBody>
                    <a:bodyPr/>
                    <a:lstStyle/>
                    <a:p>
                      <a:r>
                        <a:rPr lang="es-ES" sz="1800" dirty="0">
                          <a:latin typeface="Muli Regular" panose="020B0604020202020204" charset="0"/>
                        </a:rPr>
                        <a:t>54</a:t>
                      </a:r>
                    </a:p>
                  </a:txBody>
                  <a:tcPr>
                    <a:noFill/>
                  </a:tcPr>
                </a:tc>
                <a:extLst>
                  <a:ext uri="{0D108BD9-81ED-4DB2-BD59-A6C34878D82A}">
                    <a16:rowId xmlns:a16="http://schemas.microsoft.com/office/drawing/2014/main" val="1063567142"/>
                  </a:ext>
                </a:extLst>
              </a:tr>
              <a:tr h="370840">
                <a:tc>
                  <a:txBody>
                    <a:bodyPr/>
                    <a:lstStyle/>
                    <a:p>
                      <a:r>
                        <a:rPr lang="es-ES" sz="1800" dirty="0">
                          <a:latin typeface="Muli Regular" panose="020B0604020202020204" charset="0"/>
                        </a:rPr>
                        <a:t>Pruebas – proceso de V&amp;V</a:t>
                      </a:r>
                    </a:p>
                  </a:txBody>
                  <a:tcPr>
                    <a:noFill/>
                  </a:tcPr>
                </a:tc>
                <a:tc>
                  <a:txBody>
                    <a:bodyPr/>
                    <a:lstStyle/>
                    <a:p>
                      <a:r>
                        <a:rPr lang="es-ES" sz="1800" dirty="0">
                          <a:latin typeface="Muli Regular" panose="020B0604020202020204" charset="0"/>
                        </a:rPr>
                        <a:t>59</a:t>
                      </a:r>
                    </a:p>
                  </a:txBody>
                  <a:tcPr>
                    <a:noFill/>
                  </a:tcPr>
                </a:tc>
                <a:extLst>
                  <a:ext uri="{0D108BD9-81ED-4DB2-BD59-A6C34878D82A}">
                    <a16:rowId xmlns:a16="http://schemas.microsoft.com/office/drawing/2014/main" val="1395185351"/>
                  </a:ext>
                </a:extLst>
              </a:tr>
              <a:tr h="370840">
                <a:tc>
                  <a:txBody>
                    <a:bodyPr/>
                    <a:lstStyle/>
                    <a:p>
                      <a:r>
                        <a:rPr lang="es-ES" sz="1800" dirty="0">
                          <a:latin typeface="Muli Regular" panose="020B0604020202020204" charset="0"/>
                        </a:rPr>
                        <a:t>Conclusiones</a:t>
                      </a:r>
                    </a:p>
                  </a:txBody>
                  <a:tcPr>
                    <a:noFill/>
                  </a:tcPr>
                </a:tc>
                <a:tc>
                  <a:txBody>
                    <a:bodyPr/>
                    <a:lstStyle/>
                    <a:p>
                      <a:r>
                        <a:rPr lang="es-ES" sz="1800" dirty="0">
                          <a:latin typeface="Muli Regular" panose="020B0604020202020204" charset="0"/>
                        </a:rPr>
                        <a:t>63</a:t>
                      </a:r>
                    </a:p>
                  </a:txBody>
                  <a:tcPr>
                    <a:noFill/>
                  </a:tcPr>
                </a:tc>
                <a:extLst>
                  <a:ext uri="{0D108BD9-81ED-4DB2-BD59-A6C34878D82A}">
                    <a16:rowId xmlns:a16="http://schemas.microsoft.com/office/drawing/2014/main" val="2094934154"/>
                  </a:ext>
                </a:extLst>
              </a:tr>
              <a:tr h="370840">
                <a:tc>
                  <a:txBody>
                    <a:bodyPr/>
                    <a:lstStyle/>
                    <a:p>
                      <a:r>
                        <a:rPr lang="es-ES" sz="1800" dirty="0">
                          <a:latin typeface="Muli Regular" panose="020B0604020202020204" charset="0"/>
                        </a:rPr>
                        <a:t>Bibliografía</a:t>
                      </a:r>
                    </a:p>
                  </a:txBody>
                  <a:tcPr>
                    <a:noFill/>
                  </a:tcPr>
                </a:tc>
                <a:tc>
                  <a:txBody>
                    <a:bodyPr/>
                    <a:lstStyle/>
                    <a:p>
                      <a:r>
                        <a:rPr lang="es-ES" sz="1800" dirty="0">
                          <a:latin typeface="Muli Regular" panose="020B0604020202020204" charset="0"/>
                        </a:rPr>
                        <a:t>64</a:t>
                      </a:r>
                    </a:p>
                  </a:txBody>
                  <a:tcPr>
                    <a:noFill/>
                  </a:tcPr>
                </a:tc>
                <a:extLst>
                  <a:ext uri="{0D108BD9-81ED-4DB2-BD59-A6C34878D82A}">
                    <a16:rowId xmlns:a16="http://schemas.microsoft.com/office/drawing/2014/main" val="406919517"/>
                  </a:ext>
                </a:extLst>
              </a:tr>
              <a:tr h="370840">
                <a:tc>
                  <a:txBody>
                    <a:bodyPr/>
                    <a:lstStyle/>
                    <a:p>
                      <a:r>
                        <a:rPr lang="es-ES" sz="1800" dirty="0">
                          <a:latin typeface="Muli Regular" panose="020B0604020202020204" charset="0"/>
                        </a:rPr>
                        <a:t>Anexo I</a:t>
                      </a:r>
                    </a:p>
                  </a:txBody>
                  <a:tcPr>
                    <a:noFill/>
                  </a:tcPr>
                </a:tc>
                <a:tc>
                  <a:txBody>
                    <a:bodyPr/>
                    <a:lstStyle/>
                    <a:p>
                      <a:r>
                        <a:rPr lang="es-ES" sz="1800" dirty="0">
                          <a:latin typeface="Muli Regular" panose="020B0604020202020204" charset="0"/>
                        </a:rPr>
                        <a:t>65</a:t>
                      </a:r>
                    </a:p>
                  </a:txBody>
                  <a:tcPr>
                    <a:noFill/>
                  </a:tcPr>
                </a:tc>
                <a:extLst>
                  <a:ext uri="{0D108BD9-81ED-4DB2-BD59-A6C34878D82A}">
                    <a16:rowId xmlns:a16="http://schemas.microsoft.com/office/drawing/2014/main" val="1959981693"/>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577180" y="236488"/>
            <a:ext cx="9381148" cy="9814023"/>
            <a:chOff x="0" y="0"/>
            <a:chExt cx="7504918" cy="7851218"/>
          </a:xfrm>
        </p:grpSpPr>
        <p:sp>
          <p:nvSpPr>
            <p:cNvPr id="3" name="Freeform 3"/>
            <p:cNvSpPr/>
            <p:nvPr/>
          </p:nvSpPr>
          <p:spPr>
            <a:xfrm>
              <a:off x="0" y="0"/>
              <a:ext cx="7504919" cy="7851218"/>
            </a:xfrm>
            <a:custGeom>
              <a:avLst/>
              <a:gdLst/>
              <a:ahLst/>
              <a:cxnLst/>
              <a:rect l="l" t="t" r="r" b="b"/>
              <a:pathLst>
                <a:path w="7504919" h="7851218">
                  <a:moveTo>
                    <a:pt x="7380458" y="7851218"/>
                  </a:moveTo>
                  <a:lnTo>
                    <a:pt x="124460" y="7851218"/>
                  </a:lnTo>
                  <a:cubicBezTo>
                    <a:pt x="55880" y="7851218"/>
                    <a:pt x="0" y="7795338"/>
                    <a:pt x="0" y="7726759"/>
                  </a:cubicBezTo>
                  <a:lnTo>
                    <a:pt x="0" y="124460"/>
                  </a:lnTo>
                  <a:cubicBezTo>
                    <a:pt x="0" y="55880"/>
                    <a:pt x="55880" y="0"/>
                    <a:pt x="124460" y="0"/>
                  </a:cubicBezTo>
                  <a:lnTo>
                    <a:pt x="7380459" y="0"/>
                  </a:lnTo>
                  <a:cubicBezTo>
                    <a:pt x="7449038" y="0"/>
                    <a:pt x="7504919" y="55880"/>
                    <a:pt x="7504919" y="124460"/>
                  </a:cubicBezTo>
                  <a:lnTo>
                    <a:pt x="7504919" y="7726759"/>
                  </a:lnTo>
                  <a:cubicBezTo>
                    <a:pt x="7504919" y="7795339"/>
                    <a:pt x="7449038" y="7851218"/>
                    <a:pt x="7380459" y="7851218"/>
                  </a:cubicBezTo>
                  <a:close/>
                </a:path>
              </a:pathLst>
            </a:custGeom>
            <a:solidFill>
              <a:srgbClr val="FFFFFF"/>
            </a:solidFill>
          </p:spPr>
        </p:sp>
      </p:grpSp>
      <p:sp>
        <p:nvSpPr>
          <p:cNvPr id="4" name="AutoShape 4"/>
          <p:cNvSpPr/>
          <p:nvPr/>
        </p:nvSpPr>
        <p:spPr>
          <a:xfrm>
            <a:off x="8790362" y="3543300"/>
            <a:ext cx="7638127" cy="0"/>
          </a:xfrm>
          <a:prstGeom prst="line">
            <a:avLst/>
          </a:prstGeom>
          <a:ln w="76200" cap="rnd">
            <a:solidFill>
              <a:srgbClr val="F2F3F4"/>
            </a:solidFill>
            <a:prstDash val="solid"/>
            <a:headEnd type="none" w="sm" len="sm"/>
            <a:tailEnd type="none" w="sm" len="sm"/>
          </a:ln>
        </p:spPr>
      </p:sp>
      <p:sp>
        <p:nvSpPr>
          <p:cNvPr id="7" name="TextBox 7"/>
          <p:cNvSpPr txBox="1"/>
          <p:nvPr/>
        </p:nvSpPr>
        <p:spPr>
          <a:xfrm>
            <a:off x="8679044" y="296763"/>
            <a:ext cx="9177420" cy="9541073"/>
          </a:xfrm>
          <a:prstGeom prst="rect">
            <a:avLst/>
          </a:prstGeom>
        </p:spPr>
        <p:txBody>
          <a:bodyPr wrap="square" lIns="0" tIns="0" rIns="0" bIns="0" rtlCol="0" anchor="t">
            <a:spAutoFit/>
          </a:bodyPr>
          <a:lstStyle/>
          <a:p>
            <a:pPr marL="457200" indent="-457200">
              <a:lnSpc>
                <a:spcPts val="3079"/>
              </a:lnSpc>
              <a:buAutoNum type="arabicParenR"/>
            </a:pPr>
            <a:r>
              <a:rPr lang="es-ES" sz="2200" dirty="0">
                <a:solidFill>
                  <a:srgbClr val="0E2C4B"/>
                </a:solidFill>
                <a:latin typeface="Muli Bold Bold"/>
              </a:rPr>
              <a:t>Gerencia General: Coordinación de todas las sucursales. Toma de decisiones de la compañía a nivel general.</a:t>
            </a:r>
          </a:p>
          <a:p>
            <a:pPr>
              <a:lnSpc>
                <a:spcPts val="3079"/>
              </a:lnSpc>
            </a:pPr>
            <a:endParaRPr lang="es-ES" sz="2200" dirty="0">
              <a:solidFill>
                <a:srgbClr val="0E2C4B"/>
              </a:solidFill>
              <a:latin typeface="Muli Bold Bold"/>
            </a:endParaRPr>
          </a:p>
          <a:p>
            <a:pPr>
              <a:lnSpc>
                <a:spcPts val="3079"/>
              </a:lnSpc>
            </a:pPr>
            <a:r>
              <a:rPr lang="es-ES" sz="2200" dirty="0">
                <a:solidFill>
                  <a:srgbClr val="0E2C4B"/>
                </a:solidFill>
                <a:latin typeface="Muli Bold Bold"/>
              </a:rPr>
              <a:t>2)  R.R.H.H.: Inducción del personal, entrevistas a posibles candidatos. Administración del personal. Liquidación de sueldos.</a:t>
            </a:r>
          </a:p>
          <a:p>
            <a:pPr>
              <a:lnSpc>
                <a:spcPts val="3079"/>
              </a:lnSpc>
            </a:pPr>
            <a:endParaRPr lang="es-ES" sz="2200" dirty="0">
              <a:solidFill>
                <a:srgbClr val="0E2C4B"/>
              </a:solidFill>
              <a:latin typeface="Muli Bold Bold"/>
            </a:endParaRPr>
          </a:p>
          <a:p>
            <a:pPr>
              <a:lnSpc>
                <a:spcPts val="3079"/>
              </a:lnSpc>
            </a:pPr>
            <a:r>
              <a:rPr lang="es-ES" sz="2200" dirty="0">
                <a:solidFill>
                  <a:srgbClr val="0E2C4B"/>
                </a:solidFill>
                <a:latin typeface="Muli Bold Bold"/>
              </a:rPr>
              <a:t>3)  Marketing: Estudio de mercado. Publicidad de la empresa en distintos medios. Comunicación de la empresa hacia el exterior.</a:t>
            </a:r>
          </a:p>
          <a:p>
            <a:pPr>
              <a:lnSpc>
                <a:spcPts val="3079"/>
              </a:lnSpc>
            </a:pPr>
            <a:endParaRPr lang="es-ES" sz="2200" dirty="0">
              <a:solidFill>
                <a:srgbClr val="0E2C4B"/>
              </a:solidFill>
              <a:latin typeface="Muli Bold Bold"/>
            </a:endParaRPr>
          </a:p>
          <a:p>
            <a:pPr>
              <a:lnSpc>
                <a:spcPts val="3079"/>
              </a:lnSpc>
            </a:pPr>
            <a:r>
              <a:rPr lang="es-ES" sz="2200" dirty="0">
                <a:solidFill>
                  <a:srgbClr val="0E2C4B"/>
                </a:solidFill>
                <a:latin typeface="Muli Bold Bold"/>
              </a:rPr>
              <a:t>4)  Sistemas: Mantenimiento de equipos tecnológicos. Mantenimiento de sistemas actuales de la empresa. Estudio de competencia con soluciones tecnológicas.</a:t>
            </a:r>
          </a:p>
          <a:p>
            <a:pPr>
              <a:lnSpc>
                <a:spcPts val="3079"/>
              </a:lnSpc>
            </a:pPr>
            <a:endParaRPr lang="es-ES" sz="2200" dirty="0">
              <a:solidFill>
                <a:srgbClr val="0E2C4B"/>
              </a:solidFill>
              <a:latin typeface="Muli Bold Bold"/>
            </a:endParaRPr>
          </a:p>
          <a:p>
            <a:pPr>
              <a:lnSpc>
                <a:spcPts val="3079"/>
              </a:lnSpc>
            </a:pPr>
            <a:r>
              <a:rPr lang="es-ES" sz="2200" dirty="0">
                <a:solidFill>
                  <a:srgbClr val="0E2C4B"/>
                </a:solidFill>
                <a:latin typeface="Muli Bold Bold"/>
              </a:rPr>
              <a:t>5)  Compras: Control de stock. Pedido a proveedores. Control de facturas y pedidos.</a:t>
            </a:r>
          </a:p>
          <a:p>
            <a:pPr>
              <a:lnSpc>
                <a:spcPts val="3079"/>
              </a:lnSpc>
            </a:pPr>
            <a:endParaRPr lang="es-ES" sz="2200" dirty="0">
              <a:solidFill>
                <a:srgbClr val="0E2C4B"/>
              </a:solidFill>
              <a:latin typeface="Muli Bold Bold"/>
            </a:endParaRPr>
          </a:p>
          <a:p>
            <a:pPr>
              <a:lnSpc>
                <a:spcPts val="3079"/>
              </a:lnSpc>
            </a:pPr>
            <a:r>
              <a:rPr lang="es-ES" sz="2200" dirty="0">
                <a:solidFill>
                  <a:srgbClr val="0E2C4B"/>
                </a:solidFill>
                <a:latin typeface="Muli Bold Bold"/>
              </a:rPr>
              <a:t>6)  Ventas: Atención al cliente. Control de stock.</a:t>
            </a:r>
          </a:p>
          <a:p>
            <a:pPr>
              <a:lnSpc>
                <a:spcPts val="3079"/>
              </a:lnSpc>
            </a:pPr>
            <a:endParaRPr lang="es-ES" sz="2200" dirty="0">
              <a:solidFill>
                <a:srgbClr val="0E2C4B"/>
              </a:solidFill>
              <a:latin typeface="Muli Bold Bold"/>
            </a:endParaRPr>
          </a:p>
          <a:p>
            <a:pPr>
              <a:lnSpc>
                <a:spcPts val="3079"/>
              </a:lnSpc>
            </a:pPr>
            <a:r>
              <a:rPr lang="es-ES" sz="2200" dirty="0">
                <a:solidFill>
                  <a:srgbClr val="0E2C4B"/>
                </a:solidFill>
                <a:latin typeface="Muli Bold Bold"/>
              </a:rPr>
              <a:t>7)  Administración: Control de caja. Manejo de facturas. Funciones de tesorería. Tareas contables.</a:t>
            </a:r>
          </a:p>
          <a:p>
            <a:pPr>
              <a:lnSpc>
                <a:spcPts val="3079"/>
              </a:lnSpc>
            </a:pPr>
            <a:endParaRPr lang="es-ES" sz="2200" dirty="0">
              <a:solidFill>
                <a:srgbClr val="0E2C4B"/>
              </a:solidFill>
              <a:latin typeface="Muli Bold Bold"/>
            </a:endParaRPr>
          </a:p>
          <a:p>
            <a:pPr>
              <a:lnSpc>
                <a:spcPts val="3079"/>
              </a:lnSpc>
            </a:pPr>
            <a:r>
              <a:rPr lang="es-ES" sz="2200" dirty="0">
                <a:solidFill>
                  <a:srgbClr val="0E2C4B"/>
                </a:solidFill>
                <a:latin typeface="Muli Bold Bold"/>
              </a:rPr>
              <a:t>8)  Gerencia Local: Coordinación del equipo de la sucursal. Comunicación con gerencia general. Control de personal.</a:t>
            </a:r>
          </a:p>
          <a:p>
            <a:pPr marL="457200" indent="-457200">
              <a:lnSpc>
                <a:spcPts val="3079"/>
              </a:lnSpc>
              <a:buAutoNum type="arabicParenR"/>
            </a:pPr>
            <a:endParaRPr lang="es-ES" sz="2200" dirty="0">
              <a:solidFill>
                <a:srgbClr val="0E2C4B"/>
              </a:solidFill>
              <a:latin typeface="Muli Bold Bold"/>
            </a:endParaRPr>
          </a:p>
        </p:txBody>
      </p:sp>
      <p:sp>
        <p:nvSpPr>
          <p:cNvPr id="5" name="AutoShape 5"/>
          <p:cNvSpPr/>
          <p:nvPr/>
        </p:nvSpPr>
        <p:spPr>
          <a:xfrm>
            <a:off x="8780909" y="1257300"/>
            <a:ext cx="7638127" cy="0"/>
          </a:xfrm>
          <a:prstGeom prst="line">
            <a:avLst/>
          </a:prstGeom>
          <a:ln w="76200" cap="rnd">
            <a:solidFill>
              <a:srgbClr val="F2F3F4"/>
            </a:solidFill>
            <a:prstDash val="solid"/>
            <a:headEnd type="none" w="sm" len="sm"/>
            <a:tailEnd type="none" w="sm" len="sm"/>
          </a:ln>
        </p:spPr>
      </p:sp>
      <p:sp>
        <p:nvSpPr>
          <p:cNvPr id="15" name="TextBox 15"/>
          <p:cNvSpPr txBox="1"/>
          <p:nvPr/>
        </p:nvSpPr>
        <p:spPr>
          <a:xfrm>
            <a:off x="1028700" y="1249503"/>
            <a:ext cx="6173123" cy="1723998"/>
          </a:xfrm>
          <a:prstGeom prst="rect">
            <a:avLst/>
          </a:prstGeom>
        </p:spPr>
        <p:txBody>
          <a:bodyPr lIns="0" tIns="0" rIns="0" bIns="0" rtlCol="0" anchor="t">
            <a:spAutoFit/>
          </a:bodyPr>
          <a:lstStyle/>
          <a:p>
            <a:pPr>
              <a:lnSpc>
                <a:spcPts val="6870"/>
              </a:lnSpc>
            </a:pPr>
            <a:r>
              <a:rPr lang="en-US" sz="5725" dirty="0" err="1">
                <a:solidFill>
                  <a:srgbClr val="0E2C4B"/>
                </a:solidFill>
                <a:latin typeface="Muli Bold Bold"/>
              </a:rPr>
              <a:t>Funciones</a:t>
            </a:r>
            <a:r>
              <a:rPr lang="en-US" sz="5725" dirty="0">
                <a:solidFill>
                  <a:srgbClr val="0E2C4B"/>
                </a:solidFill>
                <a:latin typeface="Muli Bold Bold"/>
              </a:rPr>
              <a:t> de las </a:t>
            </a:r>
            <a:r>
              <a:rPr lang="en-US" sz="5725" dirty="0" err="1">
                <a:solidFill>
                  <a:srgbClr val="0E2C4B"/>
                </a:solidFill>
                <a:latin typeface="Muli Bold Bold"/>
              </a:rPr>
              <a:t>Áreas</a:t>
            </a:r>
            <a:r>
              <a:rPr lang="en-US" sz="5725" dirty="0">
                <a:solidFill>
                  <a:srgbClr val="0E2C4B"/>
                </a:solidFill>
                <a:latin typeface="Muli Bold Bold"/>
              </a:rPr>
              <a:t> </a:t>
            </a:r>
          </a:p>
        </p:txBody>
      </p:sp>
      <p:sp>
        <p:nvSpPr>
          <p:cNvPr id="23" name="AutoShape 5"/>
          <p:cNvSpPr/>
          <p:nvPr/>
        </p:nvSpPr>
        <p:spPr>
          <a:xfrm>
            <a:off x="8780909" y="2476500"/>
            <a:ext cx="7638127" cy="0"/>
          </a:xfrm>
          <a:prstGeom prst="line">
            <a:avLst/>
          </a:prstGeom>
          <a:ln w="76200" cap="rnd">
            <a:solidFill>
              <a:srgbClr val="F2F3F4"/>
            </a:solidFill>
            <a:prstDash val="solid"/>
            <a:headEnd type="none" w="sm" len="sm"/>
            <a:tailEnd type="none" w="sm" len="sm"/>
          </a:ln>
        </p:spPr>
      </p:sp>
      <p:sp>
        <p:nvSpPr>
          <p:cNvPr id="25" name="AutoShape 5"/>
          <p:cNvSpPr/>
          <p:nvPr/>
        </p:nvSpPr>
        <p:spPr>
          <a:xfrm>
            <a:off x="8821073" y="5219700"/>
            <a:ext cx="7638127" cy="0"/>
          </a:xfrm>
          <a:prstGeom prst="line">
            <a:avLst/>
          </a:prstGeom>
          <a:ln w="76200" cap="rnd">
            <a:solidFill>
              <a:srgbClr val="F2F3F4"/>
            </a:solidFill>
            <a:prstDash val="solid"/>
            <a:headEnd type="none" w="sm" len="sm"/>
            <a:tailEnd type="none" w="sm" len="sm"/>
          </a:ln>
        </p:spPr>
      </p:sp>
      <p:sp>
        <p:nvSpPr>
          <p:cNvPr id="26" name="AutoShape 5"/>
          <p:cNvSpPr/>
          <p:nvPr/>
        </p:nvSpPr>
        <p:spPr>
          <a:xfrm>
            <a:off x="8780908" y="6438900"/>
            <a:ext cx="7638127" cy="0"/>
          </a:xfrm>
          <a:prstGeom prst="line">
            <a:avLst/>
          </a:prstGeom>
          <a:ln w="76200" cap="rnd">
            <a:solidFill>
              <a:srgbClr val="F2F3F4"/>
            </a:solidFill>
            <a:prstDash val="solid"/>
            <a:headEnd type="none" w="sm" len="sm"/>
            <a:tailEnd type="none" w="sm" len="sm"/>
          </a:ln>
        </p:spPr>
      </p:sp>
      <p:sp>
        <p:nvSpPr>
          <p:cNvPr id="28" name="AutoShape 5"/>
          <p:cNvSpPr/>
          <p:nvPr/>
        </p:nvSpPr>
        <p:spPr>
          <a:xfrm>
            <a:off x="8821073" y="7200900"/>
            <a:ext cx="7638127" cy="0"/>
          </a:xfrm>
          <a:prstGeom prst="line">
            <a:avLst/>
          </a:prstGeom>
          <a:ln w="76200" cap="rnd">
            <a:solidFill>
              <a:srgbClr val="F2F3F4"/>
            </a:solidFill>
            <a:prstDash val="solid"/>
            <a:headEnd type="none" w="sm" len="sm"/>
            <a:tailEnd type="none" w="sm" len="sm"/>
          </a:ln>
        </p:spPr>
      </p:sp>
      <p:sp>
        <p:nvSpPr>
          <p:cNvPr id="29" name="AutoShape 5"/>
          <p:cNvSpPr/>
          <p:nvPr/>
        </p:nvSpPr>
        <p:spPr>
          <a:xfrm>
            <a:off x="8821073" y="8420100"/>
            <a:ext cx="7638127" cy="0"/>
          </a:xfrm>
          <a:prstGeom prst="line">
            <a:avLst/>
          </a:prstGeom>
          <a:ln w="76200" cap="rnd">
            <a:solidFill>
              <a:srgbClr val="F2F3F4"/>
            </a:solidFill>
            <a:prstDash val="solid"/>
            <a:headEnd type="none" w="sm" len="sm"/>
            <a:tailEnd type="none" w="sm" len="sm"/>
          </a:ln>
        </p:spPr>
      </p:sp>
      <p:sp>
        <p:nvSpPr>
          <p:cNvPr id="30" name="AutoShape 5"/>
          <p:cNvSpPr/>
          <p:nvPr/>
        </p:nvSpPr>
        <p:spPr>
          <a:xfrm>
            <a:off x="8839200" y="9563100"/>
            <a:ext cx="7638127" cy="0"/>
          </a:xfrm>
          <a:prstGeom prst="line">
            <a:avLst/>
          </a:prstGeom>
          <a:ln w="76200" cap="rnd">
            <a:solidFill>
              <a:srgbClr val="F2F3F4"/>
            </a:solidFill>
            <a:prstDash val="solid"/>
            <a:headEnd type="none" w="sm" len="sm"/>
            <a:tailEnd type="none" w="sm" len="sm"/>
          </a:ln>
        </p:spPr>
      </p:sp>
    </p:spTree>
    <p:extLst>
      <p:ext uri="{BB962C8B-B14F-4D97-AF65-F5344CB8AC3E}">
        <p14:creationId xmlns:p14="http://schemas.microsoft.com/office/powerpoint/2010/main" val="1174290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228600" y="647700"/>
            <a:ext cx="6096000" cy="6400800"/>
            <a:chOff x="0" y="101600"/>
            <a:chExt cx="6251193" cy="5112519"/>
          </a:xfrm>
        </p:grpSpPr>
        <p:sp>
          <p:nvSpPr>
            <p:cNvPr id="9" name="TextBox 9"/>
            <p:cNvSpPr txBox="1"/>
            <p:nvPr/>
          </p:nvSpPr>
          <p:spPr>
            <a:xfrm>
              <a:off x="0" y="1572786"/>
              <a:ext cx="6069359" cy="3641333"/>
            </a:xfrm>
            <a:prstGeom prst="rect">
              <a:avLst/>
            </a:prstGeom>
          </p:spPr>
          <p:txBody>
            <a:bodyPr wrap="square" lIns="0" tIns="0" rIns="0" bIns="0" rtlCol="0" anchor="t">
              <a:spAutoFit/>
            </a:bodyPr>
            <a:lstStyle/>
            <a:p>
              <a:pPr>
                <a:lnSpc>
                  <a:spcPts val="2940"/>
                </a:lnSpc>
              </a:pPr>
              <a:r>
                <a:rPr lang="es-ES" sz="2100" dirty="0">
                  <a:solidFill>
                    <a:srgbClr val="0E2C4B"/>
                  </a:solidFill>
                  <a:latin typeface="Muli Regular"/>
                </a:rPr>
                <a:t>1) </a:t>
              </a:r>
              <a:r>
                <a:rPr lang="es-ES" sz="2100" b="1" dirty="0">
                  <a:solidFill>
                    <a:srgbClr val="0E2C4B"/>
                  </a:solidFill>
                  <a:latin typeface="Muli Regular"/>
                </a:rPr>
                <a:t>Proceso: Registración de Usuario</a:t>
              </a:r>
            </a:p>
            <a:p>
              <a:pPr>
                <a:lnSpc>
                  <a:spcPts val="2940"/>
                </a:lnSpc>
              </a:pPr>
              <a:endParaRPr lang="es-ES" sz="2100" b="1" u="sng" dirty="0">
                <a:solidFill>
                  <a:srgbClr val="0E2C4B"/>
                </a:solidFill>
                <a:latin typeface="Muli Regular"/>
              </a:endParaRPr>
            </a:p>
            <a:p>
              <a:pPr>
                <a:lnSpc>
                  <a:spcPts val="2940"/>
                </a:lnSpc>
              </a:pPr>
              <a:r>
                <a:rPr lang="es-ES" sz="2100" b="1" u="sng" dirty="0">
                  <a:solidFill>
                    <a:srgbClr val="0E2C4B"/>
                  </a:solidFill>
                  <a:latin typeface="Muli Regular"/>
                </a:rPr>
                <a:t>Roles</a:t>
              </a:r>
              <a:r>
                <a:rPr lang="es-ES" sz="2100" dirty="0">
                  <a:solidFill>
                    <a:srgbClr val="0E2C4B"/>
                  </a:solidFill>
                  <a:latin typeface="Muli Regular"/>
                </a:rPr>
                <a:t>: Usuario</a:t>
              </a:r>
            </a:p>
            <a:p>
              <a:pPr>
                <a:lnSpc>
                  <a:spcPts val="2940"/>
                </a:lnSpc>
              </a:pPr>
              <a:endParaRPr lang="es-ES" sz="2100" b="1" u="sng" dirty="0">
                <a:solidFill>
                  <a:srgbClr val="0E2C4B"/>
                </a:solidFill>
                <a:latin typeface="Muli Regular"/>
              </a:endParaRPr>
            </a:p>
            <a:p>
              <a:pPr>
                <a:lnSpc>
                  <a:spcPts val="2940"/>
                </a:lnSpc>
              </a:pPr>
              <a:r>
                <a:rPr lang="es-ES" sz="2100" b="1" u="sng" dirty="0">
                  <a:solidFill>
                    <a:srgbClr val="0E2C4B"/>
                  </a:solidFill>
                  <a:latin typeface="Muli Regular"/>
                </a:rPr>
                <a:t>Pasos</a:t>
              </a:r>
              <a:r>
                <a:rPr lang="es-ES" sz="2100" dirty="0">
                  <a:solidFill>
                    <a:srgbClr val="0E2C4B"/>
                  </a:solidFill>
                  <a:latin typeface="Muli Regular"/>
                </a:rPr>
                <a:t>: El usuario ingresa a la aplicación y necesita estar registrado para realizar la compra. Entonces hace </a:t>
              </a:r>
              <a:r>
                <a:rPr lang="es-ES" sz="2100" dirty="0" err="1">
                  <a:solidFill>
                    <a:srgbClr val="0E2C4B"/>
                  </a:solidFill>
                  <a:latin typeface="Muli Regular"/>
                </a:rPr>
                <a:t>click</a:t>
              </a:r>
              <a:r>
                <a:rPr lang="es-ES" sz="2100" dirty="0">
                  <a:solidFill>
                    <a:srgbClr val="0E2C4B"/>
                  </a:solidFill>
                  <a:latin typeface="Muli Regular"/>
                </a:rPr>
                <a:t> en “Registrarse”, ingresa su mail, nombre, contraseña y dirección. Si registración es exitosa ya puede ingresar a comprar.</a:t>
              </a:r>
            </a:p>
          </p:txBody>
        </p:sp>
        <p:sp>
          <p:nvSpPr>
            <p:cNvPr id="10" name="TextBox 10"/>
            <p:cNvSpPr txBox="1"/>
            <p:nvPr/>
          </p:nvSpPr>
          <p:spPr>
            <a:xfrm>
              <a:off x="0" y="101600"/>
              <a:ext cx="6251193" cy="1095824"/>
            </a:xfrm>
            <a:prstGeom prst="rect">
              <a:avLst/>
            </a:prstGeom>
          </p:spPr>
          <p:txBody>
            <a:bodyPr lIns="0" tIns="0" rIns="0" bIns="0" rtlCol="0" anchor="t">
              <a:spAutoFit/>
            </a:bodyPr>
            <a:lstStyle/>
            <a:p>
              <a:pPr>
                <a:lnSpc>
                  <a:spcPts val="4830"/>
                </a:lnSpc>
              </a:pPr>
              <a:r>
                <a:rPr lang="en-US" sz="4025" dirty="0" err="1">
                  <a:solidFill>
                    <a:srgbClr val="0E2C4B"/>
                  </a:solidFill>
                  <a:latin typeface="Muli Bold Bold"/>
                </a:rPr>
                <a:t>Procesos</a:t>
              </a:r>
              <a:r>
                <a:rPr lang="en-US" sz="4025" dirty="0">
                  <a:solidFill>
                    <a:srgbClr val="0E2C4B"/>
                  </a:solidFill>
                  <a:latin typeface="Muli Bold Bold"/>
                </a:rPr>
                <a:t> de </a:t>
              </a:r>
              <a:r>
                <a:rPr lang="en-US" sz="4025" dirty="0" err="1">
                  <a:solidFill>
                    <a:srgbClr val="0E2C4B"/>
                  </a:solidFill>
                  <a:latin typeface="Muli Bold Bold"/>
                </a:rPr>
                <a:t>negocios</a:t>
              </a:r>
              <a:endParaRPr lang="en-US" sz="4025" dirty="0">
                <a:solidFill>
                  <a:srgbClr val="0E2C4B"/>
                </a:solidFill>
                <a:latin typeface="Muli Bold Bold"/>
              </a:endParaRPr>
            </a:p>
          </p:txBody>
        </p:sp>
      </p:grpSp>
      <p:pic>
        <p:nvPicPr>
          <p:cNvPr id="12" name="Imagen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29100"/>
            <a:ext cx="10299849" cy="10260000"/>
          </a:xfrm>
          <a:prstGeom prst="rect">
            <a:avLst/>
          </a:prstGeom>
          <a:noFill/>
          <a:ln>
            <a:noFill/>
          </a:ln>
        </p:spPr>
      </p:pic>
    </p:spTree>
    <p:extLst>
      <p:ext uri="{BB962C8B-B14F-4D97-AF65-F5344CB8AC3E}">
        <p14:creationId xmlns:p14="http://schemas.microsoft.com/office/powerpoint/2010/main" val="313332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228600" y="647700"/>
            <a:ext cx="5638800" cy="6400800"/>
            <a:chOff x="0" y="101600"/>
            <a:chExt cx="6251193" cy="4441641"/>
          </a:xfrm>
        </p:grpSpPr>
        <p:sp>
          <p:nvSpPr>
            <p:cNvPr id="9" name="TextBox 9"/>
            <p:cNvSpPr txBox="1"/>
            <p:nvPr/>
          </p:nvSpPr>
          <p:spPr>
            <a:xfrm>
              <a:off x="0" y="1572786"/>
              <a:ext cx="6069359" cy="2970455"/>
            </a:xfrm>
            <a:prstGeom prst="rect">
              <a:avLst/>
            </a:prstGeom>
          </p:spPr>
          <p:txBody>
            <a:bodyPr wrap="square" lIns="0" tIns="0" rIns="0" bIns="0" rtlCol="0" anchor="t">
              <a:spAutoFit/>
            </a:bodyPr>
            <a:lstStyle/>
            <a:p>
              <a:pPr>
                <a:lnSpc>
                  <a:spcPts val="2940"/>
                </a:lnSpc>
              </a:pPr>
              <a:r>
                <a:rPr lang="es-ES" sz="2100" dirty="0">
                  <a:solidFill>
                    <a:srgbClr val="0E2C4B"/>
                  </a:solidFill>
                  <a:latin typeface="Muli Regular"/>
                </a:rPr>
                <a:t>2) </a:t>
              </a:r>
              <a:r>
                <a:rPr lang="es-ES" sz="2100" b="1" dirty="0">
                  <a:solidFill>
                    <a:srgbClr val="0E2C4B"/>
                  </a:solidFill>
                  <a:latin typeface="Muli Regular"/>
                </a:rPr>
                <a:t>Proceso: Ingreso de Usuario</a:t>
              </a:r>
            </a:p>
            <a:p>
              <a:pPr>
                <a:lnSpc>
                  <a:spcPts val="2940"/>
                </a:lnSpc>
              </a:pPr>
              <a:endParaRPr lang="es-ES" sz="2100" b="1" u="sng" dirty="0">
                <a:solidFill>
                  <a:srgbClr val="0E2C4B"/>
                </a:solidFill>
                <a:latin typeface="Muli Regular"/>
              </a:endParaRPr>
            </a:p>
            <a:p>
              <a:pPr>
                <a:lnSpc>
                  <a:spcPts val="2940"/>
                </a:lnSpc>
              </a:pPr>
              <a:r>
                <a:rPr lang="es-ES" sz="2100" b="1" u="sng" dirty="0">
                  <a:solidFill>
                    <a:srgbClr val="0E2C4B"/>
                  </a:solidFill>
                  <a:latin typeface="Muli Regular"/>
                </a:rPr>
                <a:t>Roles</a:t>
              </a:r>
              <a:r>
                <a:rPr lang="es-ES" sz="2100" dirty="0">
                  <a:solidFill>
                    <a:srgbClr val="0E2C4B"/>
                  </a:solidFill>
                  <a:latin typeface="Muli Regular"/>
                </a:rPr>
                <a:t>: Usuario</a:t>
              </a:r>
            </a:p>
            <a:p>
              <a:pPr>
                <a:lnSpc>
                  <a:spcPts val="2940"/>
                </a:lnSpc>
              </a:pPr>
              <a:endParaRPr lang="es-ES" sz="2100" b="1" u="sng" dirty="0">
                <a:solidFill>
                  <a:srgbClr val="0E2C4B"/>
                </a:solidFill>
                <a:latin typeface="Muli Regular"/>
              </a:endParaRPr>
            </a:p>
            <a:p>
              <a:pPr>
                <a:lnSpc>
                  <a:spcPts val="2940"/>
                </a:lnSpc>
              </a:pPr>
              <a:r>
                <a:rPr lang="es-ES" sz="2100" b="1" u="sng" dirty="0">
                  <a:solidFill>
                    <a:srgbClr val="0E2C4B"/>
                  </a:solidFill>
                  <a:latin typeface="Muli Regular"/>
                </a:rPr>
                <a:t>Pasos</a:t>
              </a:r>
              <a:r>
                <a:rPr lang="es-ES" sz="2100" dirty="0">
                  <a:solidFill>
                    <a:srgbClr val="0E2C4B"/>
                  </a:solidFill>
                  <a:latin typeface="Muli Regular"/>
                </a:rPr>
                <a:t>: Si el usuario ya se encuentra registrado hace </a:t>
              </a:r>
              <a:r>
                <a:rPr lang="es-ES" sz="2100" dirty="0" err="1">
                  <a:solidFill>
                    <a:srgbClr val="0E2C4B"/>
                  </a:solidFill>
                  <a:latin typeface="Muli Regular"/>
                </a:rPr>
                <a:t>click</a:t>
              </a:r>
              <a:r>
                <a:rPr lang="es-ES" sz="2100" dirty="0">
                  <a:solidFill>
                    <a:srgbClr val="0E2C4B"/>
                  </a:solidFill>
                  <a:latin typeface="Muli Regular"/>
                </a:rPr>
                <a:t> en “Ingresar”, luego ingresa con usuario y claves. Estos datos serán validados por el sistema, en caso de ser correctos se permite el acceso para la compra. Caso contrario indica el error “Usuario inválido”.</a:t>
              </a:r>
            </a:p>
          </p:txBody>
        </p:sp>
        <p:sp>
          <p:nvSpPr>
            <p:cNvPr id="10" name="TextBox 10"/>
            <p:cNvSpPr txBox="1"/>
            <p:nvPr/>
          </p:nvSpPr>
          <p:spPr>
            <a:xfrm>
              <a:off x="0" y="101600"/>
              <a:ext cx="6251193" cy="1095824"/>
            </a:xfrm>
            <a:prstGeom prst="rect">
              <a:avLst/>
            </a:prstGeom>
          </p:spPr>
          <p:txBody>
            <a:bodyPr lIns="0" tIns="0" rIns="0" bIns="0" rtlCol="0" anchor="t">
              <a:spAutoFit/>
            </a:bodyPr>
            <a:lstStyle/>
            <a:p>
              <a:pPr>
                <a:lnSpc>
                  <a:spcPts val="4830"/>
                </a:lnSpc>
              </a:pPr>
              <a:r>
                <a:rPr lang="en-US" sz="4025" dirty="0" err="1">
                  <a:solidFill>
                    <a:srgbClr val="0E2C4B"/>
                  </a:solidFill>
                  <a:latin typeface="Muli Bold Bold"/>
                </a:rPr>
                <a:t>Procesos</a:t>
              </a:r>
              <a:r>
                <a:rPr lang="en-US" sz="4025" dirty="0">
                  <a:solidFill>
                    <a:srgbClr val="0E2C4B"/>
                  </a:solidFill>
                  <a:latin typeface="Muli Bold Bold"/>
                </a:rPr>
                <a:t> de </a:t>
              </a:r>
              <a:r>
                <a:rPr lang="en-US" sz="4025" dirty="0" err="1">
                  <a:solidFill>
                    <a:srgbClr val="0E2C4B"/>
                  </a:solidFill>
                  <a:latin typeface="Muli Bold Bold"/>
                </a:rPr>
                <a:t>negocios</a:t>
              </a:r>
              <a:endParaRPr lang="en-US" sz="4025" dirty="0">
                <a:solidFill>
                  <a:srgbClr val="0E2C4B"/>
                </a:solidFill>
                <a:latin typeface="Muli Bold Bold"/>
              </a:endParaRPr>
            </a:p>
          </p:txBody>
        </p:sp>
      </p:grpSp>
      <p:pic>
        <p:nvPicPr>
          <p:cNvPr id="6" name="Imagen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0"/>
            <a:ext cx="11990125" cy="10080000"/>
          </a:xfrm>
          <a:prstGeom prst="rect">
            <a:avLst/>
          </a:prstGeom>
          <a:noFill/>
          <a:ln>
            <a:noFill/>
          </a:ln>
        </p:spPr>
      </p:pic>
    </p:spTree>
    <p:extLst>
      <p:ext uri="{BB962C8B-B14F-4D97-AF65-F5344CB8AC3E}">
        <p14:creationId xmlns:p14="http://schemas.microsoft.com/office/powerpoint/2010/main" val="676530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228600" y="647700"/>
            <a:ext cx="6096000" cy="4817076"/>
            <a:chOff x="0" y="101600"/>
            <a:chExt cx="6251193" cy="3847549"/>
          </a:xfrm>
        </p:grpSpPr>
        <p:sp>
          <p:nvSpPr>
            <p:cNvPr id="9" name="TextBox 9"/>
            <p:cNvSpPr txBox="1"/>
            <p:nvPr/>
          </p:nvSpPr>
          <p:spPr>
            <a:xfrm>
              <a:off x="0" y="1572785"/>
              <a:ext cx="6069359" cy="2376364"/>
            </a:xfrm>
            <a:prstGeom prst="rect">
              <a:avLst/>
            </a:prstGeom>
          </p:spPr>
          <p:txBody>
            <a:bodyPr wrap="square" lIns="0" tIns="0" rIns="0" bIns="0" rtlCol="0" anchor="t">
              <a:spAutoFit/>
            </a:bodyPr>
            <a:lstStyle/>
            <a:p>
              <a:pPr>
                <a:lnSpc>
                  <a:spcPts val="2940"/>
                </a:lnSpc>
              </a:pPr>
              <a:r>
                <a:rPr lang="es-ES" sz="2100" dirty="0">
                  <a:solidFill>
                    <a:srgbClr val="0E2C4B"/>
                  </a:solidFill>
                  <a:latin typeface="Muli Regular"/>
                </a:rPr>
                <a:t>3) </a:t>
              </a:r>
              <a:r>
                <a:rPr lang="es-ES" sz="2100" b="1" dirty="0">
                  <a:solidFill>
                    <a:srgbClr val="0E2C4B"/>
                  </a:solidFill>
                  <a:latin typeface="Muli Regular"/>
                </a:rPr>
                <a:t>Proceso: Búsqueda de productos por categorías</a:t>
              </a:r>
            </a:p>
            <a:p>
              <a:pPr>
                <a:lnSpc>
                  <a:spcPts val="2940"/>
                </a:lnSpc>
              </a:pPr>
              <a:endParaRPr lang="es-ES" sz="2100" b="1" u="sng" dirty="0">
                <a:solidFill>
                  <a:srgbClr val="0E2C4B"/>
                </a:solidFill>
                <a:latin typeface="Muli Regular"/>
              </a:endParaRPr>
            </a:p>
            <a:p>
              <a:pPr>
                <a:lnSpc>
                  <a:spcPts val="2940"/>
                </a:lnSpc>
              </a:pPr>
              <a:r>
                <a:rPr lang="es-ES" sz="2100" b="1" u="sng" dirty="0">
                  <a:solidFill>
                    <a:srgbClr val="0E2C4B"/>
                  </a:solidFill>
                  <a:latin typeface="Muli Regular"/>
                </a:rPr>
                <a:t>Roles</a:t>
              </a:r>
              <a:r>
                <a:rPr lang="es-ES" sz="2100" dirty="0">
                  <a:solidFill>
                    <a:srgbClr val="0E2C4B"/>
                  </a:solidFill>
                  <a:latin typeface="Muli Regular"/>
                </a:rPr>
                <a:t>: Usuario</a:t>
              </a:r>
            </a:p>
            <a:p>
              <a:pPr>
                <a:lnSpc>
                  <a:spcPts val="2940"/>
                </a:lnSpc>
              </a:pPr>
              <a:endParaRPr lang="es-ES" sz="2100" b="1" u="sng" dirty="0">
                <a:solidFill>
                  <a:srgbClr val="0E2C4B"/>
                </a:solidFill>
                <a:latin typeface="Muli Regular"/>
              </a:endParaRPr>
            </a:p>
            <a:p>
              <a:pPr>
                <a:lnSpc>
                  <a:spcPts val="2940"/>
                </a:lnSpc>
              </a:pPr>
              <a:r>
                <a:rPr lang="es-ES" sz="2100" b="1" u="sng" dirty="0">
                  <a:solidFill>
                    <a:srgbClr val="0E2C4B"/>
                  </a:solidFill>
                  <a:latin typeface="Muli Regular"/>
                </a:rPr>
                <a:t>Pasos</a:t>
              </a:r>
              <a:r>
                <a:rPr lang="es-ES" sz="2100" dirty="0">
                  <a:solidFill>
                    <a:srgbClr val="0E2C4B"/>
                  </a:solidFill>
                  <a:latin typeface="Muli Regular"/>
                </a:rPr>
                <a:t>: El usuario puede buscar un listado de productos eligiendo la categoría deseada. Ej. Refrigeración.</a:t>
              </a:r>
            </a:p>
          </p:txBody>
        </p:sp>
        <p:sp>
          <p:nvSpPr>
            <p:cNvPr id="10" name="TextBox 10"/>
            <p:cNvSpPr txBox="1"/>
            <p:nvPr/>
          </p:nvSpPr>
          <p:spPr>
            <a:xfrm>
              <a:off x="0" y="101600"/>
              <a:ext cx="6251193" cy="1095824"/>
            </a:xfrm>
            <a:prstGeom prst="rect">
              <a:avLst/>
            </a:prstGeom>
          </p:spPr>
          <p:txBody>
            <a:bodyPr lIns="0" tIns="0" rIns="0" bIns="0" rtlCol="0" anchor="t">
              <a:spAutoFit/>
            </a:bodyPr>
            <a:lstStyle/>
            <a:p>
              <a:pPr>
                <a:lnSpc>
                  <a:spcPts val="4830"/>
                </a:lnSpc>
              </a:pPr>
              <a:r>
                <a:rPr lang="en-US" sz="4025" dirty="0" err="1">
                  <a:solidFill>
                    <a:srgbClr val="0E2C4B"/>
                  </a:solidFill>
                  <a:latin typeface="Muli Bold Bold"/>
                </a:rPr>
                <a:t>Procesos</a:t>
              </a:r>
              <a:r>
                <a:rPr lang="en-US" sz="4025" dirty="0">
                  <a:solidFill>
                    <a:srgbClr val="0E2C4B"/>
                  </a:solidFill>
                  <a:latin typeface="Muli Bold Bold"/>
                </a:rPr>
                <a:t> de </a:t>
              </a:r>
              <a:r>
                <a:rPr lang="en-US" sz="4025" dirty="0" err="1">
                  <a:solidFill>
                    <a:srgbClr val="0E2C4B"/>
                  </a:solidFill>
                  <a:latin typeface="Muli Bold Bold"/>
                </a:rPr>
                <a:t>negocios</a:t>
              </a:r>
              <a:endParaRPr lang="en-US" sz="4025" dirty="0">
                <a:solidFill>
                  <a:srgbClr val="0E2C4B"/>
                </a:solidFill>
                <a:latin typeface="Muli Bold Bold"/>
              </a:endParaRPr>
            </a:p>
          </p:txBody>
        </p:sp>
      </p:grpSp>
      <p:pic>
        <p:nvPicPr>
          <p:cNvPr id="6" name="Imagen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34142" y="-3464"/>
            <a:ext cx="11347741" cy="7632000"/>
          </a:xfrm>
          <a:prstGeom prst="rect">
            <a:avLst/>
          </a:prstGeom>
          <a:noFill/>
          <a:ln>
            <a:noFill/>
          </a:ln>
        </p:spPr>
      </p:pic>
    </p:spTree>
    <p:extLst>
      <p:ext uri="{BB962C8B-B14F-4D97-AF65-F5344CB8AC3E}">
        <p14:creationId xmlns:p14="http://schemas.microsoft.com/office/powerpoint/2010/main" val="4148354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228600" y="647700"/>
            <a:ext cx="6096000" cy="4445179"/>
            <a:chOff x="0" y="101600"/>
            <a:chExt cx="6251193" cy="3550503"/>
          </a:xfrm>
        </p:grpSpPr>
        <p:sp>
          <p:nvSpPr>
            <p:cNvPr id="9" name="TextBox 9"/>
            <p:cNvSpPr txBox="1"/>
            <p:nvPr/>
          </p:nvSpPr>
          <p:spPr>
            <a:xfrm>
              <a:off x="0" y="1572784"/>
              <a:ext cx="6069359" cy="2079319"/>
            </a:xfrm>
            <a:prstGeom prst="rect">
              <a:avLst/>
            </a:prstGeom>
          </p:spPr>
          <p:txBody>
            <a:bodyPr wrap="square" lIns="0" tIns="0" rIns="0" bIns="0" rtlCol="0" anchor="t">
              <a:spAutoFit/>
            </a:bodyPr>
            <a:lstStyle/>
            <a:p>
              <a:pPr>
                <a:lnSpc>
                  <a:spcPts val="2940"/>
                </a:lnSpc>
              </a:pPr>
              <a:r>
                <a:rPr lang="es-ES" sz="2100" dirty="0">
                  <a:solidFill>
                    <a:srgbClr val="0E2C4B"/>
                  </a:solidFill>
                  <a:latin typeface="Muli Regular"/>
                </a:rPr>
                <a:t>4) </a:t>
              </a:r>
              <a:r>
                <a:rPr lang="es-ES" sz="2100" b="1" dirty="0">
                  <a:solidFill>
                    <a:srgbClr val="0E2C4B"/>
                  </a:solidFill>
                  <a:latin typeface="Muli Regular"/>
                </a:rPr>
                <a:t>Proceso: Búsqueda de productos por nombre</a:t>
              </a:r>
            </a:p>
            <a:p>
              <a:pPr>
                <a:lnSpc>
                  <a:spcPts val="2940"/>
                </a:lnSpc>
              </a:pPr>
              <a:endParaRPr lang="es-ES" sz="2100" b="1" u="sng" dirty="0">
                <a:solidFill>
                  <a:srgbClr val="0E2C4B"/>
                </a:solidFill>
                <a:latin typeface="Muli Regular"/>
              </a:endParaRPr>
            </a:p>
            <a:p>
              <a:pPr>
                <a:lnSpc>
                  <a:spcPts val="2940"/>
                </a:lnSpc>
              </a:pPr>
              <a:r>
                <a:rPr lang="es-ES" sz="2100" b="1" u="sng" dirty="0">
                  <a:solidFill>
                    <a:srgbClr val="0E2C4B"/>
                  </a:solidFill>
                  <a:latin typeface="Muli Regular"/>
                </a:rPr>
                <a:t>Roles</a:t>
              </a:r>
              <a:r>
                <a:rPr lang="es-ES" sz="2100" dirty="0">
                  <a:solidFill>
                    <a:srgbClr val="0E2C4B"/>
                  </a:solidFill>
                  <a:latin typeface="Muli Regular"/>
                </a:rPr>
                <a:t>: Usuario</a:t>
              </a:r>
            </a:p>
            <a:p>
              <a:pPr>
                <a:lnSpc>
                  <a:spcPts val="2940"/>
                </a:lnSpc>
              </a:pPr>
              <a:endParaRPr lang="es-ES" sz="2100" b="1" u="sng" dirty="0">
                <a:solidFill>
                  <a:srgbClr val="0E2C4B"/>
                </a:solidFill>
                <a:latin typeface="Muli Regular"/>
              </a:endParaRPr>
            </a:p>
            <a:p>
              <a:pPr>
                <a:lnSpc>
                  <a:spcPts val="2940"/>
                </a:lnSpc>
              </a:pPr>
              <a:r>
                <a:rPr lang="es-ES" sz="2100" b="1" u="sng" dirty="0">
                  <a:solidFill>
                    <a:srgbClr val="0E2C4B"/>
                  </a:solidFill>
                  <a:latin typeface="Muli Regular"/>
                </a:rPr>
                <a:t>Pasos</a:t>
              </a:r>
              <a:r>
                <a:rPr lang="es-ES" sz="2100" dirty="0">
                  <a:solidFill>
                    <a:srgbClr val="0E2C4B"/>
                  </a:solidFill>
                  <a:latin typeface="Muli Regular"/>
                </a:rPr>
                <a:t>: El usuario puede buscar un producto ingresando parte del nombre en la barra de búsqueda.</a:t>
              </a:r>
            </a:p>
          </p:txBody>
        </p:sp>
        <p:sp>
          <p:nvSpPr>
            <p:cNvPr id="10" name="TextBox 10"/>
            <p:cNvSpPr txBox="1"/>
            <p:nvPr/>
          </p:nvSpPr>
          <p:spPr>
            <a:xfrm>
              <a:off x="0" y="101600"/>
              <a:ext cx="6251193" cy="1095824"/>
            </a:xfrm>
            <a:prstGeom prst="rect">
              <a:avLst/>
            </a:prstGeom>
          </p:spPr>
          <p:txBody>
            <a:bodyPr lIns="0" tIns="0" rIns="0" bIns="0" rtlCol="0" anchor="t">
              <a:spAutoFit/>
            </a:bodyPr>
            <a:lstStyle/>
            <a:p>
              <a:pPr>
                <a:lnSpc>
                  <a:spcPts val="4830"/>
                </a:lnSpc>
              </a:pPr>
              <a:r>
                <a:rPr lang="en-US" sz="4025" dirty="0" err="1">
                  <a:solidFill>
                    <a:srgbClr val="0E2C4B"/>
                  </a:solidFill>
                  <a:latin typeface="Muli Bold Bold"/>
                </a:rPr>
                <a:t>Procesos</a:t>
              </a:r>
              <a:r>
                <a:rPr lang="en-US" sz="4025" dirty="0">
                  <a:solidFill>
                    <a:srgbClr val="0E2C4B"/>
                  </a:solidFill>
                  <a:latin typeface="Muli Bold Bold"/>
                </a:rPr>
                <a:t> de </a:t>
              </a:r>
              <a:r>
                <a:rPr lang="en-US" sz="4025" dirty="0" err="1">
                  <a:solidFill>
                    <a:srgbClr val="0E2C4B"/>
                  </a:solidFill>
                  <a:latin typeface="Muli Bold Bold"/>
                </a:rPr>
                <a:t>negocios</a:t>
              </a:r>
              <a:endParaRPr lang="en-US" sz="4025" dirty="0">
                <a:solidFill>
                  <a:srgbClr val="0E2C4B"/>
                </a:solidFill>
                <a:latin typeface="Muli Bold Bold"/>
              </a:endParaRPr>
            </a:p>
          </p:txBody>
        </p:sp>
      </p:grpSp>
      <p:pic>
        <p:nvPicPr>
          <p:cNvPr id="7" name="Imagen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62796" y="0"/>
            <a:ext cx="11111990" cy="7488000"/>
          </a:xfrm>
          <a:prstGeom prst="rect">
            <a:avLst/>
          </a:prstGeom>
          <a:noFill/>
          <a:ln>
            <a:noFill/>
          </a:ln>
        </p:spPr>
      </p:pic>
    </p:spTree>
    <p:extLst>
      <p:ext uri="{BB962C8B-B14F-4D97-AF65-F5344CB8AC3E}">
        <p14:creationId xmlns:p14="http://schemas.microsoft.com/office/powerpoint/2010/main" val="1257002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228600" y="647700"/>
            <a:ext cx="6096000" cy="5188972"/>
            <a:chOff x="0" y="101600"/>
            <a:chExt cx="6251193" cy="4144594"/>
          </a:xfrm>
        </p:grpSpPr>
        <p:sp>
          <p:nvSpPr>
            <p:cNvPr id="9" name="TextBox 9"/>
            <p:cNvSpPr txBox="1"/>
            <p:nvPr/>
          </p:nvSpPr>
          <p:spPr>
            <a:xfrm>
              <a:off x="0" y="1572785"/>
              <a:ext cx="6069359" cy="2673409"/>
            </a:xfrm>
            <a:prstGeom prst="rect">
              <a:avLst/>
            </a:prstGeom>
          </p:spPr>
          <p:txBody>
            <a:bodyPr wrap="square" lIns="0" tIns="0" rIns="0" bIns="0" rtlCol="0" anchor="t">
              <a:spAutoFit/>
            </a:bodyPr>
            <a:lstStyle/>
            <a:p>
              <a:pPr>
                <a:lnSpc>
                  <a:spcPts val="2940"/>
                </a:lnSpc>
              </a:pPr>
              <a:r>
                <a:rPr lang="es-ES" sz="2100" dirty="0">
                  <a:solidFill>
                    <a:srgbClr val="0E2C4B"/>
                  </a:solidFill>
                  <a:latin typeface="Muli Regular"/>
                </a:rPr>
                <a:t>5) </a:t>
              </a:r>
              <a:r>
                <a:rPr lang="es-ES" sz="2100" b="1" dirty="0">
                  <a:solidFill>
                    <a:srgbClr val="0E2C4B"/>
                  </a:solidFill>
                  <a:latin typeface="Muli Regular"/>
                </a:rPr>
                <a:t>Proceso: Carga del Carrito de Compras</a:t>
              </a:r>
            </a:p>
            <a:p>
              <a:pPr>
                <a:lnSpc>
                  <a:spcPts val="2940"/>
                </a:lnSpc>
              </a:pPr>
              <a:endParaRPr lang="es-ES" sz="2100" b="1" u="sng" dirty="0">
                <a:solidFill>
                  <a:srgbClr val="0E2C4B"/>
                </a:solidFill>
                <a:latin typeface="Muli Regular"/>
              </a:endParaRPr>
            </a:p>
            <a:p>
              <a:pPr>
                <a:lnSpc>
                  <a:spcPts val="2940"/>
                </a:lnSpc>
              </a:pPr>
              <a:r>
                <a:rPr lang="es-ES" sz="2100" b="1" u="sng" dirty="0">
                  <a:solidFill>
                    <a:srgbClr val="0E2C4B"/>
                  </a:solidFill>
                  <a:latin typeface="Muli Regular"/>
                </a:rPr>
                <a:t>Roles</a:t>
              </a:r>
              <a:r>
                <a:rPr lang="es-ES" sz="2100" dirty="0">
                  <a:solidFill>
                    <a:srgbClr val="0E2C4B"/>
                  </a:solidFill>
                  <a:latin typeface="Muli Regular"/>
                </a:rPr>
                <a:t>: Usuario</a:t>
              </a:r>
            </a:p>
            <a:p>
              <a:pPr>
                <a:lnSpc>
                  <a:spcPts val="2940"/>
                </a:lnSpc>
              </a:pPr>
              <a:endParaRPr lang="es-ES" sz="2100" b="1" u="sng" dirty="0">
                <a:solidFill>
                  <a:srgbClr val="0E2C4B"/>
                </a:solidFill>
                <a:latin typeface="Muli Regular"/>
              </a:endParaRPr>
            </a:p>
            <a:p>
              <a:pPr>
                <a:lnSpc>
                  <a:spcPts val="2940"/>
                </a:lnSpc>
              </a:pPr>
              <a:r>
                <a:rPr lang="es-ES" sz="2100" b="1" u="sng" dirty="0">
                  <a:solidFill>
                    <a:srgbClr val="0E2C4B"/>
                  </a:solidFill>
                  <a:latin typeface="Muli Regular"/>
                </a:rPr>
                <a:t>Pasos</a:t>
              </a:r>
              <a:r>
                <a:rPr lang="es-ES" sz="2100" dirty="0">
                  <a:solidFill>
                    <a:srgbClr val="0E2C4B"/>
                  </a:solidFill>
                  <a:latin typeface="Muli Regular"/>
                </a:rPr>
                <a:t>: Cuando el usuario encontró el producto buscado, hace </a:t>
              </a:r>
              <a:r>
                <a:rPr lang="es-ES" sz="2100" dirty="0" err="1">
                  <a:solidFill>
                    <a:srgbClr val="0E2C4B"/>
                  </a:solidFill>
                  <a:latin typeface="Muli Regular"/>
                </a:rPr>
                <a:t>click</a:t>
              </a:r>
              <a:r>
                <a:rPr lang="es-ES" sz="2100" dirty="0">
                  <a:solidFill>
                    <a:srgbClr val="0E2C4B"/>
                  </a:solidFill>
                  <a:latin typeface="Muli Regular"/>
                </a:rPr>
                <a:t> en “Agregar” y dicho producto se agrega al carrito de compras. De la misma manera puede agregar todos los productos que desee.</a:t>
              </a:r>
            </a:p>
          </p:txBody>
        </p:sp>
        <p:sp>
          <p:nvSpPr>
            <p:cNvPr id="10" name="TextBox 10"/>
            <p:cNvSpPr txBox="1"/>
            <p:nvPr/>
          </p:nvSpPr>
          <p:spPr>
            <a:xfrm>
              <a:off x="0" y="101600"/>
              <a:ext cx="6251193" cy="1095824"/>
            </a:xfrm>
            <a:prstGeom prst="rect">
              <a:avLst/>
            </a:prstGeom>
          </p:spPr>
          <p:txBody>
            <a:bodyPr lIns="0" tIns="0" rIns="0" bIns="0" rtlCol="0" anchor="t">
              <a:spAutoFit/>
            </a:bodyPr>
            <a:lstStyle/>
            <a:p>
              <a:pPr>
                <a:lnSpc>
                  <a:spcPts val="4830"/>
                </a:lnSpc>
              </a:pPr>
              <a:r>
                <a:rPr lang="en-US" sz="4025" dirty="0" err="1">
                  <a:solidFill>
                    <a:srgbClr val="0E2C4B"/>
                  </a:solidFill>
                  <a:latin typeface="Muli Bold Bold"/>
                </a:rPr>
                <a:t>Procesos</a:t>
              </a:r>
              <a:r>
                <a:rPr lang="en-US" sz="4025" dirty="0">
                  <a:solidFill>
                    <a:srgbClr val="0E2C4B"/>
                  </a:solidFill>
                  <a:latin typeface="Muli Bold Bold"/>
                </a:rPr>
                <a:t> de </a:t>
              </a:r>
              <a:r>
                <a:rPr lang="en-US" sz="4025" dirty="0" err="1">
                  <a:solidFill>
                    <a:srgbClr val="0E2C4B"/>
                  </a:solidFill>
                  <a:latin typeface="Muli Bold Bold"/>
                </a:rPr>
                <a:t>negocios</a:t>
              </a:r>
              <a:endParaRPr lang="en-US" sz="4025" dirty="0">
                <a:solidFill>
                  <a:srgbClr val="0E2C4B"/>
                </a:solidFill>
                <a:latin typeface="Muli Bold Bold"/>
              </a:endParaRPr>
            </a:p>
          </p:txBody>
        </p:sp>
      </p:grpSp>
      <p:pic>
        <p:nvPicPr>
          <p:cNvPr id="6" name="Imagen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1"/>
            <a:ext cx="11558007" cy="6876000"/>
          </a:xfrm>
          <a:prstGeom prst="rect">
            <a:avLst/>
          </a:prstGeom>
          <a:noFill/>
          <a:ln>
            <a:noFill/>
          </a:ln>
        </p:spPr>
      </p:pic>
    </p:spTree>
    <p:extLst>
      <p:ext uri="{BB962C8B-B14F-4D97-AF65-F5344CB8AC3E}">
        <p14:creationId xmlns:p14="http://schemas.microsoft.com/office/powerpoint/2010/main" val="3959073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228600" y="647700"/>
            <a:ext cx="6096000" cy="5560869"/>
            <a:chOff x="0" y="101600"/>
            <a:chExt cx="6251193" cy="4441640"/>
          </a:xfrm>
        </p:grpSpPr>
        <p:sp>
          <p:nvSpPr>
            <p:cNvPr id="9" name="TextBox 9"/>
            <p:cNvSpPr txBox="1"/>
            <p:nvPr/>
          </p:nvSpPr>
          <p:spPr>
            <a:xfrm>
              <a:off x="0" y="1572785"/>
              <a:ext cx="6069359" cy="2970455"/>
            </a:xfrm>
            <a:prstGeom prst="rect">
              <a:avLst/>
            </a:prstGeom>
          </p:spPr>
          <p:txBody>
            <a:bodyPr wrap="square" lIns="0" tIns="0" rIns="0" bIns="0" rtlCol="0" anchor="t">
              <a:spAutoFit/>
            </a:bodyPr>
            <a:lstStyle/>
            <a:p>
              <a:pPr>
                <a:lnSpc>
                  <a:spcPts val="2940"/>
                </a:lnSpc>
              </a:pPr>
              <a:r>
                <a:rPr lang="es-ES" sz="2100" dirty="0">
                  <a:solidFill>
                    <a:srgbClr val="0E2C4B"/>
                  </a:solidFill>
                  <a:latin typeface="Muli Regular"/>
                </a:rPr>
                <a:t>6) </a:t>
              </a:r>
              <a:r>
                <a:rPr lang="es-ES" sz="2100" b="1" dirty="0">
                  <a:solidFill>
                    <a:srgbClr val="0E2C4B"/>
                  </a:solidFill>
                  <a:latin typeface="Muli Regular"/>
                </a:rPr>
                <a:t>Proceso: Generación del pedido</a:t>
              </a:r>
            </a:p>
            <a:p>
              <a:pPr>
                <a:lnSpc>
                  <a:spcPts val="2940"/>
                </a:lnSpc>
              </a:pPr>
              <a:endParaRPr lang="es-ES" sz="2100" b="1" u="sng" dirty="0">
                <a:solidFill>
                  <a:srgbClr val="0E2C4B"/>
                </a:solidFill>
                <a:latin typeface="Muli Regular"/>
              </a:endParaRPr>
            </a:p>
            <a:p>
              <a:pPr>
                <a:lnSpc>
                  <a:spcPts val="2940"/>
                </a:lnSpc>
              </a:pPr>
              <a:r>
                <a:rPr lang="es-ES" sz="2100" b="1" u="sng" dirty="0">
                  <a:solidFill>
                    <a:srgbClr val="0E2C4B"/>
                  </a:solidFill>
                  <a:latin typeface="Muli Regular"/>
                </a:rPr>
                <a:t>Roles</a:t>
              </a:r>
              <a:r>
                <a:rPr lang="es-ES" sz="2100" dirty="0">
                  <a:solidFill>
                    <a:srgbClr val="0E2C4B"/>
                  </a:solidFill>
                  <a:latin typeface="Muli Regular"/>
                </a:rPr>
                <a:t>: Usuario</a:t>
              </a:r>
            </a:p>
            <a:p>
              <a:pPr>
                <a:lnSpc>
                  <a:spcPts val="2940"/>
                </a:lnSpc>
              </a:pPr>
              <a:endParaRPr lang="es-ES" sz="2100" b="1" u="sng" dirty="0">
                <a:solidFill>
                  <a:srgbClr val="0E2C4B"/>
                </a:solidFill>
                <a:latin typeface="Muli Regular"/>
              </a:endParaRPr>
            </a:p>
            <a:p>
              <a:pPr>
                <a:lnSpc>
                  <a:spcPts val="2940"/>
                </a:lnSpc>
              </a:pPr>
              <a:r>
                <a:rPr lang="es-ES" sz="2100" b="1" u="sng" dirty="0">
                  <a:solidFill>
                    <a:srgbClr val="0E2C4B"/>
                  </a:solidFill>
                  <a:latin typeface="Muli Regular"/>
                </a:rPr>
                <a:t>Pasos</a:t>
              </a:r>
              <a:r>
                <a:rPr lang="es-ES" sz="2100" dirty="0">
                  <a:solidFill>
                    <a:srgbClr val="0E2C4B"/>
                  </a:solidFill>
                  <a:latin typeface="Muli Regular"/>
                </a:rPr>
                <a:t>: Si el carrito de compras tiene uno o más productos, el usuario puede hacer </a:t>
              </a:r>
              <a:r>
                <a:rPr lang="es-ES" sz="2100" dirty="0" err="1">
                  <a:solidFill>
                    <a:srgbClr val="0E2C4B"/>
                  </a:solidFill>
                  <a:latin typeface="Muli Regular"/>
                </a:rPr>
                <a:t>click</a:t>
              </a:r>
              <a:r>
                <a:rPr lang="es-ES" sz="2100" dirty="0">
                  <a:solidFill>
                    <a:srgbClr val="0E2C4B"/>
                  </a:solidFill>
                  <a:latin typeface="Muli Regular"/>
                </a:rPr>
                <a:t> en “Finalizar Compra”. Esta acción solicita al usuario los datos de la tarjeta (crédito, débito) y la dirección de entrega o la selección de la sucursal a retirar. Esta acción genera el pedido.</a:t>
              </a:r>
            </a:p>
          </p:txBody>
        </p:sp>
        <p:sp>
          <p:nvSpPr>
            <p:cNvPr id="10" name="TextBox 10"/>
            <p:cNvSpPr txBox="1"/>
            <p:nvPr/>
          </p:nvSpPr>
          <p:spPr>
            <a:xfrm>
              <a:off x="0" y="101600"/>
              <a:ext cx="6251193" cy="1095824"/>
            </a:xfrm>
            <a:prstGeom prst="rect">
              <a:avLst/>
            </a:prstGeom>
          </p:spPr>
          <p:txBody>
            <a:bodyPr lIns="0" tIns="0" rIns="0" bIns="0" rtlCol="0" anchor="t">
              <a:spAutoFit/>
            </a:bodyPr>
            <a:lstStyle/>
            <a:p>
              <a:pPr>
                <a:lnSpc>
                  <a:spcPts val="4830"/>
                </a:lnSpc>
              </a:pPr>
              <a:r>
                <a:rPr lang="en-US" sz="4025" dirty="0" err="1">
                  <a:solidFill>
                    <a:srgbClr val="0E2C4B"/>
                  </a:solidFill>
                  <a:latin typeface="Muli Bold Bold"/>
                </a:rPr>
                <a:t>Procesos</a:t>
              </a:r>
              <a:r>
                <a:rPr lang="en-US" sz="4025" dirty="0">
                  <a:solidFill>
                    <a:srgbClr val="0E2C4B"/>
                  </a:solidFill>
                  <a:latin typeface="Muli Bold Bold"/>
                </a:rPr>
                <a:t> de </a:t>
              </a:r>
              <a:r>
                <a:rPr lang="en-US" sz="4025" dirty="0" err="1">
                  <a:solidFill>
                    <a:srgbClr val="0E2C4B"/>
                  </a:solidFill>
                  <a:latin typeface="Muli Bold Bold"/>
                </a:rPr>
                <a:t>negocios</a:t>
              </a:r>
              <a:endParaRPr lang="en-US" sz="4025" dirty="0">
                <a:solidFill>
                  <a:srgbClr val="0E2C4B"/>
                </a:solidFill>
                <a:latin typeface="Muli Bold Bold"/>
              </a:endParaRPr>
            </a:p>
          </p:txBody>
        </p:sp>
      </p:grpSp>
      <p:pic>
        <p:nvPicPr>
          <p:cNvPr id="7" name="Imagen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43631" y="0"/>
            <a:ext cx="10144369" cy="10260000"/>
          </a:xfrm>
          <a:prstGeom prst="rect">
            <a:avLst/>
          </a:prstGeom>
          <a:noFill/>
          <a:ln>
            <a:noFill/>
          </a:ln>
        </p:spPr>
      </p:pic>
    </p:spTree>
    <p:extLst>
      <p:ext uri="{BB962C8B-B14F-4D97-AF65-F5344CB8AC3E}">
        <p14:creationId xmlns:p14="http://schemas.microsoft.com/office/powerpoint/2010/main" val="30015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228600" y="647700"/>
            <a:ext cx="6096000" cy="5932765"/>
            <a:chOff x="0" y="101600"/>
            <a:chExt cx="6251193" cy="4738685"/>
          </a:xfrm>
        </p:grpSpPr>
        <p:sp>
          <p:nvSpPr>
            <p:cNvPr id="9" name="TextBox 9"/>
            <p:cNvSpPr txBox="1"/>
            <p:nvPr/>
          </p:nvSpPr>
          <p:spPr>
            <a:xfrm>
              <a:off x="0" y="1572785"/>
              <a:ext cx="6069359" cy="3267500"/>
            </a:xfrm>
            <a:prstGeom prst="rect">
              <a:avLst/>
            </a:prstGeom>
          </p:spPr>
          <p:txBody>
            <a:bodyPr wrap="square" lIns="0" tIns="0" rIns="0" bIns="0" rtlCol="0" anchor="t">
              <a:spAutoFit/>
            </a:bodyPr>
            <a:lstStyle/>
            <a:p>
              <a:pPr>
                <a:lnSpc>
                  <a:spcPts val="2940"/>
                </a:lnSpc>
              </a:pPr>
              <a:r>
                <a:rPr lang="es-ES" sz="2100" dirty="0">
                  <a:solidFill>
                    <a:srgbClr val="0E2C4B"/>
                  </a:solidFill>
                  <a:latin typeface="Muli Regular"/>
                </a:rPr>
                <a:t>7) </a:t>
              </a:r>
              <a:r>
                <a:rPr lang="es-ES" sz="2100" b="1" dirty="0">
                  <a:solidFill>
                    <a:srgbClr val="0E2C4B"/>
                  </a:solidFill>
                  <a:latin typeface="Muli Regular"/>
                </a:rPr>
                <a:t>Proceso: Control de pedidos</a:t>
              </a:r>
            </a:p>
            <a:p>
              <a:pPr>
                <a:lnSpc>
                  <a:spcPts val="2940"/>
                </a:lnSpc>
              </a:pPr>
              <a:endParaRPr lang="es-ES" sz="2100" b="1" u="sng" dirty="0">
                <a:solidFill>
                  <a:srgbClr val="0E2C4B"/>
                </a:solidFill>
                <a:latin typeface="Muli Regular"/>
              </a:endParaRPr>
            </a:p>
            <a:p>
              <a:pPr>
                <a:lnSpc>
                  <a:spcPts val="2940"/>
                </a:lnSpc>
              </a:pPr>
              <a:r>
                <a:rPr lang="es-ES" sz="2100" b="1" u="sng" dirty="0">
                  <a:solidFill>
                    <a:srgbClr val="0E2C4B"/>
                  </a:solidFill>
                  <a:latin typeface="Muli Regular"/>
                </a:rPr>
                <a:t>Roles</a:t>
              </a:r>
              <a:r>
                <a:rPr lang="es-ES" sz="2100" dirty="0">
                  <a:solidFill>
                    <a:srgbClr val="0E2C4B"/>
                  </a:solidFill>
                  <a:latin typeface="Muli Regular"/>
                </a:rPr>
                <a:t>: Usuario</a:t>
              </a:r>
            </a:p>
            <a:p>
              <a:pPr>
                <a:lnSpc>
                  <a:spcPts val="2940"/>
                </a:lnSpc>
              </a:pPr>
              <a:endParaRPr lang="es-ES" sz="2100" b="1" u="sng" dirty="0">
                <a:solidFill>
                  <a:srgbClr val="0E2C4B"/>
                </a:solidFill>
                <a:latin typeface="Muli Regular"/>
              </a:endParaRPr>
            </a:p>
            <a:p>
              <a:pPr>
                <a:lnSpc>
                  <a:spcPts val="2940"/>
                </a:lnSpc>
              </a:pPr>
              <a:r>
                <a:rPr lang="es-ES" sz="2100" b="1" u="sng" dirty="0">
                  <a:solidFill>
                    <a:srgbClr val="0E2C4B"/>
                  </a:solidFill>
                  <a:latin typeface="Muli Regular"/>
                </a:rPr>
                <a:t>Pasos</a:t>
              </a:r>
              <a:r>
                <a:rPr lang="es-ES" sz="2100" dirty="0">
                  <a:solidFill>
                    <a:srgbClr val="0E2C4B"/>
                  </a:solidFill>
                  <a:latin typeface="Muli Regular"/>
                </a:rPr>
                <a:t>: Ingresando al menú de Administración se puede observar el listado de pedidos generados. Estos pedidos cuentan con distintos estados como “Pagado, Rechazado, En camino, Entregado, etc.”. Dependiendo de cada estado se podrá obtener el pedido y preparar la mercadería para su despacho.</a:t>
              </a:r>
            </a:p>
          </p:txBody>
        </p:sp>
        <p:sp>
          <p:nvSpPr>
            <p:cNvPr id="10" name="TextBox 10"/>
            <p:cNvSpPr txBox="1"/>
            <p:nvPr/>
          </p:nvSpPr>
          <p:spPr>
            <a:xfrm>
              <a:off x="0" y="101600"/>
              <a:ext cx="6251193" cy="1095824"/>
            </a:xfrm>
            <a:prstGeom prst="rect">
              <a:avLst/>
            </a:prstGeom>
          </p:spPr>
          <p:txBody>
            <a:bodyPr lIns="0" tIns="0" rIns="0" bIns="0" rtlCol="0" anchor="t">
              <a:spAutoFit/>
            </a:bodyPr>
            <a:lstStyle/>
            <a:p>
              <a:pPr>
                <a:lnSpc>
                  <a:spcPts val="4830"/>
                </a:lnSpc>
              </a:pPr>
              <a:r>
                <a:rPr lang="en-US" sz="4025" dirty="0" err="1">
                  <a:solidFill>
                    <a:srgbClr val="0E2C4B"/>
                  </a:solidFill>
                  <a:latin typeface="Muli Bold Bold"/>
                </a:rPr>
                <a:t>Procesos</a:t>
              </a:r>
              <a:r>
                <a:rPr lang="en-US" sz="4025" dirty="0">
                  <a:solidFill>
                    <a:srgbClr val="0E2C4B"/>
                  </a:solidFill>
                  <a:latin typeface="Muli Bold Bold"/>
                </a:rPr>
                <a:t> de </a:t>
              </a:r>
              <a:r>
                <a:rPr lang="en-US" sz="4025" dirty="0" err="1">
                  <a:solidFill>
                    <a:srgbClr val="0E2C4B"/>
                  </a:solidFill>
                  <a:latin typeface="Muli Bold Bold"/>
                </a:rPr>
                <a:t>negocios</a:t>
              </a:r>
              <a:endParaRPr lang="en-US" sz="4025" dirty="0">
                <a:solidFill>
                  <a:srgbClr val="0E2C4B"/>
                </a:solidFill>
                <a:latin typeface="Muli Bold Bold"/>
              </a:endParaRPr>
            </a:p>
          </p:txBody>
        </p:sp>
      </p:grpSp>
      <p:pic>
        <p:nvPicPr>
          <p:cNvPr id="7" name="Imagen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1"/>
            <a:ext cx="11546597" cy="7560000"/>
          </a:xfrm>
          <a:prstGeom prst="rect">
            <a:avLst/>
          </a:prstGeom>
          <a:noFill/>
          <a:ln>
            <a:noFill/>
          </a:ln>
        </p:spPr>
      </p:pic>
    </p:spTree>
    <p:extLst>
      <p:ext uri="{BB962C8B-B14F-4D97-AF65-F5344CB8AC3E}">
        <p14:creationId xmlns:p14="http://schemas.microsoft.com/office/powerpoint/2010/main" val="752782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228600" y="647700"/>
            <a:ext cx="6096000" cy="5560869"/>
            <a:chOff x="0" y="101600"/>
            <a:chExt cx="6251193" cy="4441640"/>
          </a:xfrm>
        </p:grpSpPr>
        <p:sp>
          <p:nvSpPr>
            <p:cNvPr id="9" name="TextBox 9"/>
            <p:cNvSpPr txBox="1"/>
            <p:nvPr/>
          </p:nvSpPr>
          <p:spPr>
            <a:xfrm>
              <a:off x="0" y="1572785"/>
              <a:ext cx="6069359" cy="2970455"/>
            </a:xfrm>
            <a:prstGeom prst="rect">
              <a:avLst/>
            </a:prstGeom>
          </p:spPr>
          <p:txBody>
            <a:bodyPr wrap="square" lIns="0" tIns="0" rIns="0" bIns="0" rtlCol="0" anchor="t">
              <a:spAutoFit/>
            </a:bodyPr>
            <a:lstStyle/>
            <a:p>
              <a:pPr>
                <a:lnSpc>
                  <a:spcPts val="2940"/>
                </a:lnSpc>
              </a:pPr>
              <a:r>
                <a:rPr lang="es-ES" sz="2100" dirty="0">
                  <a:solidFill>
                    <a:srgbClr val="0E2C4B"/>
                  </a:solidFill>
                  <a:latin typeface="Muli Regular"/>
                </a:rPr>
                <a:t>8) </a:t>
              </a:r>
              <a:r>
                <a:rPr lang="es-ES" sz="2100" b="1" dirty="0">
                  <a:solidFill>
                    <a:srgbClr val="0E2C4B"/>
                  </a:solidFill>
                  <a:latin typeface="Muli Regular"/>
                </a:rPr>
                <a:t>Proceso: Solicitud de Inventario</a:t>
              </a:r>
              <a:endParaRPr lang="es-ES" sz="2100" b="1" u="sng" dirty="0">
                <a:solidFill>
                  <a:srgbClr val="0E2C4B"/>
                </a:solidFill>
                <a:latin typeface="Muli Regular"/>
              </a:endParaRPr>
            </a:p>
            <a:p>
              <a:pPr>
                <a:lnSpc>
                  <a:spcPts val="2940"/>
                </a:lnSpc>
              </a:pPr>
              <a:r>
                <a:rPr lang="es-ES" sz="2100" b="1" u="sng" dirty="0">
                  <a:solidFill>
                    <a:srgbClr val="0E2C4B"/>
                  </a:solidFill>
                  <a:latin typeface="Muli Regular"/>
                </a:rPr>
                <a:t>Roles</a:t>
              </a:r>
              <a:r>
                <a:rPr lang="es-ES" sz="2100" dirty="0">
                  <a:solidFill>
                    <a:srgbClr val="0E2C4B"/>
                  </a:solidFill>
                  <a:latin typeface="Muli Regular"/>
                </a:rPr>
                <a:t>: Administrador</a:t>
              </a:r>
            </a:p>
            <a:p>
              <a:pPr>
                <a:lnSpc>
                  <a:spcPts val="2940"/>
                </a:lnSpc>
              </a:pPr>
              <a:endParaRPr lang="es-ES" sz="2100" b="1" u="sng" dirty="0">
                <a:solidFill>
                  <a:srgbClr val="0E2C4B"/>
                </a:solidFill>
                <a:latin typeface="Muli Regular"/>
              </a:endParaRPr>
            </a:p>
            <a:p>
              <a:pPr>
                <a:lnSpc>
                  <a:spcPts val="2940"/>
                </a:lnSpc>
              </a:pPr>
              <a:r>
                <a:rPr lang="es-ES" sz="2100" b="1" u="sng" dirty="0">
                  <a:solidFill>
                    <a:srgbClr val="0E2C4B"/>
                  </a:solidFill>
                  <a:latin typeface="Muli Regular"/>
                </a:rPr>
                <a:t>Pasos</a:t>
              </a:r>
              <a:r>
                <a:rPr lang="es-ES" sz="2100" dirty="0">
                  <a:solidFill>
                    <a:srgbClr val="0E2C4B"/>
                  </a:solidFill>
                  <a:latin typeface="Muli Regular"/>
                </a:rPr>
                <a:t>: El sistema web contiene un proceso automático que se comunica cada 5 minutos con el sistema ERP para obtener el stock central, productos habilitados, imágenes y precio al público. Al realizar pedidos en el sistema web, este proceso también resta el stock de los productos en el sistema ERP.</a:t>
              </a:r>
            </a:p>
          </p:txBody>
        </p:sp>
        <p:sp>
          <p:nvSpPr>
            <p:cNvPr id="10" name="TextBox 10"/>
            <p:cNvSpPr txBox="1"/>
            <p:nvPr/>
          </p:nvSpPr>
          <p:spPr>
            <a:xfrm>
              <a:off x="0" y="101600"/>
              <a:ext cx="6251193" cy="1095824"/>
            </a:xfrm>
            <a:prstGeom prst="rect">
              <a:avLst/>
            </a:prstGeom>
          </p:spPr>
          <p:txBody>
            <a:bodyPr lIns="0" tIns="0" rIns="0" bIns="0" rtlCol="0" anchor="t">
              <a:spAutoFit/>
            </a:bodyPr>
            <a:lstStyle/>
            <a:p>
              <a:pPr>
                <a:lnSpc>
                  <a:spcPts val="4830"/>
                </a:lnSpc>
              </a:pPr>
              <a:r>
                <a:rPr lang="en-US" sz="4025" dirty="0" err="1">
                  <a:solidFill>
                    <a:srgbClr val="0E2C4B"/>
                  </a:solidFill>
                  <a:latin typeface="Muli Bold Bold"/>
                </a:rPr>
                <a:t>Procesos</a:t>
              </a:r>
              <a:r>
                <a:rPr lang="en-US" sz="4025" dirty="0">
                  <a:solidFill>
                    <a:srgbClr val="0E2C4B"/>
                  </a:solidFill>
                  <a:latin typeface="Muli Bold Bold"/>
                </a:rPr>
                <a:t> de </a:t>
              </a:r>
              <a:r>
                <a:rPr lang="en-US" sz="4025" dirty="0" err="1">
                  <a:solidFill>
                    <a:srgbClr val="0E2C4B"/>
                  </a:solidFill>
                  <a:latin typeface="Muli Bold Bold"/>
                </a:rPr>
                <a:t>negocios</a:t>
              </a:r>
              <a:endParaRPr lang="en-US" sz="4025" dirty="0">
                <a:solidFill>
                  <a:srgbClr val="0E2C4B"/>
                </a:solidFill>
                <a:latin typeface="Muli Bold Bold"/>
              </a:endParaRPr>
            </a:p>
          </p:txBody>
        </p:sp>
      </p:grpSp>
      <p:pic>
        <p:nvPicPr>
          <p:cNvPr id="6" name="Imagen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1"/>
            <a:ext cx="11125608" cy="9324000"/>
          </a:xfrm>
          <a:prstGeom prst="rect">
            <a:avLst/>
          </a:prstGeom>
          <a:noFill/>
          <a:ln>
            <a:noFill/>
          </a:ln>
        </p:spPr>
      </p:pic>
    </p:spTree>
    <p:extLst>
      <p:ext uri="{BB962C8B-B14F-4D97-AF65-F5344CB8AC3E}">
        <p14:creationId xmlns:p14="http://schemas.microsoft.com/office/powerpoint/2010/main" val="2455381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228600" y="647700"/>
            <a:ext cx="6096000" cy="5188973"/>
            <a:chOff x="0" y="101600"/>
            <a:chExt cx="6251193" cy="4144594"/>
          </a:xfrm>
        </p:grpSpPr>
        <p:sp>
          <p:nvSpPr>
            <p:cNvPr id="9" name="TextBox 9"/>
            <p:cNvSpPr txBox="1"/>
            <p:nvPr/>
          </p:nvSpPr>
          <p:spPr>
            <a:xfrm>
              <a:off x="0" y="1572785"/>
              <a:ext cx="6069359" cy="2673409"/>
            </a:xfrm>
            <a:prstGeom prst="rect">
              <a:avLst/>
            </a:prstGeom>
          </p:spPr>
          <p:txBody>
            <a:bodyPr wrap="square" lIns="0" tIns="0" rIns="0" bIns="0" rtlCol="0" anchor="t">
              <a:spAutoFit/>
            </a:bodyPr>
            <a:lstStyle/>
            <a:p>
              <a:pPr>
                <a:lnSpc>
                  <a:spcPts val="2940"/>
                </a:lnSpc>
              </a:pPr>
              <a:r>
                <a:rPr lang="es-ES" sz="2100" dirty="0">
                  <a:solidFill>
                    <a:srgbClr val="0E2C4B"/>
                  </a:solidFill>
                  <a:latin typeface="Muli Regular"/>
                </a:rPr>
                <a:t>9) </a:t>
              </a:r>
              <a:r>
                <a:rPr lang="es-ES" sz="2100" b="1" dirty="0">
                  <a:solidFill>
                    <a:srgbClr val="0E2C4B"/>
                  </a:solidFill>
                  <a:latin typeface="Muli Regular"/>
                </a:rPr>
                <a:t>Proceso: Generación de envíos a domicilios</a:t>
              </a:r>
              <a:endParaRPr lang="es-ES" sz="2100" b="1" u="sng" dirty="0">
                <a:solidFill>
                  <a:srgbClr val="0E2C4B"/>
                </a:solidFill>
                <a:latin typeface="Muli Regular"/>
              </a:endParaRPr>
            </a:p>
            <a:p>
              <a:pPr>
                <a:lnSpc>
                  <a:spcPts val="2940"/>
                </a:lnSpc>
              </a:pPr>
              <a:endParaRPr lang="es-ES" sz="2100" b="1" u="sng" dirty="0">
                <a:solidFill>
                  <a:srgbClr val="0E2C4B"/>
                </a:solidFill>
                <a:latin typeface="Muli Regular"/>
              </a:endParaRPr>
            </a:p>
            <a:p>
              <a:pPr>
                <a:lnSpc>
                  <a:spcPts val="2940"/>
                </a:lnSpc>
              </a:pPr>
              <a:r>
                <a:rPr lang="es-ES" sz="2100" b="1" u="sng" dirty="0">
                  <a:solidFill>
                    <a:srgbClr val="0E2C4B"/>
                  </a:solidFill>
                  <a:latin typeface="Muli Regular"/>
                </a:rPr>
                <a:t>Roles</a:t>
              </a:r>
              <a:r>
                <a:rPr lang="es-ES" sz="2100" dirty="0">
                  <a:solidFill>
                    <a:srgbClr val="0E2C4B"/>
                  </a:solidFill>
                  <a:latin typeface="Muli Regular"/>
                </a:rPr>
                <a:t>: Administrador</a:t>
              </a:r>
            </a:p>
            <a:p>
              <a:pPr>
                <a:lnSpc>
                  <a:spcPts val="2940"/>
                </a:lnSpc>
              </a:pPr>
              <a:endParaRPr lang="es-ES" sz="2100" b="1" u="sng" dirty="0">
                <a:solidFill>
                  <a:srgbClr val="0E2C4B"/>
                </a:solidFill>
                <a:latin typeface="Muli Regular"/>
              </a:endParaRPr>
            </a:p>
            <a:p>
              <a:pPr>
                <a:lnSpc>
                  <a:spcPts val="2940"/>
                </a:lnSpc>
              </a:pPr>
              <a:r>
                <a:rPr lang="es-ES" sz="2100" b="1" u="sng" dirty="0">
                  <a:solidFill>
                    <a:srgbClr val="0E2C4B"/>
                  </a:solidFill>
                  <a:latin typeface="Muli Regular"/>
                </a:rPr>
                <a:t>Pasos</a:t>
              </a:r>
              <a:r>
                <a:rPr lang="es-ES" sz="2100" dirty="0">
                  <a:solidFill>
                    <a:srgbClr val="0E2C4B"/>
                  </a:solidFill>
                  <a:latin typeface="Muli Regular"/>
                </a:rPr>
                <a:t>: Para los pedidos online con envíos a domicilios, el sistema se comunica con la empresa de envíos para comunicarle que ya puede retirar por la sucursal la mercadería y entregar en el local.</a:t>
              </a:r>
            </a:p>
          </p:txBody>
        </p:sp>
        <p:sp>
          <p:nvSpPr>
            <p:cNvPr id="10" name="TextBox 10"/>
            <p:cNvSpPr txBox="1"/>
            <p:nvPr/>
          </p:nvSpPr>
          <p:spPr>
            <a:xfrm>
              <a:off x="0" y="101600"/>
              <a:ext cx="6251193" cy="1095824"/>
            </a:xfrm>
            <a:prstGeom prst="rect">
              <a:avLst/>
            </a:prstGeom>
          </p:spPr>
          <p:txBody>
            <a:bodyPr lIns="0" tIns="0" rIns="0" bIns="0" rtlCol="0" anchor="t">
              <a:spAutoFit/>
            </a:bodyPr>
            <a:lstStyle/>
            <a:p>
              <a:pPr>
                <a:lnSpc>
                  <a:spcPts val="4830"/>
                </a:lnSpc>
              </a:pPr>
              <a:r>
                <a:rPr lang="en-US" sz="4025" dirty="0" err="1">
                  <a:solidFill>
                    <a:srgbClr val="0E2C4B"/>
                  </a:solidFill>
                  <a:latin typeface="Muli Bold Bold"/>
                </a:rPr>
                <a:t>Procesos</a:t>
              </a:r>
              <a:r>
                <a:rPr lang="en-US" sz="4025" dirty="0">
                  <a:solidFill>
                    <a:srgbClr val="0E2C4B"/>
                  </a:solidFill>
                  <a:latin typeface="Muli Bold Bold"/>
                </a:rPr>
                <a:t> de </a:t>
              </a:r>
              <a:r>
                <a:rPr lang="en-US" sz="4025" dirty="0" err="1">
                  <a:solidFill>
                    <a:srgbClr val="0E2C4B"/>
                  </a:solidFill>
                  <a:latin typeface="Muli Bold Bold"/>
                </a:rPr>
                <a:t>negocios</a:t>
              </a:r>
              <a:endParaRPr lang="en-US" sz="4025" dirty="0">
                <a:solidFill>
                  <a:srgbClr val="0E2C4B"/>
                </a:solidFill>
                <a:latin typeface="Muli Bold Bold"/>
              </a:endParaRPr>
            </a:p>
          </p:txBody>
        </p:sp>
      </p:grpSp>
      <p:pic>
        <p:nvPicPr>
          <p:cNvPr id="6" name="Imagen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34144" y="-1"/>
            <a:ext cx="11315444" cy="8100000"/>
          </a:xfrm>
          <a:prstGeom prst="rect">
            <a:avLst/>
          </a:prstGeom>
          <a:noFill/>
          <a:ln>
            <a:noFill/>
          </a:ln>
        </p:spPr>
      </p:pic>
    </p:spTree>
    <p:extLst>
      <p:ext uri="{BB962C8B-B14F-4D97-AF65-F5344CB8AC3E}">
        <p14:creationId xmlns:p14="http://schemas.microsoft.com/office/powerpoint/2010/main" val="3230148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03751" y="3029488"/>
            <a:ext cx="8287849" cy="6914612"/>
            <a:chOff x="0" y="0"/>
            <a:chExt cx="4026708" cy="3902862"/>
          </a:xfrm>
        </p:grpSpPr>
        <p:sp>
          <p:nvSpPr>
            <p:cNvPr id="3" name="Freeform 3"/>
            <p:cNvSpPr/>
            <p:nvPr/>
          </p:nvSpPr>
          <p:spPr>
            <a:xfrm>
              <a:off x="0" y="0"/>
              <a:ext cx="4026708" cy="3902862"/>
            </a:xfrm>
            <a:custGeom>
              <a:avLst/>
              <a:gdLst/>
              <a:ahLst/>
              <a:cxnLst/>
              <a:rect l="l" t="t" r="r" b="b"/>
              <a:pathLst>
                <a:path w="4026708" h="3902862">
                  <a:moveTo>
                    <a:pt x="3902248" y="3902862"/>
                  </a:moveTo>
                  <a:lnTo>
                    <a:pt x="124460" y="3902862"/>
                  </a:lnTo>
                  <a:cubicBezTo>
                    <a:pt x="55880" y="3902862"/>
                    <a:pt x="0" y="3846982"/>
                    <a:pt x="0" y="3778402"/>
                  </a:cubicBezTo>
                  <a:lnTo>
                    <a:pt x="0" y="124460"/>
                  </a:lnTo>
                  <a:cubicBezTo>
                    <a:pt x="0" y="55880"/>
                    <a:pt x="55880" y="0"/>
                    <a:pt x="124460" y="0"/>
                  </a:cubicBezTo>
                  <a:lnTo>
                    <a:pt x="3902248" y="0"/>
                  </a:lnTo>
                  <a:cubicBezTo>
                    <a:pt x="3970828" y="0"/>
                    <a:pt x="4026708" y="55880"/>
                    <a:pt x="4026708" y="124460"/>
                  </a:cubicBezTo>
                  <a:lnTo>
                    <a:pt x="4026708" y="3778402"/>
                  </a:lnTo>
                  <a:cubicBezTo>
                    <a:pt x="4026708" y="3846982"/>
                    <a:pt x="3970828" y="3902862"/>
                    <a:pt x="3902248" y="3902862"/>
                  </a:cubicBezTo>
                  <a:close/>
                </a:path>
              </a:pathLst>
            </a:custGeom>
            <a:solidFill>
              <a:srgbClr val="FFFFFF"/>
            </a:solidFill>
          </p:spPr>
        </p:sp>
      </p:grpSp>
      <p:sp>
        <p:nvSpPr>
          <p:cNvPr id="18" name="TextBox 18"/>
          <p:cNvSpPr txBox="1"/>
          <p:nvPr/>
        </p:nvSpPr>
        <p:spPr>
          <a:xfrm>
            <a:off x="1028700" y="1028700"/>
            <a:ext cx="12084767" cy="847725"/>
          </a:xfrm>
          <a:prstGeom prst="rect">
            <a:avLst/>
          </a:prstGeom>
        </p:spPr>
        <p:txBody>
          <a:bodyPr lIns="0" tIns="0" rIns="0" bIns="0" rtlCol="0" anchor="t">
            <a:spAutoFit/>
          </a:bodyPr>
          <a:lstStyle/>
          <a:p>
            <a:pPr>
              <a:lnSpc>
                <a:spcPts val="6689"/>
              </a:lnSpc>
            </a:pPr>
            <a:r>
              <a:rPr lang="en-US" sz="5575" dirty="0" err="1">
                <a:solidFill>
                  <a:srgbClr val="0E2C4B"/>
                </a:solidFill>
                <a:latin typeface="Muli Bold Bold"/>
              </a:rPr>
              <a:t>Introducción</a:t>
            </a:r>
            <a:endParaRPr lang="en-US" sz="5575" dirty="0">
              <a:solidFill>
                <a:srgbClr val="0E2C4B"/>
              </a:solidFill>
              <a:latin typeface="Muli Bold Bold"/>
            </a:endParaRPr>
          </a:p>
        </p:txBody>
      </p:sp>
      <p:grpSp>
        <p:nvGrpSpPr>
          <p:cNvPr id="20" name="Group 20"/>
          <p:cNvGrpSpPr/>
          <p:nvPr/>
        </p:nvGrpSpPr>
        <p:grpSpPr>
          <a:xfrm>
            <a:off x="942425" y="3584753"/>
            <a:ext cx="7810500" cy="5843510"/>
            <a:chOff x="0" y="338938"/>
            <a:chExt cx="5747885" cy="9399900"/>
          </a:xfrm>
        </p:grpSpPr>
        <p:sp>
          <p:nvSpPr>
            <p:cNvPr id="21" name="TextBox 21"/>
            <p:cNvSpPr txBox="1"/>
            <p:nvPr/>
          </p:nvSpPr>
          <p:spPr>
            <a:xfrm>
              <a:off x="0" y="338938"/>
              <a:ext cx="5747885" cy="609168"/>
            </a:xfrm>
            <a:prstGeom prst="rect">
              <a:avLst/>
            </a:prstGeom>
          </p:spPr>
          <p:txBody>
            <a:bodyPr lIns="0" tIns="0" rIns="0" bIns="0" rtlCol="0" anchor="t">
              <a:spAutoFit/>
            </a:bodyPr>
            <a:lstStyle/>
            <a:p>
              <a:pPr>
                <a:lnSpc>
                  <a:spcPts val="3240"/>
                </a:lnSpc>
              </a:pPr>
              <a:r>
                <a:rPr lang="en-US" sz="2314" dirty="0">
                  <a:solidFill>
                    <a:srgbClr val="0E2C4B"/>
                  </a:solidFill>
                  <a:latin typeface="Muli Bold Bold"/>
                </a:rPr>
                <a:t>INTRODUCCIÓN</a:t>
              </a:r>
            </a:p>
          </p:txBody>
        </p:sp>
        <p:sp>
          <p:nvSpPr>
            <p:cNvPr id="22" name="TextBox 22"/>
            <p:cNvSpPr txBox="1"/>
            <p:nvPr/>
          </p:nvSpPr>
          <p:spPr>
            <a:xfrm>
              <a:off x="0" y="1466660"/>
              <a:ext cx="5747885" cy="8272178"/>
            </a:xfrm>
            <a:prstGeom prst="rect">
              <a:avLst/>
            </a:prstGeom>
          </p:spPr>
          <p:txBody>
            <a:bodyPr lIns="0" tIns="0" rIns="0" bIns="0" rtlCol="0" anchor="t">
              <a:spAutoFit/>
            </a:bodyPr>
            <a:lstStyle/>
            <a:p>
              <a:pPr>
                <a:lnSpc>
                  <a:spcPts val="2660"/>
                </a:lnSpc>
              </a:pPr>
              <a:r>
                <a:rPr lang="es-ES" sz="1900" dirty="0">
                  <a:solidFill>
                    <a:srgbClr val="0E2C4B"/>
                  </a:solidFill>
                  <a:latin typeface="Muli Regular"/>
                </a:rPr>
                <a:t>La empresa Antílope S.A. solicita el desarrollo de un sistema e-commerce propio para la empresa que pueda gestionar su inventario, sus sucursales y poder realizar la venta de productos de manera online en todo el país. Aceptando medios de pagos electrónicos y realizando el envío a domicilio en cualquier parte del país.</a:t>
              </a:r>
            </a:p>
            <a:p>
              <a:pPr>
                <a:lnSpc>
                  <a:spcPts val="2660"/>
                </a:lnSpc>
              </a:pPr>
              <a:r>
                <a:rPr lang="es-ES" sz="1900" dirty="0">
                  <a:solidFill>
                    <a:srgbClr val="0E2C4B"/>
                  </a:solidFill>
                  <a:latin typeface="Muli Regular"/>
                </a:rPr>
                <a:t>El cierre de locales comerciales y las restricciones en cuanto a la movilidad de las personas por la crisis sanitaria generada en el 2020 han provocado una fuerte caída de las ventas en todas las sucursales de la empresa Antílope, es por eso que se evalúa la estrategia de llevar la venta a canales digitales.</a:t>
              </a:r>
            </a:p>
          </p:txBody>
        </p:sp>
      </p:grpSp>
      <p:grpSp>
        <p:nvGrpSpPr>
          <p:cNvPr id="29" name="Group 2"/>
          <p:cNvGrpSpPr/>
          <p:nvPr/>
        </p:nvGrpSpPr>
        <p:grpSpPr>
          <a:xfrm>
            <a:off x="9667325" y="3077367"/>
            <a:ext cx="8287849" cy="6914612"/>
            <a:chOff x="0" y="0"/>
            <a:chExt cx="4026708" cy="3902862"/>
          </a:xfrm>
        </p:grpSpPr>
        <p:sp>
          <p:nvSpPr>
            <p:cNvPr id="30" name="Freeform 3"/>
            <p:cNvSpPr/>
            <p:nvPr/>
          </p:nvSpPr>
          <p:spPr>
            <a:xfrm>
              <a:off x="0" y="0"/>
              <a:ext cx="4026708" cy="3902862"/>
            </a:xfrm>
            <a:custGeom>
              <a:avLst/>
              <a:gdLst/>
              <a:ahLst/>
              <a:cxnLst/>
              <a:rect l="l" t="t" r="r" b="b"/>
              <a:pathLst>
                <a:path w="4026708" h="3902862">
                  <a:moveTo>
                    <a:pt x="3902248" y="3902862"/>
                  </a:moveTo>
                  <a:lnTo>
                    <a:pt x="124460" y="3902862"/>
                  </a:lnTo>
                  <a:cubicBezTo>
                    <a:pt x="55880" y="3902862"/>
                    <a:pt x="0" y="3846982"/>
                    <a:pt x="0" y="3778402"/>
                  </a:cubicBezTo>
                  <a:lnTo>
                    <a:pt x="0" y="124460"/>
                  </a:lnTo>
                  <a:cubicBezTo>
                    <a:pt x="0" y="55880"/>
                    <a:pt x="55880" y="0"/>
                    <a:pt x="124460" y="0"/>
                  </a:cubicBezTo>
                  <a:lnTo>
                    <a:pt x="3902248" y="0"/>
                  </a:lnTo>
                  <a:cubicBezTo>
                    <a:pt x="3970828" y="0"/>
                    <a:pt x="4026708" y="55880"/>
                    <a:pt x="4026708" y="124460"/>
                  </a:cubicBezTo>
                  <a:lnTo>
                    <a:pt x="4026708" y="3778402"/>
                  </a:lnTo>
                  <a:cubicBezTo>
                    <a:pt x="4026708" y="3846982"/>
                    <a:pt x="3970828" y="3902862"/>
                    <a:pt x="3902248" y="3902862"/>
                  </a:cubicBezTo>
                  <a:close/>
                </a:path>
              </a:pathLst>
            </a:custGeom>
            <a:solidFill>
              <a:srgbClr val="FFFFFF"/>
            </a:solidFill>
          </p:spPr>
        </p:sp>
      </p:grpSp>
      <p:sp>
        <p:nvSpPr>
          <p:cNvPr id="33" name="TextBox 22"/>
          <p:cNvSpPr txBox="1"/>
          <p:nvPr/>
        </p:nvSpPr>
        <p:spPr>
          <a:xfrm>
            <a:off x="9905999" y="4279786"/>
            <a:ext cx="7810500" cy="4819140"/>
          </a:xfrm>
          <a:prstGeom prst="rect">
            <a:avLst/>
          </a:prstGeom>
        </p:spPr>
        <p:txBody>
          <a:bodyPr lIns="0" tIns="0" rIns="0" bIns="0" rtlCol="0" anchor="t">
            <a:spAutoFit/>
          </a:bodyPr>
          <a:lstStyle/>
          <a:p>
            <a:pPr>
              <a:lnSpc>
                <a:spcPts val="2660"/>
              </a:lnSpc>
            </a:pPr>
            <a:r>
              <a:rPr lang="es-ES" sz="1900" dirty="0">
                <a:solidFill>
                  <a:srgbClr val="0E2C4B"/>
                </a:solidFill>
                <a:latin typeface="Muli Regular"/>
              </a:rPr>
              <a:t>La empresa Antílope S.A. cuenta con un sistema ERP para el control de inventario, facturas, etc. Dicho sistema es propiedad de la empresa Antílope S.A. y el área de sistemas se ocupa de su mantenimiento y mejoras.</a:t>
            </a:r>
          </a:p>
          <a:p>
            <a:pPr>
              <a:lnSpc>
                <a:spcPts val="2660"/>
              </a:lnSpc>
            </a:pPr>
            <a:r>
              <a:rPr lang="es-ES" sz="1900" dirty="0">
                <a:solidFill>
                  <a:srgbClr val="0E2C4B"/>
                </a:solidFill>
                <a:latin typeface="Muli Regular"/>
              </a:rPr>
              <a:t>La empresa proveedora de sistemas que desarrollará el E-commerce, ya realizó mantenimiento del sistema ERP de Antílope en años anteriores, realizando mejoras y contribuyendo a mejoras.</a:t>
            </a:r>
          </a:p>
          <a:p>
            <a:pPr>
              <a:lnSpc>
                <a:spcPts val="2660"/>
              </a:lnSpc>
            </a:pPr>
            <a:r>
              <a:rPr lang="es-ES" sz="1900" dirty="0">
                <a:solidFill>
                  <a:srgbClr val="0E2C4B"/>
                </a:solidFill>
                <a:latin typeface="Muli Regular"/>
              </a:rPr>
              <a:t>La empresa proveedora cuenta con 15 años de experiencia desarrollando sistemas para Pymes y comercios de Argentina. Su solución e-commerce es utilizada por 25 empresas del país que validan su correcto funcionamiento y ayudan a la mejora continua. Los principales negocios que usan este software son del rubro Artículos para el hogar, Computación, Electrónica, Pinturerías y Ferreterías.</a:t>
            </a:r>
          </a:p>
        </p:txBody>
      </p:sp>
      <p:sp>
        <p:nvSpPr>
          <p:cNvPr id="34" name="TextBox 21"/>
          <p:cNvSpPr txBox="1"/>
          <p:nvPr/>
        </p:nvSpPr>
        <p:spPr>
          <a:xfrm>
            <a:off x="10151931" y="3584753"/>
            <a:ext cx="7810500" cy="378693"/>
          </a:xfrm>
          <a:prstGeom prst="rect">
            <a:avLst/>
          </a:prstGeom>
        </p:spPr>
        <p:txBody>
          <a:bodyPr lIns="0" tIns="0" rIns="0" bIns="0" rtlCol="0" anchor="t">
            <a:spAutoFit/>
          </a:bodyPr>
          <a:lstStyle/>
          <a:p>
            <a:pPr>
              <a:lnSpc>
                <a:spcPts val="3240"/>
              </a:lnSpc>
            </a:pPr>
            <a:r>
              <a:rPr lang="en-US" sz="2314" dirty="0">
                <a:solidFill>
                  <a:srgbClr val="0E2C4B"/>
                </a:solidFill>
                <a:latin typeface="Muli Bold Bold"/>
              </a:rPr>
              <a:t>ANTECEDENTES</a:t>
            </a:r>
          </a:p>
        </p:txBody>
      </p:sp>
    </p:spTree>
    <p:extLst>
      <p:ext uri="{BB962C8B-B14F-4D97-AF65-F5344CB8AC3E}">
        <p14:creationId xmlns:p14="http://schemas.microsoft.com/office/powerpoint/2010/main" val="38257190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228600" y="647700"/>
            <a:ext cx="6096000" cy="5560869"/>
            <a:chOff x="0" y="101600"/>
            <a:chExt cx="6251193" cy="4441640"/>
          </a:xfrm>
        </p:grpSpPr>
        <p:sp>
          <p:nvSpPr>
            <p:cNvPr id="9" name="TextBox 9"/>
            <p:cNvSpPr txBox="1"/>
            <p:nvPr/>
          </p:nvSpPr>
          <p:spPr>
            <a:xfrm>
              <a:off x="0" y="1572785"/>
              <a:ext cx="6069359" cy="2970455"/>
            </a:xfrm>
            <a:prstGeom prst="rect">
              <a:avLst/>
            </a:prstGeom>
          </p:spPr>
          <p:txBody>
            <a:bodyPr wrap="square" lIns="0" tIns="0" rIns="0" bIns="0" rtlCol="0" anchor="t">
              <a:spAutoFit/>
            </a:bodyPr>
            <a:lstStyle/>
            <a:p>
              <a:pPr>
                <a:lnSpc>
                  <a:spcPts val="2940"/>
                </a:lnSpc>
              </a:pPr>
              <a:r>
                <a:rPr lang="es-ES" sz="2100" dirty="0">
                  <a:solidFill>
                    <a:srgbClr val="0E2C4B"/>
                  </a:solidFill>
                  <a:latin typeface="Muli Regular"/>
                </a:rPr>
                <a:t>10) </a:t>
              </a:r>
              <a:r>
                <a:rPr lang="es-ES" sz="2100" b="1" dirty="0">
                  <a:solidFill>
                    <a:srgbClr val="0E2C4B"/>
                  </a:solidFill>
                  <a:latin typeface="Muli Regular"/>
                </a:rPr>
                <a:t>Proceso: Actualización de estados de Pedidos</a:t>
              </a:r>
            </a:p>
            <a:p>
              <a:pPr>
                <a:lnSpc>
                  <a:spcPts val="2940"/>
                </a:lnSpc>
              </a:pPr>
              <a:endParaRPr lang="es-ES" sz="2100" b="1" u="sng" dirty="0">
                <a:solidFill>
                  <a:srgbClr val="0E2C4B"/>
                </a:solidFill>
                <a:latin typeface="Muli Regular"/>
              </a:endParaRPr>
            </a:p>
            <a:p>
              <a:pPr>
                <a:lnSpc>
                  <a:spcPts val="2940"/>
                </a:lnSpc>
              </a:pPr>
              <a:r>
                <a:rPr lang="es-ES" sz="2100" b="1" u="sng" dirty="0">
                  <a:solidFill>
                    <a:srgbClr val="0E2C4B"/>
                  </a:solidFill>
                  <a:latin typeface="Muli Regular"/>
                </a:rPr>
                <a:t>Roles</a:t>
              </a:r>
              <a:r>
                <a:rPr lang="es-ES" sz="2100" dirty="0">
                  <a:solidFill>
                    <a:srgbClr val="0E2C4B"/>
                  </a:solidFill>
                  <a:latin typeface="Muli Regular"/>
                </a:rPr>
                <a:t>: Administrador</a:t>
              </a:r>
            </a:p>
            <a:p>
              <a:pPr>
                <a:lnSpc>
                  <a:spcPts val="2940"/>
                </a:lnSpc>
              </a:pPr>
              <a:endParaRPr lang="es-ES" sz="2100" b="1" u="sng" dirty="0">
                <a:solidFill>
                  <a:srgbClr val="0E2C4B"/>
                </a:solidFill>
                <a:latin typeface="Muli Regular"/>
              </a:endParaRPr>
            </a:p>
            <a:p>
              <a:pPr>
                <a:lnSpc>
                  <a:spcPts val="2940"/>
                </a:lnSpc>
              </a:pPr>
              <a:r>
                <a:rPr lang="es-ES" sz="2100" b="1" u="sng" dirty="0">
                  <a:solidFill>
                    <a:srgbClr val="0E2C4B"/>
                  </a:solidFill>
                  <a:latin typeface="Muli Regular"/>
                </a:rPr>
                <a:t>Pasos</a:t>
              </a:r>
              <a:r>
                <a:rPr lang="es-ES" sz="2100" dirty="0">
                  <a:solidFill>
                    <a:srgbClr val="0E2C4B"/>
                  </a:solidFill>
                  <a:latin typeface="Muli Regular"/>
                </a:rPr>
                <a:t>: El sistema se comunica con el servicio de la empresa que realiza los envíos consultando por todos los pedidos que están “en camino” a medida que se vayan entregando, se actualizará el pedido en el sistema.</a:t>
              </a:r>
            </a:p>
          </p:txBody>
        </p:sp>
        <p:sp>
          <p:nvSpPr>
            <p:cNvPr id="10" name="TextBox 10"/>
            <p:cNvSpPr txBox="1"/>
            <p:nvPr/>
          </p:nvSpPr>
          <p:spPr>
            <a:xfrm>
              <a:off x="0" y="101600"/>
              <a:ext cx="6251193" cy="1095824"/>
            </a:xfrm>
            <a:prstGeom prst="rect">
              <a:avLst/>
            </a:prstGeom>
          </p:spPr>
          <p:txBody>
            <a:bodyPr lIns="0" tIns="0" rIns="0" bIns="0" rtlCol="0" anchor="t">
              <a:spAutoFit/>
            </a:bodyPr>
            <a:lstStyle/>
            <a:p>
              <a:pPr>
                <a:lnSpc>
                  <a:spcPts val="4830"/>
                </a:lnSpc>
              </a:pPr>
              <a:r>
                <a:rPr lang="en-US" sz="4025" dirty="0" err="1">
                  <a:solidFill>
                    <a:srgbClr val="0E2C4B"/>
                  </a:solidFill>
                  <a:latin typeface="Muli Bold Bold"/>
                </a:rPr>
                <a:t>Procesos</a:t>
              </a:r>
              <a:r>
                <a:rPr lang="en-US" sz="4025" dirty="0">
                  <a:solidFill>
                    <a:srgbClr val="0E2C4B"/>
                  </a:solidFill>
                  <a:latin typeface="Muli Bold Bold"/>
                </a:rPr>
                <a:t> de </a:t>
              </a:r>
              <a:r>
                <a:rPr lang="en-US" sz="4025" dirty="0" err="1">
                  <a:solidFill>
                    <a:srgbClr val="0E2C4B"/>
                  </a:solidFill>
                  <a:latin typeface="Muli Bold Bold"/>
                </a:rPr>
                <a:t>negocios</a:t>
              </a:r>
              <a:endParaRPr lang="en-US" sz="4025" dirty="0">
                <a:solidFill>
                  <a:srgbClr val="0E2C4B"/>
                </a:solidFill>
                <a:latin typeface="Muli Bold Bold"/>
              </a:endParaRPr>
            </a:p>
          </p:txBody>
        </p:sp>
      </p:grpSp>
      <p:pic>
        <p:nvPicPr>
          <p:cNvPr id="7" name="Imagen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91360" y="-1"/>
            <a:ext cx="10825696" cy="10080000"/>
          </a:xfrm>
          <a:prstGeom prst="rect">
            <a:avLst/>
          </a:prstGeom>
          <a:noFill/>
          <a:ln>
            <a:noFill/>
          </a:ln>
        </p:spPr>
      </p:pic>
    </p:spTree>
    <p:extLst>
      <p:ext uri="{BB962C8B-B14F-4D97-AF65-F5344CB8AC3E}">
        <p14:creationId xmlns:p14="http://schemas.microsoft.com/office/powerpoint/2010/main" val="1807985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2"/>
          <p:cNvSpPr txBox="1"/>
          <p:nvPr/>
        </p:nvSpPr>
        <p:spPr>
          <a:xfrm>
            <a:off x="907888" y="424676"/>
            <a:ext cx="14135100" cy="1077218"/>
          </a:xfrm>
          <a:prstGeom prst="rect">
            <a:avLst/>
          </a:prstGeom>
        </p:spPr>
        <p:txBody>
          <a:bodyPr wrap="square" lIns="0" tIns="0" rIns="0" bIns="0" rtlCol="0" anchor="t">
            <a:spAutoFit/>
          </a:bodyPr>
          <a:lstStyle/>
          <a:p>
            <a:pPr>
              <a:lnSpc>
                <a:spcPts val="8400"/>
              </a:lnSpc>
            </a:pPr>
            <a:r>
              <a:rPr lang="en-US" sz="7000" dirty="0" err="1">
                <a:solidFill>
                  <a:srgbClr val="0E2C4B"/>
                </a:solidFill>
                <a:latin typeface="Muli Bold Bold"/>
              </a:rPr>
              <a:t>Diagnóstico</a:t>
            </a:r>
            <a:r>
              <a:rPr lang="en-US" sz="7000" dirty="0">
                <a:solidFill>
                  <a:srgbClr val="0E2C4B"/>
                </a:solidFill>
                <a:latin typeface="Muli Bold Bold"/>
              </a:rPr>
              <a:t> </a:t>
            </a:r>
          </a:p>
        </p:txBody>
      </p:sp>
      <p:sp>
        <p:nvSpPr>
          <p:cNvPr id="48" name="TextBox 18"/>
          <p:cNvSpPr txBox="1"/>
          <p:nvPr/>
        </p:nvSpPr>
        <p:spPr>
          <a:xfrm>
            <a:off x="907888" y="1609623"/>
            <a:ext cx="9410700" cy="436017"/>
          </a:xfrm>
          <a:prstGeom prst="rect">
            <a:avLst/>
          </a:prstGeom>
        </p:spPr>
        <p:txBody>
          <a:bodyPr wrap="square" lIns="0" tIns="0" rIns="0" bIns="0" rtlCol="0" anchor="t">
            <a:spAutoFit/>
          </a:bodyPr>
          <a:lstStyle/>
          <a:p>
            <a:pPr>
              <a:lnSpc>
                <a:spcPts val="3359"/>
              </a:lnSpc>
            </a:pPr>
            <a:r>
              <a:rPr lang="en-US" sz="2400" dirty="0">
                <a:solidFill>
                  <a:srgbClr val="0E2C4B"/>
                </a:solidFill>
                <a:latin typeface="Muli Regular"/>
              </a:rPr>
              <a:t>A </a:t>
            </a:r>
            <a:r>
              <a:rPr lang="en-US" sz="2400" dirty="0" err="1">
                <a:solidFill>
                  <a:srgbClr val="0E2C4B"/>
                </a:solidFill>
                <a:latin typeface="Muli Regular"/>
              </a:rPr>
              <a:t>continuación</a:t>
            </a:r>
            <a:r>
              <a:rPr lang="en-US" sz="2400" dirty="0">
                <a:solidFill>
                  <a:srgbClr val="0E2C4B"/>
                </a:solidFill>
                <a:latin typeface="Muli Regular"/>
              </a:rPr>
              <a:t> se </a:t>
            </a:r>
            <a:r>
              <a:rPr lang="en-US" sz="2400" dirty="0" err="1">
                <a:solidFill>
                  <a:srgbClr val="0E2C4B"/>
                </a:solidFill>
                <a:latin typeface="Muli Regular"/>
              </a:rPr>
              <a:t>detallan</a:t>
            </a:r>
            <a:r>
              <a:rPr lang="en-US" sz="2400" dirty="0">
                <a:solidFill>
                  <a:srgbClr val="0E2C4B"/>
                </a:solidFill>
                <a:latin typeface="Muli Regular"/>
              </a:rPr>
              <a:t> </a:t>
            </a:r>
            <a:r>
              <a:rPr lang="en-US" sz="2400" dirty="0" err="1">
                <a:solidFill>
                  <a:srgbClr val="0E2C4B"/>
                </a:solidFill>
                <a:latin typeface="Muli Regular"/>
              </a:rPr>
              <a:t>los</a:t>
            </a:r>
            <a:r>
              <a:rPr lang="en-US" sz="2400" dirty="0">
                <a:solidFill>
                  <a:srgbClr val="0E2C4B"/>
                </a:solidFill>
                <a:latin typeface="Muli Regular"/>
              </a:rPr>
              <a:t> </a:t>
            </a:r>
            <a:r>
              <a:rPr lang="en-US" sz="2400" dirty="0" err="1">
                <a:solidFill>
                  <a:srgbClr val="0E2C4B"/>
                </a:solidFill>
                <a:latin typeface="Muli Regular"/>
              </a:rPr>
              <a:t>procesos</a:t>
            </a:r>
            <a:r>
              <a:rPr lang="en-US" sz="2400" dirty="0">
                <a:solidFill>
                  <a:srgbClr val="0E2C4B"/>
                </a:solidFill>
                <a:latin typeface="Muli Regular"/>
              </a:rPr>
              <a:t>:</a:t>
            </a:r>
          </a:p>
        </p:txBody>
      </p:sp>
      <p:sp>
        <p:nvSpPr>
          <p:cNvPr id="49" name="Freeform 21"/>
          <p:cNvSpPr/>
          <p:nvPr/>
        </p:nvSpPr>
        <p:spPr>
          <a:xfrm>
            <a:off x="490973" y="2716002"/>
            <a:ext cx="5040000" cy="518539"/>
          </a:xfrm>
          <a:custGeom>
            <a:avLst/>
            <a:gdLst/>
            <a:ahLst/>
            <a:cxnLst/>
            <a:rect l="l" t="t" r="r" b="b"/>
            <a:pathLst>
              <a:path w="1760412" h="660400">
                <a:moveTo>
                  <a:pt x="1635952" y="660400"/>
                </a:moveTo>
                <a:lnTo>
                  <a:pt x="124460" y="660400"/>
                </a:lnTo>
                <a:cubicBezTo>
                  <a:pt x="55880" y="660400"/>
                  <a:pt x="0" y="604520"/>
                  <a:pt x="0" y="535940"/>
                </a:cubicBezTo>
                <a:lnTo>
                  <a:pt x="0" y="124460"/>
                </a:lnTo>
                <a:cubicBezTo>
                  <a:pt x="0" y="55880"/>
                  <a:pt x="55880" y="0"/>
                  <a:pt x="124460" y="0"/>
                </a:cubicBezTo>
                <a:lnTo>
                  <a:pt x="1635952" y="0"/>
                </a:lnTo>
                <a:cubicBezTo>
                  <a:pt x="1704532" y="0"/>
                  <a:pt x="1760412" y="55880"/>
                  <a:pt x="1760412" y="124460"/>
                </a:cubicBezTo>
                <a:lnTo>
                  <a:pt x="1760412" y="535940"/>
                </a:lnTo>
                <a:cubicBezTo>
                  <a:pt x="1760412" y="604520"/>
                  <a:pt x="1704532" y="660400"/>
                  <a:pt x="1635952" y="660400"/>
                </a:cubicBezTo>
                <a:close/>
              </a:path>
            </a:pathLst>
          </a:custGeom>
          <a:solidFill>
            <a:srgbClr val="EFF9FD"/>
          </a:solidFill>
        </p:spPr>
      </p:sp>
      <p:sp>
        <p:nvSpPr>
          <p:cNvPr id="55" name="TextBox 22"/>
          <p:cNvSpPr txBox="1"/>
          <p:nvPr/>
        </p:nvSpPr>
        <p:spPr>
          <a:xfrm>
            <a:off x="644378" y="2806599"/>
            <a:ext cx="4689622" cy="359073"/>
          </a:xfrm>
          <a:prstGeom prst="rect">
            <a:avLst/>
          </a:prstGeom>
        </p:spPr>
        <p:txBody>
          <a:bodyPr wrap="square" lIns="0" tIns="0" rIns="0" bIns="0" rtlCol="0" anchor="t">
            <a:spAutoFit/>
          </a:bodyPr>
          <a:lstStyle/>
          <a:p>
            <a:pPr algn="ctr">
              <a:lnSpc>
                <a:spcPts val="2800"/>
              </a:lnSpc>
            </a:pPr>
            <a:r>
              <a:rPr lang="es-ES" sz="2000" dirty="0">
                <a:solidFill>
                  <a:srgbClr val="0E2C4B"/>
                </a:solidFill>
                <a:latin typeface="Muli Bold Bold"/>
              </a:rPr>
              <a:t>Disponer de un canal de venta online</a:t>
            </a:r>
            <a:endParaRPr lang="en-US" sz="2000" dirty="0">
              <a:solidFill>
                <a:srgbClr val="0E2C4B"/>
              </a:solidFill>
              <a:latin typeface="Muli Bold Bold"/>
            </a:endParaRPr>
          </a:p>
        </p:txBody>
      </p:sp>
      <p:grpSp>
        <p:nvGrpSpPr>
          <p:cNvPr id="61" name="Group 2"/>
          <p:cNvGrpSpPr/>
          <p:nvPr/>
        </p:nvGrpSpPr>
        <p:grpSpPr>
          <a:xfrm>
            <a:off x="9601200" y="2476499"/>
            <a:ext cx="7953725" cy="3383019"/>
            <a:chOff x="0" y="0"/>
            <a:chExt cx="4778020" cy="2301877"/>
          </a:xfrm>
        </p:grpSpPr>
        <p:sp>
          <p:nvSpPr>
            <p:cNvPr id="62" name="Freeform 3"/>
            <p:cNvSpPr/>
            <p:nvPr/>
          </p:nvSpPr>
          <p:spPr>
            <a:xfrm>
              <a:off x="0" y="0"/>
              <a:ext cx="4778020" cy="2301877"/>
            </a:xfrm>
            <a:custGeom>
              <a:avLst/>
              <a:gdLst/>
              <a:ahLst/>
              <a:cxnLst/>
              <a:rect l="l" t="t" r="r" b="b"/>
              <a:pathLst>
                <a:path w="4778020" h="2301877">
                  <a:moveTo>
                    <a:pt x="4653560" y="2301877"/>
                  </a:moveTo>
                  <a:lnTo>
                    <a:pt x="124460" y="2301877"/>
                  </a:lnTo>
                  <a:cubicBezTo>
                    <a:pt x="55880" y="2301877"/>
                    <a:pt x="0" y="2245997"/>
                    <a:pt x="0" y="2177417"/>
                  </a:cubicBezTo>
                  <a:lnTo>
                    <a:pt x="0" y="124460"/>
                  </a:lnTo>
                  <a:cubicBezTo>
                    <a:pt x="0" y="55880"/>
                    <a:pt x="55880" y="0"/>
                    <a:pt x="124460" y="0"/>
                  </a:cubicBezTo>
                  <a:lnTo>
                    <a:pt x="4653561" y="0"/>
                  </a:lnTo>
                  <a:cubicBezTo>
                    <a:pt x="4722140" y="0"/>
                    <a:pt x="4778020" y="55880"/>
                    <a:pt x="4778020" y="124460"/>
                  </a:cubicBezTo>
                  <a:lnTo>
                    <a:pt x="4778020" y="2177417"/>
                  </a:lnTo>
                  <a:cubicBezTo>
                    <a:pt x="4778020" y="2245997"/>
                    <a:pt x="4722140" y="2301877"/>
                    <a:pt x="4653561" y="2301877"/>
                  </a:cubicBezTo>
                  <a:close/>
                </a:path>
              </a:pathLst>
            </a:custGeom>
            <a:solidFill>
              <a:srgbClr val="FFFFFF"/>
            </a:solidFill>
          </p:spPr>
          <p:txBody>
            <a:bodyPr/>
            <a:lstStyle/>
            <a:p>
              <a:endParaRPr lang="es-ES" dirty="0"/>
            </a:p>
          </p:txBody>
        </p:sp>
      </p:grpSp>
      <p:sp>
        <p:nvSpPr>
          <p:cNvPr id="63" name="Freeform 21"/>
          <p:cNvSpPr/>
          <p:nvPr/>
        </p:nvSpPr>
        <p:spPr>
          <a:xfrm>
            <a:off x="10122701" y="2609132"/>
            <a:ext cx="6660000" cy="518539"/>
          </a:xfrm>
          <a:custGeom>
            <a:avLst/>
            <a:gdLst/>
            <a:ahLst/>
            <a:cxnLst/>
            <a:rect l="l" t="t" r="r" b="b"/>
            <a:pathLst>
              <a:path w="1760412" h="660400">
                <a:moveTo>
                  <a:pt x="1635952" y="660400"/>
                </a:moveTo>
                <a:lnTo>
                  <a:pt x="124460" y="660400"/>
                </a:lnTo>
                <a:cubicBezTo>
                  <a:pt x="55880" y="660400"/>
                  <a:pt x="0" y="604520"/>
                  <a:pt x="0" y="535940"/>
                </a:cubicBezTo>
                <a:lnTo>
                  <a:pt x="0" y="124460"/>
                </a:lnTo>
                <a:cubicBezTo>
                  <a:pt x="0" y="55880"/>
                  <a:pt x="55880" y="0"/>
                  <a:pt x="124460" y="0"/>
                </a:cubicBezTo>
                <a:lnTo>
                  <a:pt x="1635952" y="0"/>
                </a:lnTo>
                <a:cubicBezTo>
                  <a:pt x="1704532" y="0"/>
                  <a:pt x="1760412" y="55880"/>
                  <a:pt x="1760412" y="124460"/>
                </a:cubicBezTo>
                <a:lnTo>
                  <a:pt x="1760412" y="535940"/>
                </a:lnTo>
                <a:cubicBezTo>
                  <a:pt x="1760412" y="604520"/>
                  <a:pt x="1704532" y="660400"/>
                  <a:pt x="1635952" y="660400"/>
                </a:cubicBezTo>
                <a:close/>
              </a:path>
            </a:pathLst>
          </a:custGeom>
          <a:solidFill>
            <a:srgbClr val="EFF9FD"/>
          </a:solidFill>
        </p:spPr>
      </p:sp>
      <p:sp>
        <p:nvSpPr>
          <p:cNvPr id="64" name="TextBox 22"/>
          <p:cNvSpPr txBox="1"/>
          <p:nvPr/>
        </p:nvSpPr>
        <p:spPr>
          <a:xfrm>
            <a:off x="10361349" y="2694598"/>
            <a:ext cx="6182704" cy="359073"/>
          </a:xfrm>
          <a:prstGeom prst="rect">
            <a:avLst/>
          </a:prstGeom>
        </p:spPr>
        <p:txBody>
          <a:bodyPr wrap="square" lIns="0" tIns="0" rIns="0" bIns="0" rtlCol="0" anchor="t">
            <a:spAutoFit/>
          </a:bodyPr>
          <a:lstStyle/>
          <a:p>
            <a:pPr algn="ctr">
              <a:lnSpc>
                <a:spcPts val="2800"/>
              </a:lnSpc>
            </a:pPr>
            <a:r>
              <a:rPr lang="es-ES" sz="2000" dirty="0">
                <a:solidFill>
                  <a:srgbClr val="0E2C4B"/>
                </a:solidFill>
                <a:latin typeface="Muli Bold Bold"/>
              </a:rPr>
              <a:t>Sincronización con sistema ERP de inventario </a:t>
            </a:r>
            <a:endParaRPr lang="en-US" sz="2000" dirty="0">
              <a:solidFill>
                <a:srgbClr val="0E2C4B"/>
              </a:solidFill>
              <a:latin typeface="Muli Bold Bold"/>
            </a:endParaRPr>
          </a:p>
        </p:txBody>
      </p:sp>
      <p:sp>
        <p:nvSpPr>
          <p:cNvPr id="65" name="TextBox 23"/>
          <p:cNvSpPr txBox="1"/>
          <p:nvPr/>
        </p:nvSpPr>
        <p:spPr>
          <a:xfrm>
            <a:off x="10122701" y="3305392"/>
            <a:ext cx="7229720" cy="1859483"/>
          </a:xfrm>
          <a:prstGeom prst="rect">
            <a:avLst/>
          </a:prstGeom>
        </p:spPr>
        <p:txBody>
          <a:bodyPr wrap="square" lIns="0" tIns="0" rIns="0" bIns="0" rtlCol="0" anchor="t">
            <a:spAutoFit/>
          </a:bodyPr>
          <a:lstStyle/>
          <a:p>
            <a:pPr>
              <a:lnSpc>
                <a:spcPts val="2940"/>
              </a:lnSpc>
            </a:pPr>
            <a:r>
              <a:rPr lang="es-ES" sz="1600" b="1" dirty="0">
                <a:solidFill>
                  <a:srgbClr val="0E2C4B"/>
                </a:solidFill>
                <a:latin typeface="Muli Regular"/>
              </a:rPr>
              <a:t>Problema/s</a:t>
            </a:r>
            <a:r>
              <a:rPr lang="es-ES" sz="1600" dirty="0">
                <a:solidFill>
                  <a:srgbClr val="0E2C4B"/>
                </a:solidFill>
                <a:latin typeface="Muli Regular"/>
              </a:rPr>
              <a:t>: El inventario total de la empresa se gestiona desde el software ERP, por lo que su comunicación con el sistema Web es indispensable para mantener los precios actualizados y la cantidad de unidades en stock..</a:t>
            </a:r>
          </a:p>
          <a:p>
            <a:pPr>
              <a:lnSpc>
                <a:spcPts val="2940"/>
              </a:lnSpc>
            </a:pPr>
            <a:endParaRPr lang="es-ES" sz="1600" b="1" dirty="0">
              <a:solidFill>
                <a:srgbClr val="0E2C4B"/>
              </a:solidFill>
              <a:latin typeface="Muli Regular"/>
            </a:endParaRPr>
          </a:p>
          <a:p>
            <a:pPr>
              <a:lnSpc>
                <a:spcPts val="2940"/>
              </a:lnSpc>
            </a:pPr>
            <a:r>
              <a:rPr lang="es-ES" sz="1600" b="1" dirty="0">
                <a:solidFill>
                  <a:srgbClr val="0E2C4B"/>
                </a:solidFill>
                <a:latin typeface="Muli Regular"/>
              </a:rPr>
              <a:t>Causa/s: </a:t>
            </a:r>
            <a:r>
              <a:rPr lang="es-ES" sz="1600" dirty="0">
                <a:solidFill>
                  <a:srgbClr val="0E2C4B"/>
                </a:solidFill>
                <a:latin typeface="Muli Regular"/>
              </a:rPr>
              <a:t>Desincronización de precios y stock.</a:t>
            </a:r>
          </a:p>
        </p:txBody>
      </p:sp>
      <p:grpSp>
        <p:nvGrpSpPr>
          <p:cNvPr id="66" name="Group 2"/>
          <p:cNvGrpSpPr/>
          <p:nvPr/>
        </p:nvGrpSpPr>
        <p:grpSpPr>
          <a:xfrm>
            <a:off x="517907" y="6096353"/>
            <a:ext cx="7952400" cy="3408870"/>
            <a:chOff x="0" y="0"/>
            <a:chExt cx="4778020" cy="2301877"/>
          </a:xfrm>
        </p:grpSpPr>
        <p:sp>
          <p:nvSpPr>
            <p:cNvPr id="67" name="Freeform 3"/>
            <p:cNvSpPr/>
            <p:nvPr/>
          </p:nvSpPr>
          <p:spPr>
            <a:xfrm>
              <a:off x="0" y="0"/>
              <a:ext cx="4778020" cy="2301877"/>
            </a:xfrm>
            <a:custGeom>
              <a:avLst/>
              <a:gdLst/>
              <a:ahLst/>
              <a:cxnLst/>
              <a:rect l="l" t="t" r="r" b="b"/>
              <a:pathLst>
                <a:path w="4778020" h="2301877">
                  <a:moveTo>
                    <a:pt x="4653560" y="2301877"/>
                  </a:moveTo>
                  <a:lnTo>
                    <a:pt x="124460" y="2301877"/>
                  </a:lnTo>
                  <a:cubicBezTo>
                    <a:pt x="55880" y="2301877"/>
                    <a:pt x="0" y="2245997"/>
                    <a:pt x="0" y="2177417"/>
                  </a:cubicBezTo>
                  <a:lnTo>
                    <a:pt x="0" y="124460"/>
                  </a:lnTo>
                  <a:cubicBezTo>
                    <a:pt x="0" y="55880"/>
                    <a:pt x="55880" y="0"/>
                    <a:pt x="124460" y="0"/>
                  </a:cubicBezTo>
                  <a:lnTo>
                    <a:pt x="4653561" y="0"/>
                  </a:lnTo>
                  <a:cubicBezTo>
                    <a:pt x="4722140" y="0"/>
                    <a:pt x="4778020" y="55880"/>
                    <a:pt x="4778020" y="124460"/>
                  </a:cubicBezTo>
                  <a:lnTo>
                    <a:pt x="4778020" y="2177417"/>
                  </a:lnTo>
                  <a:cubicBezTo>
                    <a:pt x="4778020" y="2245997"/>
                    <a:pt x="4722140" y="2301877"/>
                    <a:pt x="4653561" y="2301877"/>
                  </a:cubicBezTo>
                  <a:close/>
                </a:path>
              </a:pathLst>
            </a:custGeom>
            <a:solidFill>
              <a:srgbClr val="FFFFFF"/>
            </a:solidFill>
          </p:spPr>
          <p:txBody>
            <a:bodyPr/>
            <a:lstStyle/>
            <a:p>
              <a:endParaRPr lang="es-ES" dirty="0"/>
            </a:p>
          </p:txBody>
        </p:sp>
      </p:grpSp>
      <p:sp>
        <p:nvSpPr>
          <p:cNvPr id="70" name="TextBox 23"/>
          <p:cNvSpPr txBox="1"/>
          <p:nvPr/>
        </p:nvSpPr>
        <p:spPr>
          <a:xfrm>
            <a:off x="914815" y="7088560"/>
            <a:ext cx="7238585" cy="2187458"/>
          </a:xfrm>
          <a:prstGeom prst="rect">
            <a:avLst/>
          </a:prstGeom>
        </p:spPr>
        <p:txBody>
          <a:bodyPr wrap="square" lIns="0" tIns="0" rIns="0" bIns="0" rtlCol="0" anchor="t">
            <a:spAutoFit/>
          </a:bodyPr>
          <a:lstStyle/>
          <a:p>
            <a:pPr>
              <a:lnSpc>
                <a:spcPts val="2940"/>
              </a:lnSpc>
            </a:pPr>
            <a:r>
              <a:rPr lang="es-ES" sz="1600" b="1" dirty="0">
                <a:solidFill>
                  <a:srgbClr val="0E2C4B"/>
                </a:solidFill>
                <a:latin typeface="Muli Regular"/>
              </a:rPr>
              <a:t>Problema/s</a:t>
            </a:r>
            <a:r>
              <a:rPr lang="es-ES" sz="1600" dirty="0">
                <a:solidFill>
                  <a:srgbClr val="0E2C4B"/>
                </a:solidFill>
                <a:latin typeface="Muli Regular"/>
              </a:rPr>
              <a:t>: No se puede generar un pedido hasta que el pago no es realizado de forma online. Para esto el sistema deberá aceptar tarjetas de crédito y débito.</a:t>
            </a:r>
          </a:p>
          <a:p>
            <a:pPr>
              <a:lnSpc>
                <a:spcPts val="2940"/>
              </a:lnSpc>
            </a:pPr>
            <a:endParaRPr lang="es-ES" sz="1600" dirty="0">
              <a:solidFill>
                <a:srgbClr val="0E2C4B"/>
              </a:solidFill>
              <a:latin typeface="Muli Regular"/>
            </a:endParaRPr>
          </a:p>
          <a:p>
            <a:pPr>
              <a:lnSpc>
                <a:spcPts val="2940"/>
              </a:lnSpc>
            </a:pPr>
            <a:r>
              <a:rPr lang="es-ES" sz="1600" b="1" dirty="0">
                <a:solidFill>
                  <a:srgbClr val="0E2C4B"/>
                </a:solidFill>
                <a:latin typeface="Muli Regular"/>
              </a:rPr>
              <a:t>Causa/s: </a:t>
            </a:r>
            <a:r>
              <a:rPr lang="es-ES" sz="1600" dirty="0">
                <a:solidFill>
                  <a:srgbClr val="0E2C4B"/>
                </a:solidFill>
                <a:latin typeface="Muli Regular"/>
              </a:rPr>
              <a:t>El cliente debe finalizar la venta online abonando el pedido completo.</a:t>
            </a:r>
          </a:p>
        </p:txBody>
      </p:sp>
      <p:grpSp>
        <p:nvGrpSpPr>
          <p:cNvPr id="81" name="Group 2"/>
          <p:cNvGrpSpPr/>
          <p:nvPr/>
        </p:nvGrpSpPr>
        <p:grpSpPr>
          <a:xfrm>
            <a:off x="517908" y="2460087"/>
            <a:ext cx="7952400" cy="3399432"/>
            <a:chOff x="0" y="0"/>
            <a:chExt cx="4778020" cy="2301877"/>
          </a:xfrm>
        </p:grpSpPr>
        <p:sp>
          <p:nvSpPr>
            <p:cNvPr id="82" name="Freeform 3"/>
            <p:cNvSpPr/>
            <p:nvPr/>
          </p:nvSpPr>
          <p:spPr>
            <a:xfrm>
              <a:off x="0" y="0"/>
              <a:ext cx="4778020" cy="2301877"/>
            </a:xfrm>
            <a:custGeom>
              <a:avLst/>
              <a:gdLst/>
              <a:ahLst/>
              <a:cxnLst/>
              <a:rect l="l" t="t" r="r" b="b"/>
              <a:pathLst>
                <a:path w="4778020" h="2301877">
                  <a:moveTo>
                    <a:pt x="4653560" y="2301877"/>
                  </a:moveTo>
                  <a:lnTo>
                    <a:pt x="124460" y="2301877"/>
                  </a:lnTo>
                  <a:cubicBezTo>
                    <a:pt x="55880" y="2301877"/>
                    <a:pt x="0" y="2245997"/>
                    <a:pt x="0" y="2177417"/>
                  </a:cubicBezTo>
                  <a:lnTo>
                    <a:pt x="0" y="124460"/>
                  </a:lnTo>
                  <a:cubicBezTo>
                    <a:pt x="0" y="55880"/>
                    <a:pt x="55880" y="0"/>
                    <a:pt x="124460" y="0"/>
                  </a:cubicBezTo>
                  <a:lnTo>
                    <a:pt x="4653561" y="0"/>
                  </a:lnTo>
                  <a:cubicBezTo>
                    <a:pt x="4722140" y="0"/>
                    <a:pt x="4778020" y="55880"/>
                    <a:pt x="4778020" y="124460"/>
                  </a:cubicBezTo>
                  <a:lnTo>
                    <a:pt x="4778020" y="2177417"/>
                  </a:lnTo>
                  <a:cubicBezTo>
                    <a:pt x="4778020" y="2245997"/>
                    <a:pt x="4722140" y="2301877"/>
                    <a:pt x="4653561" y="2301877"/>
                  </a:cubicBezTo>
                  <a:close/>
                </a:path>
              </a:pathLst>
            </a:custGeom>
            <a:solidFill>
              <a:srgbClr val="FFFFFF"/>
            </a:solidFill>
          </p:spPr>
          <p:txBody>
            <a:bodyPr/>
            <a:lstStyle/>
            <a:p>
              <a:endParaRPr lang="es-ES" dirty="0"/>
            </a:p>
          </p:txBody>
        </p:sp>
      </p:grpSp>
      <p:sp>
        <p:nvSpPr>
          <p:cNvPr id="83" name="Freeform 21"/>
          <p:cNvSpPr/>
          <p:nvPr/>
        </p:nvSpPr>
        <p:spPr>
          <a:xfrm>
            <a:off x="796778" y="2618663"/>
            <a:ext cx="6660000" cy="518539"/>
          </a:xfrm>
          <a:custGeom>
            <a:avLst/>
            <a:gdLst/>
            <a:ahLst/>
            <a:cxnLst/>
            <a:rect l="l" t="t" r="r" b="b"/>
            <a:pathLst>
              <a:path w="1760412" h="660400">
                <a:moveTo>
                  <a:pt x="1635952" y="660400"/>
                </a:moveTo>
                <a:lnTo>
                  <a:pt x="124460" y="660400"/>
                </a:lnTo>
                <a:cubicBezTo>
                  <a:pt x="55880" y="660400"/>
                  <a:pt x="0" y="604520"/>
                  <a:pt x="0" y="535940"/>
                </a:cubicBezTo>
                <a:lnTo>
                  <a:pt x="0" y="124460"/>
                </a:lnTo>
                <a:cubicBezTo>
                  <a:pt x="0" y="55880"/>
                  <a:pt x="55880" y="0"/>
                  <a:pt x="124460" y="0"/>
                </a:cubicBezTo>
                <a:lnTo>
                  <a:pt x="1635952" y="0"/>
                </a:lnTo>
                <a:cubicBezTo>
                  <a:pt x="1704532" y="0"/>
                  <a:pt x="1760412" y="55880"/>
                  <a:pt x="1760412" y="124460"/>
                </a:cubicBezTo>
                <a:lnTo>
                  <a:pt x="1760412" y="535940"/>
                </a:lnTo>
                <a:cubicBezTo>
                  <a:pt x="1760412" y="604520"/>
                  <a:pt x="1704532" y="660400"/>
                  <a:pt x="1635952" y="660400"/>
                </a:cubicBezTo>
                <a:close/>
              </a:path>
            </a:pathLst>
          </a:custGeom>
          <a:solidFill>
            <a:srgbClr val="EFF9FD"/>
          </a:solidFill>
        </p:spPr>
      </p:sp>
      <p:sp>
        <p:nvSpPr>
          <p:cNvPr id="91" name="Freeform 21"/>
          <p:cNvSpPr/>
          <p:nvPr/>
        </p:nvSpPr>
        <p:spPr>
          <a:xfrm>
            <a:off x="857891" y="6333187"/>
            <a:ext cx="6660000" cy="518539"/>
          </a:xfrm>
          <a:custGeom>
            <a:avLst/>
            <a:gdLst/>
            <a:ahLst/>
            <a:cxnLst/>
            <a:rect l="l" t="t" r="r" b="b"/>
            <a:pathLst>
              <a:path w="1760412" h="660400">
                <a:moveTo>
                  <a:pt x="1635952" y="660400"/>
                </a:moveTo>
                <a:lnTo>
                  <a:pt x="124460" y="660400"/>
                </a:lnTo>
                <a:cubicBezTo>
                  <a:pt x="55880" y="660400"/>
                  <a:pt x="0" y="604520"/>
                  <a:pt x="0" y="535940"/>
                </a:cubicBezTo>
                <a:lnTo>
                  <a:pt x="0" y="124460"/>
                </a:lnTo>
                <a:cubicBezTo>
                  <a:pt x="0" y="55880"/>
                  <a:pt x="55880" y="0"/>
                  <a:pt x="124460" y="0"/>
                </a:cubicBezTo>
                <a:lnTo>
                  <a:pt x="1635952" y="0"/>
                </a:lnTo>
                <a:cubicBezTo>
                  <a:pt x="1704532" y="0"/>
                  <a:pt x="1760412" y="55880"/>
                  <a:pt x="1760412" y="124460"/>
                </a:cubicBezTo>
                <a:lnTo>
                  <a:pt x="1760412" y="535940"/>
                </a:lnTo>
                <a:cubicBezTo>
                  <a:pt x="1760412" y="604520"/>
                  <a:pt x="1704532" y="660400"/>
                  <a:pt x="1635952" y="660400"/>
                </a:cubicBezTo>
                <a:close/>
              </a:path>
            </a:pathLst>
          </a:custGeom>
          <a:solidFill>
            <a:srgbClr val="EFF9FD"/>
          </a:solidFill>
        </p:spPr>
      </p:sp>
      <p:sp>
        <p:nvSpPr>
          <p:cNvPr id="84" name="TextBox 22"/>
          <p:cNvSpPr txBox="1"/>
          <p:nvPr/>
        </p:nvSpPr>
        <p:spPr>
          <a:xfrm>
            <a:off x="1227462" y="2709260"/>
            <a:ext cx="5900427" cy="359073"/>
          </a:xfrm>
          <a:prstGeom prst="rect">
            <a:avLst/>
          </a:prstGeom>
        </p:spPr>
        <p:txBody>
          <a:bodyPr wrap="square" lIns="0" tIns="0" rIns="0" bIns="0" rtlCol="0" anchor="t">
            <a:spAutoFit/>
          </a:bodyPr>
          <a:lstStyle/>
          <a:p>
            <a:pPr algn="ctr">
              <a:lnSpc>
                <a:spcPts val="2800"/>
              </a:lnSpc>
            </a:pPr>
            <a:r>
              <a:rPr lang="es-ES" sz="2000" dirty="0">
                <a:solidFill>
                  <a:srgbClr val="0E2C4B"/>
                </a:solidFill>
                <a:latin typeface="Muli Bold Bold"/>
              </a:rPr>
              <a:t>Disponer de un canal de venta online</a:t>
            </a:r>
            <a:endParaRPr lang="en-US" sz="2000" dirty="0">
              <a:solidFill>
                <a:srgbClr val="0E2C4B"/>
              </a:solidFill>
              <a:latin typeface="Muli Bold Bold"/>
            </a:endParaRPr>
          </a:p>
        </p:txBody>
      </p:sp>
      <p:sp>
        <p:nvSpPr>
          <p:cNvPr id="56" name="TextBox 23"/>
          <p:cNvSpPr txBox="1"/>
          <p:nvPr/>
        </p:nvSpPr>
        <p:spPr>
          <a:xfrm>
            <a:off x="843344" y="3308800"/>
            <a:ext cx="7081456" cy="1859483"/>
          </a:xfrm>
          <a:prstGeom prst="rect">
            <a:avLst/>
          </a:prstGeom>
        </p:spPr>
        <p:txBody>
          <a:bodyPr wrap="square" lIns="0" tIns="0" rIns="0" bIns="0" rtlCol="0" anchor="t">
            <a:spAutoFit/>
          </a:bodyPr>
          <a:lstStyle/>
          <a:p>
            <a:pPr>
              <a:lnSpc>
                <a:spcPts val="2940"/>
              </a:lnSpc>
            </a:pPr>
            <a:r>
              <a:rPr lang="es-ES" sz="1600" b="1" dirty="0">
                <a:solidFill>
                  <a:srgbClr val="0E2C4B"/>
                </a:solidFill>
                <a:latin typeface="Muli Regular"/>
              </a:rPr>
              <a:t>Problema/s</a:t>
            </a:r>
            <a:r>
              <a:rPr lang="es-ES" sz="1600" dirty="0">
                <a:solidFill>
                  <a:srgbClr val="0E2C4B"/>
                </a:solidFill>
                <a:latin typeface="Muli Regular"/>
              </a:rPr>
              <a:t>: El no tener un sistema de ventas online genera pérdidas de oportunidades comerciales, ya que los clientes buscan los productos a través de internet.</a:t>
            </a:r>
          </a:p>
          <a:p>
            <a:pPr>
              <a:lnSpc>
                <a:spcPts val="2940"/>
              </a:lnSpc>
            </a:pPr>
            <a:endParaRPr lang="es-ES" sz="1600" dirty="0">
              <a:solidFill>
                <a:srgbClr val="0E2C4B"/>
              </a:solidFill>
              <a:latin typeface="Muli Regular"/>
            </a:endParaRPr>
          </a:p>
          <a:p>
            <a:pPr>
              <a:lnSpc>
                <a:spcPts val="2940"/>
              </a:lnSpc>
            </a:pPr>
            <a:r>
              <a:rPr lang="es-ES" sz="1600" b="1" dirty="0">
                <a:solidFill>
                  <a:srgbClr val="0E2C4B"/>
                </a:solidFill>
                <a:latin typeface="Muli Regular"/>
              </a:rPr>
              <a:t>Causa/s: </a:t>
            </a:r>
            <a:r>
              <a:rPr lang="es-ES" sz="1600" dirty="0">
                <a:solidFill>
                  <a:srgbClr val="0E2C4B"/>
                </a:solidFill>
                <a:latin typeface="Muli Regular"/>
              </a:rPr>
              <a:t>Al no existir genera pérdidas de ingresos y clientes.</a:t>
            </a:r>
          </a:p>
        </p:txBody>
      </p:sp>
      <p:sp>
        <p:nvSpPr>
          <p:cNvPr id="69" name="TextBox 22"/>
          <p:cNvSpPr txBox="1"/>
          <p:nvPr/>
        </p:nvSpPr>
        <p:spPr>
          <a:xfrm>
            <a:off x="1470846" y="6415037"/>
            <a:ext cx="4689622" cy="330603"/>
          </a:xfrm>
          <a:prstGeom prst="rect">
            <a:avLst/>
          </a:prstGeom>
        </p:spPr>
        <p:txBody>
          <a:bodyPr wrap="square" lIns="0" tIns="0" rIns="0" bIns="0" rtlCol="0" anchor="t">
            <a:spAutoFit/>
          </a:bodyPr>
          <a:lstStyle/>
          <a:p>
            <a:pPr algn="ctr">
              <a:lnSpc>
                <a:spcPts val="2800"/>
              </a:lnSpc>
            </a:pPr>
            <a:r>
              <a:rPr lang="es-ES" sz="2000" dirty="0">
                <a:solidFill>
                  <a:srgbClr val="0E2C4B"/>
                </a:solidFill>
                <a:latin typeface="Muli Bold Bold"/>
              </a:rPr>
              <a:t>Pagos con medios electrónicos</a:t>
            </a:r>
            <a:endParaRPr lang="en-US" sz="2000" dirty="0">
              <a:solidFill>
                <a:srgbClr val="0E2C4B"/>
              </a:solidFill>
              <a:latin typeface="Muli Bold Bold"/>
            </a:endParaRPr>
          </a:p>
        </p:txBody>
      </p:sp>
      <p:grpSp>
        <p:nvGrpSpPr>
          <p:cNvPr id="92" name="Group 2"/>
          <p:cNvGrpSpPr/>
          <p:nvPr/>
        </p:nvGrpSpPr>
        <p:grpSpPr>
          <a:xfrm>
            <a:off x="9646211" y="6096353"/>
            <a:ext cx="7952400" cy="3408870"/>
            <a:chOff x="0" y="0"/>
            <a:chExt cx="4778020" cy="2301877"/>
          </a:xfrm>
        </p:grpSpPr>
        <p:sp>
          <p:nvSpPr>
            <p:cNvPr id="93" name="Freeform 3"/>
            <p:cNvSpPr/>
            <p:nvPr/>
          </p:nvSpPr>
          <p:spPr>
            <a:xfrm>
              <a:off x="0" y="0"/>
              <a:ext cx="4778020" cy="2301877"/>
            </a:xfrm>
            <a:custGeom>
              <a:avLst/>
              <a:gdLst/>
              <a:ahLst/>
              <a:cxnLst/>
              <a:rect l="l" t="t" r="r" b="b"/>
              <a:pathLst>
                <a:path w="4778020" h="2301877">
                  <a:moveTo>
                    <a:pt x="4653560" y="2301877"/>
                  </a:moveTo>
                  <a:lnTo>
                    <a:pt x="124460" y="2301877"/>
                  </a:lnTo>
                  <a:cubicBezTo>
                    <a:pt x="55880" y="2301877"/>
                    <a:pt x="0" y="2245997"/>
                    <a:pt x="0" y="2177417"/>
                  </a:cubicBezTo>
                  <a:lnTo>
                    <a:pt x="0" y="124460"/>
                  </a:lnTo>
                  <a:cubicBezTo>
                    <a:pt x="0" y="55880"/>
                    <a:pt x="55880" y="0"/>
                    <a:pt x="124460" y="0"/>
                  </a:cubicBezTo>
                  <a:lnTo>
                    <a:pt x="4653561" y="0"/>
                  </a:lnTo>
                  <a:cubicBezTo>
                    <a:pt x="4722140" y="0"/>
                    <a:pt x="4778020" y="55880"/>
                    <a:pt x="4778020" y="124460"/>
                  </a:cubicBezTo>
                  <a:lnTo>
                    <a:pt x="4778020" y="2177417"/>
                  </a:lnTo>
                  <a:cubicBezTo>
                    <a:pt x="4778020" y="2245997"/>
                    <a:pt x="4722140" y="2301877"/>
                    <a:pt x="4653561" y="2301877"/>
                  </a:cubicBezTo>
                  <a:close/>
                </a:path>
              </a:pathLst>
            </a:custGeom>
            <a:solidFill>
              <a:srgbClr val="FFFFFF"/>
            </a:solidFill>
          </p:spPr>
          <p:txBody>
            <a:bodyPr/>
            <a:lstStyle/>
            <a:p>
              <a:endParaRPr lang="es-ES" dirty="0"/>
            </a:p>
          </p:txBody>
        </p:sp>
      </p:grpSp>
      <p:sp>
        <p:nvSpPr>
          <p:cNvPr id="75" name="TextBox 23"/>
          <p:cNvSpPr txBox="1"/>
          <p:nvPr/>
        </p:nvSpPr>
        <p:spPr>
          <a:xfrm>
            <a:off x="10234207" y="7064322"/>
            <a:ext cx="7202011" cy="2231380"/>
          </a:xfrm>
          <a:prstGeom prst="rect">
            <a:avLst/>
          </a:prstGeom>
        </p:spPr>
        <p:txBody>
          <a:bodyPr wrap="square" lIns="0" tIns="0" rIns="0" bIns="0" rtlCol="0" anchor="t">
            <a:spAutoFit/>
          </a:bodyPr>
          <a:lstStyle/>
          <a:p>
            <a:pPr>
              <a:lnSpc>
                <a:spcPts val="2940"/>
              </a:lnSpc>
            </a:pPr>
            <a:r>
              <a:rPr lang="es-ES" sz="1600" b="1" dirty="0">
                <a:solidFill>
                  <a:srgbClr val="0E2C4B"/>
                </a:solidFill>
                <a:latin typeface="Muli Regular"/>
              </a:rPr>
              <a:t>Problema/s</a:t>
            </a:r>
            <a:r>
              <a:rPr lang="es-ES" sz="1600" dirty="0">
                <a:solidFill>
                  <a:srgbClr val="0E2C4B"/>
                </a:solidFill>
                <a:latin typeface="Muli Regular"/>
              </a:rPr>
              <a:t>: Si un usuario realizó la compra, pero no recibió un mail o mensaje, no sabrá el estado de su pedido. Esto provocará desconfianza con la empresa y es posible que el cliente realice quejas por su pedido.</a:t>
            </a:r>
          </a:p>
          <a:p>
            <a:pPr>
              <a:lnSpc>
                <a:spcPts val="2940"/>
              </a:lnSpc>
            </a:pPr>
            <a:endParaRPr lang="es-ES" sz="1600" dirty="0">
              <a:solidFill>
                <a:srgbClr val="0E2C4B"/>
              </a:solidFill>
              <a:latin typeface="Muli Regular"/>
            </a:endParaRPr>
          </a:p>
          <a:p>
            <a:pPr>
              <a:lnSpc>
                <a:spcPts val="2940"/>
              </a:lnSpc>
            </a:pPr>
            <a:r>
              <a:rPr lang="es-ES" sz="1600" b="1" dirty="0">
                <a:solidFill>
                  <a:srgbClr val="0E2C4B"/>
                </a:solidFill>
                <a:latin typeface="Muli Regular"/>
              </a:rPr>
              <a:t>Causa/s: </a:t>
            </a:r>
            <a:r>
              <a:rPr lang="es-ES" sz="1600" dirty="0">
                <a:solidFill>
                  <a:srgbClr val="0E2C4B"/>
                </a:solidFill>
                <a:latin typeface="Muli Regular"/>
              </a:rPr>
              <a:t>Al finalizar la compra se debe comunicar al usuario que el pedido fue realizado y registrar la orden de compra.</a:t>
            </a:r>
          </a:p>
        </p:txBody>
      </p:sp>
      <p:sp>
        <p:nvSpPr>
          <p:cNvPr id="94" name="Freeform 21"/>
          <p:cNvSpPr/>
          <p:nvPr/>
        </p:nvSpPr>
        <p:spPr>
          <a:xfrm>
            <a:off x="10248062" y="6321068"/>
            <a:ext cx="6660000" cy="518539"/>
          </a:xfrm>
          <a:custGeom>
            <a:avLst/>
            <a:gdLst/>
            <a:ahLst/>
            <a:cxnLst/>
            <a:rect l="l" t="t" r="r" b="b"/>
            <a:pathLst>
              <a:path w="1760412" h="660400">
                <a:moveTo>
                  <a:pt x="1635952" y="660400"/>
                </a:moveTo>
                <a:lnTo>
                  <a:pt x="124460" y="660400"/>
                </a:lnTo>
                <a:cubicBezTo>
                  <a:pt x="55880" y="660400"/>
                  <a:pt x="0" y="604520"/>
                  <a:pt x="0" y="535940"/>
                </a:cubicBezTo>
                <a:lnTo>
                  <a:pt x="0" y="124460"/>
                </a:lnTo>
                <a:cubicBezTo>
                  <a:pt x="0" y="55880"/>
                  <a:pt x="55880" y="0"/>
                  <a:pt x="124460" y="0"/>
                </a:cubicBezTo>
                <a:lnTo>
                  <a:pt x="1635952" y="0"/>
                </a:lnTo>
                <a:cubicBezTo>
                  <a:pt x="1704532" y="0"/>
                  <a:pt x="1760412" y="55880"/>
                  <a:pt x="1760412" y="124460"/>
                </a:cubicBezTo>
                <a:lnTo>
                  <a:pt x="1760412" y="535940"/>
                </a:lnTo>
                <a:cubicBezTo>
                  <a:pt x="1760412" y="604520"/>
                  <a:pt x="1704532" y="660400"/>
                  <a:pt x="1635952" y="660400"/>
                </a:cubicBezTo>
                <a:close/>
              </a:path>
            </a:pathLst>
          </a:custGeom>
          <a:solidFill>
            <a:srgbClr val="EFF9FD"/>
          </a:solidFill>
        </p:spPr>
      </p:sp>
      <p:sp>
        <p:nvSpPr>
          <p:cNvPr id="74" name="TextBox 22"/>
          <p:cNvSpPr txBox="1"/>
          <p:nvPr/>
        </p:nvSpPr>
        <p:spPr>
          <a:xfrm>
            <a:off x="10248062" y="6400800"/>
            <a:ext cx="6267101" cy="359073"/>
          </a:xfrm>
          <a:prstGeom prst="rect">
            <a:avLst/>
          </a:prstGeom>
        </p:spPr>
        <p:txBody>
          <a:bodyPr wrap="square" lIns="0" tIns="0" rIns="0" bIns="0" rtlCol="0" anchor="t">
            <a:spAutoFit/>
          </a:bodyPr>
          <a:lstStyle/>
          <a:p>
            <a:pPr algn="ctr">
              <a:lnSpc>
                <a:spcPts val="2800"/>
              </a:lnSpc>
            </a:pPr>
            <a:r>
              <a:rPr lang="es-ES" sz="2000" dirty="0">
                <a:solidFill>
                  <a:srgbClr val="0E2C4B"/>
                </a:solidFill>
                <a:latin typeface="Muli Bold Bold"/>
              </a:rPr>
              <a:t>Aviso al usuario por generación del pedido </a:t>
            </a:r>
            <a:endParaRPr lang="en-US" sz="2000" dirty="0">
              <a:solidFill>
                <a:srgbClr val="0E2C4B"/>
              </a:solidFill>
              <a:latin typeface="Muli Bold Bold"/>
            </a:endParaRPr>
          </a:p>
        </p:txBody>
      </p:sp>
    </p:spTree>
    <p:extLst>
      <p:ext uri="{BB962C8B-B14F-4D97-AF65-F5344CB8AC3E}">
        <p14:creationId xmlns:p14="http://schemas.microsoft.com/office/powerpoint/2010/main" val="30670306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2"/>
          <p:cNvSpPr txBox="1"/>
          <p:nvPr/>
        </p:nvSpPr>
        <p:spPr>
          <a:xfrm>
            <a:off x="907888" y="424676"/>
            <a:ext cx="14135100" cy="1077218"/>
          </a:xfrm>
          <a:prstGeom prst="rect">
            <a:avLst/>
          </a:prstGeom>
        </p:spPr>
        <p:txBody>
          <a:bodyPr wrap="square" lIns="0" tIns="0" rIns="0" bIns="0" rtlCol="0" anchor="t">
            <a:spAutoFit/>
          </a:bodyPr>
          <a:lstStyle/>
          <a:p>
            <a:pPr>
              <a:lnSpc>
                <a:spcPts val="8400"/>
              </a:lnSpc>
            </a:pPr>
            <a:r>
              <a:rPr lang="en-US" sz="7000" dirty="0" err="1">
                <a:solidFill>
                  <a:srgbClr val="0E2C4B"/>
                </a:solidFill>
                <a:latin typeface="Muli Bold Bold"/>
              </a:rPr>
              <a:t>Diagnóstico</a:t>
            </a:r>
            <a:r>
              <a:rPr lang="en-US" sz="7000" dirty="0">
                <a:solidFill>
                  <a:srgbClr val="0E2C4B"/>
                </a:solidFill>
                <a:latin typeface="Muli Bold Bold"/>
              </a:rPr>
              <a:t> </a:t>
            </a:r>
          </a:p>
        </p:txBody>
      </p:sp>
      <p:sp>
        <p:nvSpPr>
          <p:cNvPr id="49" name="Freeform 21"/>
          <p:cNvSpPr/>
          <p:nvPr/>
        </p:nvSpPr>
        <p:spPr>
          <a:xfrm>
            <a:off x="490973" y="2716002"/>
            <a:ext cx="5040000" cy="518539"/>
          </a:xfrm>
          <a:custGeom>
            <a:avLst/>
            <a:gdLst/>
            <a:ahLst/>
            <a:cxnLst/>
            <a:rect l="l" t="t" r="r" b="b"/>
            <a:pathLst>
              <a:path w="1760412" h="660400">
                <a:moveTo>
                  <a:pt x="1635952" y="660400"/>
                </a:moveTo>
                <a:lnTo>
                  <a:pt x="124460" y="660400"/>
                </a:lnTo>
                <a:cubicBezTo>
                  <a:pt x="55880" y="660400"/>
                  <a:pt x="0" y="604520"/>
                  <a:pt x="0" y="535940"/>
                </a:cubicBezTo>
                <a:lnTo>
                  <a:pt x="0" y="124460"/>
                </a:lnTo>
                <a:cubicBezTo>
                  <a:pt x="0" y="55880"/>
                  <a:pt x="55880" y="0"/>
                  <a:pt x="124460" y="0"/>
                </a:cubicBezTo>
                <a:lnTo>
                  <a:pt x="1635952" y="0"/>
                </a:lnTo>
                <a:cubicBezTo>
                  <a:pt x="1704532" y="0"/>
                  <a:pt x="1760412" y="55880"/>
                  <a:pt x="1760412" y="124460"/>
                </a:cubicBezTo>
                <a:lnTo>
                  <a:pt x="1760412" y="535940"/>
                </a:lnTo>
                <a:cubicBezTo>
                  <a:pt x="1760412" y="604520"/>
                  <a:pt x="1704532" y="660400"/>
                  <a:pt x="1635952" y="660400"/>
                </a:cubicBezTo>
                <a:close/>
              </a:path>
            </a:pathLst>
          </a:custGeom>
          <a:solidFill>
            <a:srgbClr val="EFF9FD"/>
          </a:solidFill>
        </p:spPr>
      </p:sp>
      <p:sp>
        <p:nvSpPr>
          <p:cNvPr id="55" name="TextBox 22"/>
          <p:cNvSpPr txBox="1"/>
          <p:nvPr/>
        </p:nvSpPr>
        <p:spPr>
          <a:xfrm>
            <a:off x="644378" y="2806599"/>
            <a:ext cx="4689622" cy="359073"/>
          </a:xfrm>
          <a:prstGeom prst="rect">
            <a:avLst/>
          </a:prstGeom>
        </p:spPr>
        <p:txBody>
          <a:bodyPr wrap="square" lIns="0" tIns="0" rIns="0" bIns="0" rtlCol="0" anchor="t">
            <a:spAutoFit/>
          </a:bodyPr>
          <a:lstStyle/>
          <a:p>
            <a:pPr algn="ctr">
              <a:lnSpc>
                <a:spcPts val="2800"/>
              </a:lnSpc>
            </a:pPr>
            <a:r>
              <a:rPr lang="es-ES" sz="2000" dirty="0">
                <a:solidFill>
                  <a:srgbClr val="0E2C4B"/>
                </a:solidFill>
                <a:latin typeface="Muli Bold Bold"/>
              </a:rPr>
              <a:t>Disponer de un canal de venta online</a:t>
            </a:r>
            <a:endParaRPr lang="en-US" sz="2000" dirty="0">
              <a:solidFill>
                <a:srgbClr val="0E2C4B"/>
              </a:solidFill>
              <a:latin typeface="Muli Bold Bold"/>
            </a:endParaRPr>
          </a:p>
        </p:txBody>
      </p:sp>
      <p:grpSp>
        <p:nvGrpSpPr>
          <p:cNvPr id="61" name="Group 2"/>
          <p:cNvGrpSpPr/>
          <p:nvPr/>
        </p:nvGrpSpPr>
        <p:grpSpPr>
          <a:xfrm>
            <a:off x="543518" y="6089246"/>
            <a:ext cx="8981482" cy="4045833"/>
            <a:chOff x="0" y="0"/>
            <a:chExt cx="4778020" cy="2301877"/>
          </a:xfrm>
        </p:grpSpPr>
        <p:sp>
          <p:nvSpPr>
            <p:cNvPr id="62" name="Freeform 3"/>
            <p:cNvSpPr/>
            <p:nvPr/>
          </p:nvSpPr>
          <p:spPr>
            <a:xfrm>
              <a:off x="0" y="0"/>
              <a:ext cx="4778020" cy="2301877"/>
            </a:xfrm>
            <a:custGeom>
              <a:avLst/>
              <a:gdLst/>
              <a:ahLst/>
              <a:cxnLst/>
              <a:rect l="l" t="t" r="r" b="b"/>
              <a:pathLst>
                <a:path w="4778020" h="2301877">
                  <a:moveTo>
                    <a:pt x="4653560" y="2301877"/>
                  </a:moveTo>
                  <a:lnTo>
                    <a:pt x="124460" y="2301877"/>
                  </a:lnTo>
                  <a:cubicBezTo>
                    <a:pt x="55880" y="2301877"/>
                    <a:pt x="0" y="2245997"/>
                    <a:pt x="0" y="2177417"/>
                  </a:cubicBezTo>
                  <a:lnTo>
                    <a:pt x="0" y="124460"/>
                  </a:lnTo>
                  <a:cubicBezTo>
                    <a:pt x="0" y="55880"/>
                    <a:pt x="55880" y="0"/>
                    <a:pt x="124460" y="0"/>
                  </a:cubicBezTo>
                  <a:lnTo>
                    <a:pt x="4653561" y="0"/>
                  </a:lnTo>
                  <a:cubicBezTo>
                    <a:pt x="4722140" y="0"/>
                    <a:pt x="4778020" y="55880"/>
                    <a:pt x="4778020" y="124460"/>
                  </a:cubicBezTo>
                  <a:lnTo>
                    <a:pt x="4778020" y="2177417"/>
                  </a:lnTo>
                  <a:cubicBezTo>
                    <a:pt x="4778020" y="2245997"/>
                    <a:pt x="4722140" y="2301877"/>
                    <a:pt x="4653561" y="2301877"/>
                  </a:cubicBezTo>
                  <a:close/>
                </a:path>
              </a:pathLst>
            </a:custGeom>
            <a:solidFill>
              <a:srgbClr val="FFFFFF"/>
            </a:solidFill>
          </p:spPr>
          <p:txBody>
            <a:bodyPr/>
            <a:lstStyle/>
            <a:p>
              <a:endParaRPr lang="es-ES" dirty="0"/>
            </a:p>
          </p:txBody>
        </p:sp>
      </p:grpSp>
      <p:sp>
        <p:nvSpPr>
          <p:cNvPr id="63" name="Freeform 21"/>
          <p:cNvSpPr/>
          <p:nvPr/>
        </p:nvSpPr>
        <p:spPr>
          <a:xfrm>
            <a:off x="796778" y="6373602"/>
            <a:ext cx="6660000" cy="518539"/>
          </a:xfrm>
          <a:custGeom>
            <a:avLst/>
            <a:gdLst/>
            <a:ahLst/>
            <a:cxnLst/>
            <a:rect l="l" t="t" r="r" b="b"/>
            <a:pathLst>
              <a:path w="1760412" h="660400">
                <a:moveTo>
                  <a:pt x="1635952" y="660400"/>
                </a:moveTo>
                <a:lnTo>
                  <a:pt x="124460" y="660400"/>
                </a:lnTo>
                <a:cubicBezTo>
                  <a:pt x="55880" y="660400"/>
                  <a:pt x="0" y="604520"/>
                  <a:pt x="0" y="535940"/>
                </a:cubicBezTo>
                <a:lnTo>
                  <a:pt x="0" y="124460"/>
                </a:lnTo>
                <a:cubicBezTo>
                  <a:pt x="0" y="55880"/>
                  <a:pt x="55880" y="0"/>
                  <a:pt x="124460" y="0"/>
                </a:cubicBezTo>
                <a:lnTo>
                  <a:pt x="1635952" y="0"/>
                </a:lnTo>
                <a:cubicBezTo>
                  <a:pt x="1704532" y="0"/>
                  <a:pt x="1760412" y="55880"/>
                  <a:pt x="1760412" y="124460"/>
                </a:cubicBezTo>
                <a:lnTo>
                  <a:pt x="1760412" y="535940"/>
                </a:lnTo>
                <a:cubicBezTo>
                  <a:pt x="1760412" y="604520"/>
                  <a:pt x="1704532" y="660400"/>
                  <a:pt x="1635952" y="660400"/>
                </a:cubicBezTo>
                <a:close/>
              </a:path>
            </a:pathLst>
          </a:custGeom>
          <a:solidFill>
            <a:srgbClr val="EFF9FD"/>
          </a:solidFill>
        </p:spPr>
      </p:sp>
      <p:sp>
        <p:nvSpPr>
          <p:cNvPr id="64" name="TextBox 22"/>
          <p:cNvSpPr txBox="1"/>
          <p:nvPr/>
        </p:nvSpPr>
        <p:spPr>
          <a:xfrm>
            <a:off x="1035426" y="6467569"/>
            <a:ext cx="6182704" cy="330603"/>
          </a:xfrm>
          <a:prstGeom prst="rect">
            <a:avLst/>
          </a:prstGeom>
        </p:spPr>
        <p:txBody>
          <a:bodyPr wrap="square" lIns="0" tIns="0" rIns="0" bIns="0" rtlCol="0" anchor="t">
            <a:spAutoFit/>
          </a:bodyPr>
          <a:lstStyle/>
          <a:p>
            <a:pPr algn="ctr">
              <a:lnSpc>
                <a:spcPts val="2800"/>
              </a:lnSpc>
            </a:pPr>
            <a:r>
              <a:rPr lang="es-ES" sz="2000" dirty="0">
                <a:solidFill>
                  <a:srgbClr val="0E2C4B"/>
                </a:solidFill>
                <a:latin typeface="Muli Bold Bold"/>
              </a:rPr>
              <a:t>Generación de envíos a domicilios  </a:t>
            </a:r>
            <a:endParaRPr lang="en-US" sz="2000" dirty="0">
              <a:solidFill>
                <a:srgbClr val="0E2C4B"/>
              </a:solidFill>
              <a:latin typeface="Muli Bold Bold"/>
            </a:endParaRPr>
          </a:p>
        </p:txBody>
      </p:sp>
      <p:sp>
        <p:nvSpPr>
          <p:cNvPr id="65" name="TextBox 23"/>
          <p:cNvSpPr txBox="1"/>
          <p:nvPr/>
        </p:nvSpPr>
        <p:spPr>
          <a:xfrm>
            <a:off x="796778" y="7297759"/>
            <a:ext cx="8042422" cy="2231380"/>
          </a:xfrm>
          <a:prstGeom prst="rect">
            <a:avLst/>
          </a:prstGeom>
        </p:spPr>
        <p:txBody>
          <a:bodyPr wrap="square" lIns="0" tIns="0" rIns="0" bIns="0" rtlCol="0" anchor="t">
            <a:spAutoFit/>
          </a:bodyPr>
          <a:lstStyle/>
          <a:p>
            <a:pPr>
              <a:lnSpc>
                <a:spcPts val="2940"/>
              </a:lnSpc>
            </a:pPr>
            <a:r>
              <a:rPr lang="es-ES" sz="1600" b="1" dirty="0">
                <a:solidFill>
                  <a:srgbClr val="0E2C4B"/>
                </a:solidFill>
                <a:latin typeface="Muli Regular"/>
              </a:rPr>
              <a:t>Problema/s</a:t>
            </a:r>
            <a:r>
              <a:rPr lang="es-ES" sz="1600" dirty="0">
                <a:solidFill>
                  <a:srgbClr val="0E2C4B"/>
                </a:solidFill>
                <a:latin typeface="Muli Regular"/>
              </a:rPr>
              <a:t>: Los pedidos a enviar deben estar correctamente embalados y preparados para despachar, junto con el remito de salida. En caso de no estar correctamente preparados la empresa de envíos no sabrá donde enviarlos.</a:t>
            </a:r>
          </a:p>
          <a:p>
            <a:pPr>
              <a:lnSpc>
                <a:spcPts val="2940"/>
              </a:lnSpc>
            </a:pPr>
            <a:endParaRPr lang="es-ES" sz="1600" b="1" dirty="0">
              <a:solidFill>
                <a:srgbClr val="0E2C4B"/>
              </a:solidFill>
              <a:latin typeface="Muli Regular"/>
            </a:endParaRPr>
          </a:p>
          <a:p>
            <a:pPr>
              <a:lnSpc>
                <a:spcPts val="2940"/>
              </a:lnSpc>
            </a:pPr>
            <a:r>
              <a:rPr lang="es-ES" sz="1600" b="1" dirty="0">
                <a:solidFill>
                  <a:srgbClr val="0E2C4B"/>
                </a:solidFill>
                <a:latin typeface="Muli Regular"/>
              </a:rPr>
              <a:t>Causa/s: </a:t>
            </a:r>
            <a:r>
              <a:rPr lang="es-ES" sz="1600" dirty="0">
                <a:solidFill>
                  <a:srgbClr val="0E2C4B"/>
                </a:solidFill>
                <a:latin typeface="Muli Regular"/>
              </a:rPr>
              <a:t>Los envíos a domicilio lo maneja una empresa </a:t>
            </a:r>
            <a:r>
              <a:rPr lang="es-ES" sz="1600" dirty="0" err="1">
                <a:solidFill>
                  <a:srgbClr val="0E2C4B"/>
                </a:solidFill>
                <a:latin typeface="Muli Regular"/>
              </a:rPr>
              <a:t>terciarizada</a:t>
            </a:r>
            <a:r>
              <a:rPr lang="es-ES" sz="1600" dirty="0">
                <a:solidFill>
                  <a:srgbClr val="0E2C4B"/>
                </a:solidFill>
                <a:latin typeface="Muli Regular"/>
              </a:rPr>
              <a:t>, por lo cual debe existir comunicación constante acerca de los pedidos.</a:t>
            </a:r>
          </a:p>
        </p:txBody>
      </p:sp>
      <p:grpSp>
        <p:nvGrpSpPr>
          <p:cNvPr id="66" name="Group 2"/>
          <p:cNvGrpSpPr/>
          <p:nvPr/>
        </p:nvGrpSpPr>
        <p:grpSpPr>
          <a:xfrm>
            <a:off x="10820400" y="2131309"/>
            <a:ext cx="6859991" cy="7843473"/>
            <a:chOff x="0" y="0"/>
            <a:chExt cx="4778020" cy="2301877"/>
          </a:xfrm>
        </p:grpSpPr>
        <p:sp>
          <p:nvSpPr>
            <p:cNvPr id="67" name="Freeform 3"/>
            <p:cNvSpPr/>
            <p:nvPr/>
          </p:nvSpPr>
          <p:spPr>
            <a:xfrm>
              <a:off x="0" y="0"/>
              <a:ext cx="4778020" cy="2301877"/>
            </a:xfrm>
            <a:custGeom>
              <a:avLst/>
              <a:gdLst/>
              <a:ahLst/>
              <a:cxnLst/>
              <a:rect l="l" t="t" r="r" b="b"/>
              <a:pathLst>
                <a:path w="4778020" h="2301877">
                  <a:moveTo>
                    <a:pt x="4653560" y="2301877"/>
                  </a:moveTo>
                  <a:lnTo>
                    <a:pt x="124460" y="2301877"/>
                  </a:lnTo>
                  <a:cubicBezTo>
                    <a:pt x="55880" y="2301877"/>
                    <a:pt x="0" y="2245997"/>
                    <a:pt x="0" y="2177417"/>
                  </a:cubicBezTo>
                  <a:lnTo>
                    <a:pt x="0" y="124460"/>
                  </a:lnTo>
                  <a:cubicBezTo>
                    <a:pt x="0" y="55880"/>
                    <a:pt x="55880" y="0"/>
                    <a:pt x="124460" y="0"/>
                  </a:cubicBezTo>
                  <a:lnTo>
                    <a:pt x="4653561" y="0"/>
                  </a:lnTo>
                  <a:cubicBezTo>
                    <a:pt x="4722140" y="0"/>
                    <a:pt x="4778020" y="55880"/>
                    <a:pt x="4778020" y="124460"/>
                  </a:cubicBezTo>
                  <a:lnTo>
                    <a:pt x="4778020" y="2177417"/>
                  </a:lnTo>
                  <a:cubicBezTo>
                    <a:pt x="4778020" y="2245997"/>
                    <a:pt x="4722140" y="2301877"/>
                    <a:pt x="4653561" y="2301877"/>
                  </a:cubicBezTo>
                  <a:close/>
                </a:path>
              </a:pathLst>
            </a:custGeom>
            <a:solidFill>
              <a:srgbClr val="FFFFFF"/>
            </a:solidFill>
          </p:spPr>
          <p:txBody>
            <a:bodyPr/>
            <a:lstStyle/>
            <a:p>
              <a:endParaRPr lang="es-ES" dirty="0"/>
            </a:p>
          </p:txBody>
        </p:sp>
      </p:grpSp>
      <p:sp>
        <p:nvSpPr>
          <p:cNvPr id="70" name="TextBox 23"/>
          <p:cNvSpPr txBox="1"/>
          <p:nvPr/>
        </p:nvSpPr>
        <p:spPr>
          <a:xfrm>
            <a:off x="11310181" y="3617812"/>
            <a:ext cx="6026314" cy="1859483"/>
          </a:xfrm>
          <a:prstGeom prst="rect">
            <a:avLst/>
          </a:prstGeom>
        </p:spPr>
        <p:txBody>
          <a:bodyPr wrap="square" lIns="0" tIns="0" rIns="0" bIns="0" rtlCol="0" anchor="t">
            <a:spAutoFit/>
          </a:bodyPr>
          <a:lstStyle/>
          <a:p>
            <a:pPr>
              <a:lnSpc>
                <a:spcPts val="2940"/>
              </a:lnSpc>
            </a:pPr>
            <a:r>
              <a:rPr lang="es-ES" sz="1600" b="1" dirty="0">
                <a:solidFill>
                  <a:srgbClr val="0E2C4B"/>
                </a:solidFill>
                <a:latin typeface="Muli Regular"/>
              </a:rPr>
              <a:t>Problema/s</a:t>
            </a:r>
            <a:r>
              <a:rPr lang="es-ES" sz="1600" dirty="0">
                <a:solidFill>
                  <a:srgbClr val="0E2C4B"/>
                </a:solidFill>
                <a:latin typeface="Muli Regular"/>
              </a:rPr>
              <a:t>: El reclamo constante de los clientes para saber si el pedido está o no por entregarse.</a:t>
            </a:r>
          </a:p>
          <a:p>
            <a:pPr>
              <a:lnSpc>
                <a:spcPts val="2940"/>
              </a:lnSpc>
            </a:pPr>
            <a:endParaRPr lang="es-ES" sz="1600" dirty="0">
              <a:solidFill>
                <a:srgbClr val="0E2C4B"/>
              </a:solidFill>
              <a:latin typeface="Muli Regular"/>
            </a:endParaRPr>
          </a:p>
          <a:p>
            <a:pPr>
              <a:lnSpc>
                <a:spcPts val="2940"/>
              </a:lnSpc>
            </a:pPr>
            <a:r>
              <a:rPr lang="es-ES" sz="1600" b="1" dirty="0">
                <a:solidFill>
                  <a:srgbClr val="0E2C4B"/>
                </a:solidFill>
                <a:latin typeface="Muli Regular"/>
              </a:rPr>
              <a:t>Causa/s: </a:t>
            </a:r>
            <a:r>
              <a:rPr lang="es-ES" sz="1600" dirty="0">
                <a:solidFill>
                  <a:srgbClr val="0E2C4B"/>
                </a:solidFill>
                <a:latin typeface="Muli Regular"/>
              </a:rPr>
              <a:t>Se desea conocer si el pedido está en viaje o ya fue entregado.</a:t>
            </a:r>
          </a:p>
        </p:txBody>
      </p:sp>
      <p:grpSp>
        <p:nvGrpSpPr>
          <p:cNvPr id="81" name="Group 2"/>
          <p:cNvGrpSpPr/>
          <p:nvPr/>
        </p:nvGrpSpPr>
        <p:grpSpPr>
          <a:xfrm>
            <a:off x="517908" y="2171701"/>
            <a:ext cx="8930892" cy="3657600"/>
            <a:chOff x="0" y="0"/>
            <a:chExt cx="4778020" cy="2301877"/>
          </a:xfrm>
        </p:grpSpPr>
        <p:sp>
          <p:nvSpPr>
            <p:cNvPr id="82" name="Freeform 3"/>
            <p:cNvSpPr/>
            <p:nvPr/>
          </p:nvSpPr>
          <p:spPr>
            <a:xfrm>
              <a:off x="0" y="0"/>
              <a:ext cx="4778020" cy="2301877"/>
            </a:xfrm>
            <a:custGeom>
              <a:avLst/>
              <a:gdLst/>
              <a:ahLst/>
              <a:cxnLst/>
              <a:rect l="l" t="t" r="r" b="b"/>
              <a:pathLst>
                <a:path w="4778020" h="2301877">
                  <a:moveTo>
                    <a:pt x="4653560" y="2301877"/>
                  </a:moveTo>
                  <a:lnTo>
                    <a:pt x="124460" y="2301877"/>
                  </a:lnTo>
                  <a:cubicBezTo>
                    <a:pt x="55880" y="2301877"/>
                    <a:pt x="0" y="2245997"/>
                    <a:pt x="0" y="2177417"/>
                  </a:cubicBezTo>
                  <a:lnTo>
                    <a:pt x="0" y="124460"/>
                  </a:lnTo>
                  <a:cubicBezTo>
                    <a:pt x="0" y="55880"/>
                    <a:pt x="55880" y="0"/>
                    <a:pt x="124460" y="0"/>
                  </a:cubicBezTo>
                  <a:lnTo>
                    <a:pt x="4653561" y="0"/>
                  </a:lnTo>
                  <a:cubicBezTo>
                    <a:pt x="4722140" y="0"/>
                    <a:pt x="4778020" y="55880"/>
                    <a:pt x="4778020" y="124460"/>
                  </a:cubicBezTo>
                  <a:lnTo>
                    <a:pt x="4778020" y="2177417"/>
                  </a:lnTo>
                  <a:cubicBezTo>
                    <a:pt x="4778020" y="2245997"/>
                    <a:pt x="4722140" y="2301877"/>
                    <a:pt x="4653561" y="2301877"/>
                  </a:cubicBezTo>
                  <a:close/>
                </a:path>
              </a:pathLst>
            </a:custGeom>
            <a:solidFill>
              <a:srgbClr val="FFFFFF"/>
            </a:solidFill>
          </p:spPr>
          <p:txBody>
            <a:bodyPr/>
            <a:lstStyle/>
            <a:p>
              <a:endParaRPr lang="es-ES" dirty="0"/>
            </a:p>
          </p:txBody>
        </p:sp>
      </p:grpSp>
      <p:sp>
        <p:nvSpPr>
          <p:cNvPr id="83" name="Freeform 21"/>
          <p:cNvSpPr/>
          <p:nvPr/>
        </p:nvSpPr>
        <p:spPr>
          <a:xfrm>
            <a:off x="796778" y="2618663"/>
            <a:ext cx="6660000" cy="518539"/>
          </a:xfrm>
          <a:custGeom>
            <a:avLst/>
            <a:gdLst/>
            <a:ahLst/>
            <a:cxnLst/>
            <a:rect l="l" t="t" r="r" b="b"/>
            <a:pathLst>
              <a:path w="1760412" h="660400">
                <a:moveTo>
                  <a:pt x="1635952" y="660400"/>
                </a:moveTo>
                <a:lnTo>
                  <a:pt x="124460" y="660400"/>
                </a:lnTo>
                <a:cubicBezTo>
                  <a:pt x="55880" y="660400"/>
                  <a:pt x="0" y="604520"/>
                  <a:pt x="0" y="535940"/>
                </a:cubicBezTo>
                <a:lnTo>
                  <a:pt x="0" y="124460"/>
                </a:lnTo>
                <a:cubicBezTo>
                  <a:pt x="0" y="55880"/>
                  <a:pt x="55880" y="0"/>
                  <a:pt x="124460" y="0"/>
                </a:cubicBezTo>
                <a:lnTo>
                  <a:pt x="1635952" y="0"/>
                </a:lnTo>
                <a:cubicBezTo>
                  <a:pt x="1704532" y="0"/>
                  <a:pt x="1760412" y="55880"/>
                  <a:pt x="1760412" y="124460"/>
                </a:cubicBezTo>
                <a:lnTo>
                  <a:pt x="1760412" y="535940"/>
                </a:lnTo>
                <a:cubicBezTo>
                  <a:pt x="1760412" y="604520"/>
                  <a:pt x="1704532" y="660400"/>
                  <a:pt x="1635952" y="660400"/>
                </a:cubicBezTo>
                <a:close/>
              </a:path>
            </a:pathLst>
          </a:custGeom>
          <a:solidFill>
            <a:srgbClr val="EFF9FD"/>
          </a:solidFill>
        </p:spPr>
      </p:sp>
      <p:sp>
        <p:nvSpPr>
          <p:cNvPr id="91" name="Freeform 21"/>
          <p:cNvSpPr/>
          <p:nvPr/>
        </p:nvSpPr>
        <p:spPr>
          <a:xfrm>
            <a:off x="11164295" y="2539091"/>
            <a:ext cx="6172200" cy="670939"/>
          </a:xfrm>
          <a:custGeom>
            <a:avLst/>
            <a:gdLst/>
            <a:ahLst/>
            <a:cxnLst/>
            <a:rect l="l" t="t" r="r" b="b"/>
            <a:pathLst>
              <a:path w="1760412" h="660400">
                <a:moveTo>
                  <a:pt x="1635952" y="660400"/>
                </a:moveTo>
                <a:lnTo>
                  <a:pt x="124460" y="660400"/>
                </a:lnTo>
                <a:cubicBezTo>
                  <a:pt x="55880" y="660400"/>
                  <a:pt x="0" y="604520"/>
                  <a:pt x="0" y="535940"/>
                </a:cubicBezTo>
                <a:lnTo>
                  <a:pt x="0" y="124460"/>
                </a:lnTo>
                <a:cubicBezTo>
                  <a:pt x="0" y="55880"/>
                  <a:pt x="55880" y="0"/>
                  <a:pt x="124460" y="0"/>
                </a:cubicBezTo>
                <a:lnTo>
                  <a:pt x="1635952" y="0"/>
                </a:lnTo>
                <a:cubicBezTo>
                  <a:pt x="1704532" y="0"/>
                  <a:pt x="1760412" y="55880"/>
                  <a:pt x="1760412" y="124460"/>
                </a:cubicBezTo>
                <a:lnTo>
                  <a:pt x="1760412" y="535940"/>
                </a:lnTo>
                <a:cubicBezTo>
                  <a:pt x="1760412" y="604520"/>
                  <a:pt x="1704532" y="660400"/>
                  <a:pt x="1635952" y="660400"/>
                </a:cubicBezTo>
                <a:close/>
              </a:path>
            </a:pathLst>
          </a:custGeom>
          <a:solidFill>
            <a:srgbClr val="EFF9FD"/>
          </a:solidFill>
        </p:spPr>
      </p:sp>
      <p:sp>
        <p:nvSpPr>
          <p:cNvPr id="84" name="TextBox 22"/>
          <p:cNvSpPr txBox="1"/>
          <p:nvPr/>
        </p:nvSpPr>
        <p:spPr>
          <a:xfrm>
            <a:off x="1227462" y="2709260"/>
            <a:ext cx="5900427" cy="330603"/>
          </a:xfrm>
          <a:prstGeom prst="rect">
            <a:avLst/>
          </a:prstGeom>
        </p:spPr>
        <p:txBody>
          <a:bodyPr wrap="square" lIns="0" tIns="0" rIns="0" bIns="0" rtlCol="0" anchor="t">
            <a:spAutoFit/>
          </a:bodyPr>
          <a:lstStyle/>
          <a:p>
            <a:pPr algn="ctr">
              <a:lnSpc>
                <a:spcPts val="2800"/>
              </a:lnSpc>
            </a:pPr>
            <a:r>
              <a:rPr lang="es-ES" sz="2000" dirty="0">
                <a:solidFill>
                  <a:srgbClr val="0E2C4B"/>
                </a:solidFill>
                <a:latin typeface="Muli Bold Bold"/>
              </a:rPr>
              <a:t>Productos por sucursales cercanas </a:t>
            </a:r>
            <a:endParaRPr lang="en-US" sz="2000" dirty="0">
              <a:solidFill>
                <a:srgbClr val="0E2C4B"/>
              </a:solidFill>
              <a:latin typeface="Muli Bold Bold"/>
            </a:endParaRPr>
          </a:p>
        </p:txBody>
      </p:sp>
      <p:sp>
        <p:nvSpPr>
          <p:cNvPr id="56" name="TextBox 23"/>
          <p:cNvSpPr txBox="1"/>
          <p:nvPr/>
        </p:nvSpPr>
        <p:spPr>
          <a:xfrm>
            <a:off x="843344" y="3308800"/>
            <a:ext cx="7995856" cy="2231380"/>
          </a:xfrm>
          <a:prstGeom prst="rect">
            <a:avLst/>
          </a:prstGeom>
        </p:spPr>
        <p:txBody>
          <a:bodyPr wrap="square" lIns="0" tIns="0" rIns="0" bIns="0" rtlCol="0" anchor="t">
            <a:spAutoFit/>
          </a:bodyPr>
          <a:lstStyle/>
          <a:p>
            <a:pPr>
              <a:lnSpc>
                <a:spcPts val="2940"/>
              </a:lnSpc>
            </a:pPr>
            <a:r>
              <a:rPr lang="es-ES" sz="1600" b="1" dirty="0">
                <a:solidFill>
                  <a:srgbClr val="0E2C4B"/>
                </a:solidFill>
                <a:latin typeface="Muli Regular"/>
              </a:rPr>
              <a:t>Problema/s</a:t>
            </a:r>
            <a:r>
              <a:rPr lang="es-ES" sz="1600" dirty="0">
                <a:solidFill>
                  <a:srgbClr val="0E2C4B"/>
                </a:solidFill>
                <a:latin typeface="Muli Regular"/>
              </a:rPr>
              <a:t>: Si un cliente que vive en la provincia de Córdoba compra un producto de la sucursal de Mendoza, es posible que genere gastos innecesarios de envíos, si dicho producto existe en ambas sucursales. </a:t>
            </a:r>
          </a:p>
          <a:p>
            <a:pPr>
              <a:lnSpc>
                <a:spcPts val="2940"/>
              </a:lnSpc>
            </a:pPr>
            <a:endParaRPr lang="es-ES" sz="1600" dirty="0">
              <a:solidFill>
                <a:srgbClr val="0E2C4B"/>
              </a:solidFill>
              <a:latin typeface="Muli Regular"/>
            </a:endParaRPr>
          </a:p>
          <a:p>
            <a:pPr>
              <a:lnSpc>
                <a:spcPts val="2940"/>
              </a:lnSpc>
            </a:pPr>
            <a:r>
              <a:rPr lang="es-ES" sz="1600" b="1" dirty="0">
                <a:solidFill>
                  <a:srgbClr val="0E2C4B"/>
                </a:solidFill>
                <a:latin typeface="Muli Regular"/>
              </a:rPr>
              <a:t>Causa/s: </a:t>
            </a:r>
            <a:r>
              <a:rPr lang="es-ES" sz="1600" dirty="0">
                <a:solidFill>
                  <a:srgbClr val="0E2C4B"/>
                </a:solidFill>
                <a:latin typeface="Muli Regular"/>
              </a:rPr>
              <a:t>Los mismos productos se pueden vender en cualquier sucursal, se deberá escoger una sucursal al momento de generar el pedido.</a:t>
            </a:r>
          </a:p>
        </p:txBody>
      </p:sp>
      <p:sp>
        <p:nvSpPr>
          <p:cNvPr id="69" name="TextBox 22"/>
          <p:cNvSpPr txBox="1"/>
          <p:nvPr/>
        </p:nvSpPr>
        <p:spPr>
          <a:xfrm>
            <a:off x="11905584" y="2709258"/>
            <a:ext cx="4689622" cy="330603"/>
          </a:xfrm>
          <a:prstGeom prst="rect">
            <a:avLst/>
          </a:prstGeom>
        </p:spPr>
        <p:txBody>
          <a:bodyPr wrap="square" lIns="0" tIns="0" rIns="0" bIns="0" rtlCol="0" anchor="t">
            <a:spAutoFit/>
          </a:bodyPr>
          <a:lstStyle/>
          <a:p>
            <a:pPr algn="ctr">
              <a:lnSpc>
                <a:spcPts val="2800"/>
              </a:lnSpc>
            </a:pPr>
            <a:r>
              <a:rPr lang="es-ES" sz="2000" dirty="0">
                <a:solidFill>
                  <a:srgbClr val="0E2C4B"/>
                </a:solidFill>
                <a:latin typeface="Muli Bold Bold"/>
              </a:rPr>
              <a:t>Actualización de estados de Pedidos </a:t>
            </a:r>
            <a:endParaRPr lang="en-US" sz="2000" dirty="0">
              <a:solidFill>
                <a:srgbClr val="0E2C4B"/>
              </a:solidFill>
              <a:latin typeface="Muli Bold Bold"/>
            </a:endParaRPr>
          </a:p>
        </p:txBody>
      </p:sp>
    </p:spTree>
    <p:extLst>
      <p:ext uri="{BB962C8B-B14F-4D97-AF65-F5344CB8AC3E}">
        <p14:creationId xmlns:p14="http://schemas.microsoft.com/office/powerpoint/2010/main" val="36470889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696200" y="424350"/>
            <a:ext cx="9710820" cy="9291150"/>
            <a:chOff x="0" y="0"/>
            <a:chExt cx="7504918" cy="7851218"/>
          </a:xfrm>
        </p:grpSpPr>
        <p:sp>
          <p:nvSpPr>
            <p:cNvPr id="3" name="Freeform 3"/>
            <p:cNvSpPr/>
            <p:nvPr/>
          </p:nvSpPr>
          <p:spPr>
            <a:xfrm>
              <a:off x="0" y="0"/>
              <a:ext cx="7504919" cy="7851218"/>
            </a:xfrm>
            <a:custGeom>
              <a:avLst/>
              <a:gdLst/>
              <a:ahLst/>
              <a:cxnLst/>
              <a:rect l="l" t="t" r="r" b="b"/>
              <a:pathLst>
                <a:path w="7504919" h="7851218">
                  <a:moveTo>
                    <a:pt x="7380458" y="7851218"/>
                  </a:moveTo>
                  <a:lnTo>
                    <a:pt x="124460" y="7851218"/>
                  </a:lnTo>
                  <a:cubicBezTo>
                    <a:pt x="55880" y="7851218"/>
                    <a:pt x="0" y="7795338"/>
                    <a:pt x="0" y="7726759"/>
                  </a:cubicBezTo>
                  <a:lnTo>
                    <a:pt x="0" y="124460"/>
                  </a:lnTo>
                  <a:cubicBezTo>
                    <a:pt x="0" y="55880"/>
                    <a:pt x="55880" y="0"/>
                    <a:pt x="124460" y="0"/>
                  </a:cubicBezTo>
                  <a:lnTo>
                    <a:pt x="7380459" y="0"/>
                  </a:lnTo>
                  <a:cubicBezTo>
                    <a:pt x="7449038" y="0"/>
                    <a:pt x="7504919" y="55880"/>
                    <a:pt x="7504919" y="124460"/>
                  </a:cubicBezTo>
                  <a:lnTo>
                    <a:pt x="7504919" y="7726759"/>
                  </a:lnTo>
                  <a:cubicBezTo>
                    <a:pt x="7504919" y="7795339"/>
                    <a:pt x="7449038" y="7851218"/>
                    <a:pt x="7380459" y="7851218"/>
                  </a:cubicBezTo>
                  <a:close/>
                </a:path>
              </a:pathLst>
            </a:custGeom>
            <a:solidFill>
              <a:srgbClr val="FFFFFF"/>
            </a:solidFill>
          </p:spPr>
        </p:sp>
      </p:grpSp>
      <p:sp>
        <p:nvSpPr>
          <p:cNvPr id="7" name="TextBox 7"/>
          <p:cNvSpPr txBox="1"/>
          <p:nvPr/>
        </p:nvSpPr>
        <p:spPr>
          <a:xfrm>
            <a:off x="8229600" y="1249503"/>
            <a:ext cx="9177420" cy="7950895"/>
          </a:xfrm>
          <a:prstGeom prst="rect">
            <a:avLst/>
          </a:prstGeom>
        </p:spPr>
        <p:txBody>
          <a:bodyPr wrap="square" lIns="0" tIns="0" rIns="0" bIns="0" rtlCol="0" anchor="t">
            <a:spAutoFit/>
          </a:bodyPr>
          <a:lstStyle/>
          <a:p>
            <a:pPr>
              <a:lnSpc>
                <a:spcPts val="3079"/>
              </a:lnSpc>
            </a:pPr>
            <a:r>
              <a:rPr lang="es-ES" sz="2400" dirty="0">
                <a:solidFill>
                  <a:srgbClr val="0E2C4B"/>
                </a:solidFill>
                <a:latin typeface="Muli Bold Bold"/>
              </a:rPr>
              <a:t>1)	Se desarrollará un proyecto web de tipo e-commerce en tecnologías Microsoft .NET con una base de datos SQL Server. La solución web será implementada en un servidor </a:t>
            </a:r>
            <a:r>
              <a:rPr lang="es-ES" sz="2400" dirty="0" err="1">
                <a:solidFill>
                  <a:srgbClr val="0E2C4B"/>
                </a:solidFill>
                <a:latin typeface="Muli Bold Bold"/>
              </a:rPr>
              <a:t>cloud</a:t>
            </a:r>
            <a:r>
              <a:rPr lang="es-ES" sz="2400" dirty="0">
                <a:solidFill>
                  <a:srgbClr val="0E2C4B"/>
                </a:solidFill>
                <a:latin typeface="Muli Bold Bold"/>
              </a:rPr>
              <a:t> de Microsoft que soporte dicha tecnología.</a:t>
            </a:r>
          </a:p>
          <a:p>
            <a:pPr>
              <a:lnSpc>
                <a:spcPts val="3079"/>
              </a:lnSpc>
            </a:pPr>
            <a:r>
              <a:rPr lang="es-ES" sz="2400" dirty="0">
                <a:solidFill>
                  <a:srgbClr val="0E2C4B"/>
                </a:solidFill>
                <a:latin typeface="Muli Bold Bold"/>
              </a:rPr>
              <a:t>La web tendrá un dominio .</a:t>
            </a:r>
            <a:r>
              <a:rPr lang="es-ES" sz="2400" dirty="0" err="1">
                <a:solidFill>
                  <a:srgbClr val="0E2C4B"/>
                </a:solidFill>
                <a:latin typeface="Muli Bold Bold"/>
              </a:rPr>
              <a:t>com</a:t>
            </a:r>
            <a:r>
              <a:rPr lang="es-ES" sz="2400" dirty="0">
                <a:solidFill>
                  <a:srgbClr val="0E2C4B"/>
                </a:solidFill>
                <a:latin typeface="Muli Bold Bold"/>
              </a:rPr>
              <a:t> proporcionado por la empresa para que cualquier persona pueda ingresar y realizar la compra de mercadería.</a:t>
            </a:r>
          </a:p>
          <a:p>
            <a:pPr>
              <a:lnSpc>
                <a:spcPts val="3079"/>
              </a:lnSpc>
            </a:pPr>
            <a:r>
              <a:rPr lang="es-ES" sz="2400" dirty="0">
                <a:solidFill>
                  <a:srgbClr val="0E2C4B"/>
                </a:solidFill>
                <a:latin typeface="Muli Bold Bold"/>
              </a:rPr>
              <a:t>La web tendrá un diseño atractivo y moderno adaptable a dispositivos móviles (</a:t>
            </a:r>
            <a:r>
              <a:rPr lang="es-ES" sz="2400" dirty="0" err="1">
                <a:solidFill>
                  <a:srgbClr val="0E2C4B"/>
                </a:solidFill>
                <a:latin typeface="Muli Bold Bold"/>
              </a:rPr>
              <a:t>tablet</a:t>
            </a:r>
            <a:r>
              <a:rPr lang="es-ES" sz="2400" dirty="0">
                <a:solidFill>
                  <a:srgbClr val="0E2C4B"/>
                </a:solidFill>
                <a:latin typeface="Muli Bold Bold"/>
              </a:rPr>
              <a:t>, notebook, celular).</a:t>
            </a:r>
          </a:p>
          <a:p>
            <a:pPr>
              <a:lnSpc>
                <a:spcPts val="3079"/>
              </a:lnSpc>
            </a:pPr>
            <a:endParaRPr lang="es-ES" sz="2400" dirty="0">
              <a:solidFill>
                <a:srgbClr val="0E2C4B"/>
              </a:solidFill>
              <a:latin typeface="Muli Bold Bold"/>
            </a:endParaRPr>
          </a:p>
          <a:p>
            <a:pPr>
              <a:lnSpc>
                <a:spcPts val="3079"/>
              </a:lnSpc>
            </a:pPr>
            <a:endParaRPr lang="es-ES" sz="2400" dirty="0">
              <a:solidFill>
                <a:srgbClr val="0E2C4B"/>
              </a:solidFill>
              <a:latin typeface="Muli Bold Bold"/>
            </a:endParaRPr>
          </a:p>
          <a:p>
            <a:pPr marL="457200" indent="-457200">
              <a:lnSpc>
                <a:spcPts val="3079"/>
              </a:lnSpc>
              <a:buAutoNum type="arabicParenR" startAt="2"/>
            </a:pPr>
            <a:r>
              <a:rPr lang="es-ES" sz="2400" u="sng" dirty="0">
                <a:solidFill>
                  <a:srgbClr val="0E2C4B"/>
                </a:solidFill>
                <a:latin typeface="Muli Bold Bold"/>
              </a:rPr>
              <a:t>Para el desarrollo se requiere lo siguiente:</a:t>
            </a:r>
          </a:p>
          <a:p>
            <a:pPr>
              <a:lnSpc>
                <a:spcPts val="3079"/>
              </a:lnSpc>
            </a:pPr>
            <a:endParaRPr lang="es-ES" sz="2400" u="sng" dirty="0">
              <a:solidFill>
                <a:srgbClr val="0E2C4B"/>
              </a:solidFill>
              <a:latin typeface="Muli Bold Bold"/>
            </a:endParaRPr>
          </a:p>
          <a:p>
            <a:pPr>
              <a:lnSpc>
                <a:spcPts val="3079"/>
              </a:lnSpc>
            </a:pPr>
            <a:r>
              <a:rPr lang="es-ES" sz="2400" dirty="0">
                <a:solidFill>
                  <a:srgbClr val="0E2C4B"/>
                </a:solidFill>
                <a:latin typeface="Muli Bold Bold"/>
              </a:rPr>
              <a:t>1-	Un dominio .</a:t>
            </a:r>
            <a:r>
              <a:rPr lang="es-ES" sz="2400" dirty="0" err="1">
                <a:solidFill>
                  <a:srgbClr val="0E2C4B"/>
                </a:solidFill>
                <a:latin typeface="Muli Bold Bold"/>
              </a:rPr>
              <a:t>com</a:t>
            </a:r>
            <a:r>
              <a:rPr lang="es-ES" sz="2400" dirty="0">
                <a:solidFill>
                  <a:srgbClr val="0E2C4B"/>
                </a:solidFill>
                <a:latin typeface="Muli Bold Bold"/>
              </a:rPr>
              <a:t> gestionado por la empresa.</a:t>
            </a:r>
          </a:p>
          <a:p>
            <a:pPr>
              <a:lnSpc>
                <a:spcPts val="3079"/>
              </a:lnSpc>
            </a:pPr>
            <a:r>
              <a:rPr lang="es-ES" sz="2400" dirty="0">
                <a:solidFill>
                  <a:srgbClr val="0E2C4B"/>
                </a:solidFill>
                <a:latin typeface="Muli Bold Bold"/>
              </a:rPr>
              <a:t>2-	Un servidor </a:t>
            </a:r>
            <a:r>
              <a:rPr lang="es-ES" sz="2400" dirty="0" err="1">
                <a:solidFill>
                  <a:srgbClr val="0E2C4B"/>
                </a:solidFill>
                <a:latin typeface="Muli Bold Bold"/>
              </a:rPr>
              <a:t>cloud</a:t>
            </a:r>
            <a:r>
              <a:rPr lang="es-ES" sz="2400" dirty="0">
                <a:solidFill>
                  <a:srgbClr val="0E2C4B"/>
                </a:solidFill>
                <a:latin typeface="Muli Bold Bold"/>
              </a:rPr>
              <a:t> Microsoft u otro servicio Windows con Base de datos SQL Server.</a:t>
            </a:r>
          </a:p>
          <a:p>
            <a:pPr>
              <a:lnSpc>
                <a:spcPts val="3079"/>
              </a:lnSpc>
            </a:pPr>
            <a:r>
              <a:rPr lang="es-ES" sz="2400" dirty="0">
                <a:solidFill>
                  <a:srgbClr val="0E2C4B"/>
                </a:solidFill>
                <a:latin typeface="Muli Bold Bold"/>
              </a:rPr>
              <a:t>3-	Un certificado SSL.</a:t>
            </a:r>
          </a:p>
          <a:p>
            <a:pPr>
              <a:lnSpc>
                <a:spcPts val="3079"/>
              </a:lnSpc>
            </a:pPr>
            <a:r>
              <a:rPr lang="es-ES" sz="2400" dirty="0">
                <a:solidFill>
                  <a:srgbClr val="0E2C4B"/>
                </a:solidFill>
                <a:latin typeface="Muli Bold Bold"/>
              </a:rPr>
              <a:t>4-	Una cuenta empresa de </a:t>
            </a:r>
            <a:r>
              <a:rPr lang="es-ES" sz="2400" dirty="0" err="1">
                <a:solidFill>
                  <a:srgbClr val="0E2C4B"/>
                </a:solidFill>
                <a:latin typeface="Muli Bold Bold"/>
              </a:rPr>
              <a:t>Mercadopago</a:t>
            </a:r>
            <a:r>
              <a:rPr lang="es-ES" sz="2400" dirty="0">
                <a:solidFill>
                  <a:srgbClr val="0E2C4B"/>
                </a:solidFill>
                <a:latin typeface="Muli Bold Bold"/>
              </a:rPr>
              <a:t>.</a:t>
            </a:r>
          </a:p>
          <a:p>
            <a:pPr>
              <a:lnSpc>
                <a:spcPts val="3079"/>
              </a:lnSpc>
            </a:pPr>
            <a:r>
              <a:rPr lang="es-ES" sz="2400" dirty="0">
                <a:solidFill>
                  <a:srgbClr val="0E2C4B"/>
                </a:solidFill>
                <a:latin typeface="Muli Bold Bold"/>
              </a:rPr>
              <a:t>5-	Una cuenta empresa de </a:t>
            </a:r>
            <a:r>
              <a:rPr lang="es-ES" sz="2400" dirty="0" err="1">
                <a:solidFill>
                  <a:srgbClr val="0E2C4B"/>
                </a:solidFill>
                <a:latin typeface="Muli Bold Bold"/>
              </a:rPr>
              <a:t>Andreani</a:t>
            </a:r>
            <a:r>
              <a:rPr lang="es-ES" sz="2400" dirty="0">
                <a:solidFill>
                  <a:srgbClr val="0E2C4B"/>
                </a:solidFill>
                <a:latin typeface="Muli Bold Bold"/>
              </a:rPr>
              <a:t>.</a:t>
            </a:r>
          </a:p>
          <a:p>
            <a:pPr>
              <a:lnSpc>
                <a:spcPts val="3079"/>
              </a:lnSpc>
            </a:pPr>
            <a:endParaRPr lang="es-ES" sz="2200" dirty="0">
              <a:solidFill>
                <a:srgbClr val="0E2C4B"/>
              </a:solidFill>
              <a:latin typeface="Muli Bold Bold"/>
            </a:endParaRPr>
          </a:p>
        </p:txBody>
      </p:sp>
      <p:sp>
        <p:nvSpPr>
          <p:cNvPr id="15" name="TextBox 15"/>
          <p:cNvSpPr txBox="1"/>
          <p:nvPr/>
        </p:nvSpPr>
        <p:spPr>
          <a:xfrm>
            <a:off x="1028700" y="1249503"/>
            <a:ext cx="6173123" cy="1723998"/>
          </a:xfrm>
          <a:prstGeom prst="rect">
            <a:avLst/>
          </a:prstGeom>
        </p:spPr>
        <p:txBody>
          <a:bodyPr lIns="0" tIns="0" rIns="0" bIns="0" rtlCol="0" anchor="t">
            <a:spAutoFit/>
          </a:bodyPr>
          <a:lstStyle/>
          <a:p>
            <a:pPr>
              <a:lnSpc>
                <a:spcPts val="6870"/>
              </a:lnSpc>
            </a:pPr>
            <a:r>
              <a:rPr lang="en-US" sz="5725" dirty="0" err="1">
                <a:solidFill>
                  <a:srgbClr val="0E2C4B"/>
                </a:solidFill>
                <a:latin typeface="Muli Bold Bold"/>
              </a:rPr>
              <a:t>Propuestas</a:t>
            </a:r>
            <a:r>
              <a:rPr lang="en-US" sz="5725" dirty="0">
                <a:solidFill>
                  <a:srgbClr val="0E2C4B"/>
                </a:solidFill>
                <a:latin typeface="Muli Bold Bold"/>
              </a:rPr>
              <a:t> de </a:t>
            </a:r>
            <a:r>
              <a:rPr lang="en-US" sz="5725" dirty="0" err="1">
                <a:solidFill>
                  <a:srgbClr val="0E2C4B"/>
                </a:solidFill>
                <a:latin typeface="Muli Bold Bold"/>
              </a:rPr>
              <a:t>solución</a:t>
            </a:r>
            <a:r>
              <a:rPr lang="en-US" sz="5725" dirty="0">
                <a:solidFill>
                  <a:srgbClr val="0E2C4B"/>
                </a:solidFill>
                <a:latin typeface="Muli Bold Bold"/>
              </a:rPr>
              <a:t> </a:t>
            </a:r>
          </a:p>
        </p:txBody>
      </p:sp>
      <p:sp>
        <p:nvSpPr>
          <p:cNvPr id="26" name="AutoShape 5"/>
          <p:cNvSpPr/>
          <p:nvPr/>
        </p:nvSpPr>
        <p:spPr>
          <a:xfrm flipV="1">
            <a:off x="7201823" y="4991100"/>
            <a:ext cx="10205197" cy="76200"/>
          </a:xfrm>
          <a:prstGeom prst="line">
            <a:avLst/>
          </a:prstGeom>
          <a:ln w="76200" cap="rnd">
            <a:solidFill>
              <a:srgbClr val="F2F3F4"/>
            </a:solidFill>
            <a:prstDash val="solid"/>
            <a:headEnd type="none" w="sm" len="sm"/>
            <a:tailEnd type="none" w="sm" len="sm"/>
          </a:ln>
        </p:spPr>
      </p:sp>
      <p:sp>
        <p:nvSpPr>
          <p:cNvPr id="14" name="TextBox 15"/>
          <p:cNvSpPr txBox="1"/>
          <p:nvPr/>
        </p:nvSpPr>
        <p:spPr>
          <a:xfrm>
            <a:off x="1028700" y="3695700"/>
            <a:ext cx="6173123" cy="1107996"/>
          </a:xfrm>
          <a:prstGeom prst="rect">
            <a:avLst/>
          </a:prstGeom>
        </p:spPr>
        <p:txBody>
          <a:bodyPr lIns="0" tIns="0" rIns="0" bIns="0" rtlCol="0" anchor="t">
            <a:spAutoFit/>
          </a:bodyPr>
          <a:lstStyle/>
          <a:p>
            <a:r>
              <a:rPr lang="es-ES" sz="2400" dirty="0">
                <a:solidFill>
                  <a:srgbClr val="0E2C4B"/>
                </a:solidFill>
                <a:latin typeface="Muli Bold Bold"/>
              </a:rPr>
              <a:t>La propuesta de solución para el proyecto completo se detalla a continuación:</a:t>
            </a:r>
            <a:endParaRPr lang="en-US" sz="2400" dirty="0">
              <a:solidFill>
                <a:srgbClr val="0E2C4B"/>
              </a:solidFill>
              <a:latin typeface="Muli Bold Bold"/>
            </a:endParaRPr>
          </a:p>
        </p:txBody>
      </p:sp>
    </p:spTree>
    <p:extLst>
      <p:ext uri="{BB962C8B-B14F-4D97-AF65-F5344CB8AC3E}">
        <p14:creationId xmlns:p14="http://schemas.microsoft.com/office/powerpoint/2010/main" val="2461956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2"/>
          <p:cNvSpPr txBox="1"/>
          <p:nvPr/>
        </p:nvSpPr>
        <p:spPr>
          <a:xfrm>
            <a:off x="907888" y="424676"/>
            <a:ext cx="14135100" cy="1077218"/>
          </a:xfrm>
          <a:prstGeom prst="rect">
            <a:avLst/>
          </a:prstGeom>
        </p:spPr>
        <p:txBody>
          <a:bodyPr wrap="square" lIns="0" tIns="0" rIns="0" bIns="0" rtlCol="0" anchor="t">
            <a:spAutoFit/>
          </a:bodyPr>
          <a:lstStyle/>
          <a:p>
            <a:pPr>
              <a:lnSpc>
                <a:spcPts val="8400"/>
              </a:lnSpc>
            </a:pPr>
            <a:r>
              <a:rPr lang="en-US" sz="7000" dirty="0" err="1">
                <a:solidFill>
                  <a:srgbClr val="0E2C4B"/>
                </a:solidFill>
                <a:latin typeface="Muli Bold Bold"/>
              </a:rPr>
              <a:t>Propuesta</a:t>
            </a:r>
            <a:r>
              <a:rPr lang="en-US" sz="7000" dirty="0">
                <a:solidFill>
                  <a:srgbClr val="0E2C4B"/>
                </a:solidFill>
                <a:latin typeface="Muli Bold Bold"/>
              </a:rPr>
              <a:t> de </a:t>
            </a:r>
            <a:r>
              <a:rPr lang="en-US" sz="7000" dirty="0" err="1">
                <a:solidFill>
                  <a:srgbClr val="0E2C4B"/>
                </a:solidFill>
                <a:latin typeface="Muli Bold Bold"/>
              </a:rPr>
              <a:t>solución</a:t>
            </a:r>
            <a:r>
              <a:rPr lang="en-US" sz="7000" dirty="0">
                <a:solidFill>
                  <a:srgbClr val="0E2C4B"/>
                </a:solidFill>
                <a:latin typeface="Muli Bold Bold"/>
              </a:rPr>
              <a:t> general </a:t>
            </a:r>
          </a:p>
        </p:txBody>
      </p:sp>
      <p:sp>
        <p:nvSpPr>
          <p:cNvPr id="48" name="TextBox 18"/>
          <p:cNvSpPr txBox="1"/>
          <p:nvPr/>
        </p:nvSpPr>
        <p:spPr>
          <a:xfrm>
            <a:off x="907888" y="1609623"/>
            <a:ext cx="9410700" cy="436017"/>
          </a:xfrm>
          <a:prstGeom prst="rect">
            <a:avLst/>
          </a:prstGeom>
        </p:spPr>
        <p:txBody>
          <a:bodyPr wrap="square" lIns="0" tIns="0" rIns="0" bIns="0" rtlCol="0" anchor="t">
            <a:spAutoFit/>
          </a:bodyPr>
          <a:lstStyle/>
          <a:p>
            <a:pPr>
              <a:lnSpc>
                <a:spcPts val="3359"/>
              </a:lnSpc>
            </a:pPr>
            <a:r>
              <a:rPr lang="en-US" sz="2400" dirty="0">
                <a:solidFill>
                  <a:srgbClr val="0E2C4B"/>
                </a:solidFill>
                <a:latin typeface="Muli Regular"/>
              </a:rPr>
              <a:t>A </a:t>
            </a:r>
            <a:r>
              <a:rPr lang="en-US" sz="2400" dirty="0" err="1">
                <a:solidFill>
                  <a:srgbClr val="0E2C4B"/>
                </a:solidFill>
                <a:latin typeface="Muli Regular"/>
              </a:rPr>
              <a:t>continuación</a:t>
            </a:r>
            <a:r>
              <a:rPr lang="en-US" sz="2400" dirty="0">
                <a:solidFill>
                  <a:srgbClr val="0E2C4B"/>
                </a:solidFill>
                <a:latin typeface="Muli Regular"/>
              </a:rPr>
              <a:t> se </a:t>
            </a:r>
            <a:r>
              <a:rPr lang="en-US" sz="2400" dirty="0" err="1">
                <a:solidFill>
                  <a:srgbClr val="0E2C4B"/>
                </a:solidFill>
                <a:latin typeface="Muli Regular"/>
              </a:rPr>
              <a:t>detallan</a:t>
            </a:r>
            <a:r>
              <a:rPr lang="en-US" sz="2400" dirty="0">
                <a:solidFill>
                  <a:srgbClr val="0E2C4B"/>
                </a:solidFill>
                <a:latin typeface="Muli Regular"/>
              </a:rPr>
              <a:t> </a:t>
            </a:r>
            <a:r>
              <a:rPr lang="en-US" sz="2400" dirty="0" err="1">
                <a:solidFill>
                  <a:srgbClr val="0E2C4B"/>
                </a:solidFill>
                <a:latin typeface="Muli Regular"/>
              </a:rPr>
              <a:t>los</a:t>
            </a:r>
            <a:r>
              <a:rPr lang="en-US" sz="2400" dirty="0">
                <a:solidFill>
                  <a:srgbClr val="0E2C4B"/>
                </a:solidFill>
                <a:latin typeface="Muli Regular"/>
              </a:rPr>
              <a:t> </a:t>
            </a:r>
            <a:r>
              <a:rPr lang="en-US" sz="2400" dirty="0" err="1">
                <a:solidFill>
                  <a:srgbClr val="0E2C4B"/>
                </a:solidFill>
                <a:latin typeface="Muli Regular"/>
              </a:rPr>
              <a:t>procesos</a:t>
            </a:r>
            <a:r>
              <a:rPr lang="en-US" sz="2400" dirty="0">
                <a:solidFill>
                  <a:srgbClr val="0E2C4B"/>
                </a:solidFill>
                <a:latin typeface="Muli Regular"/>
              </a:rPr>
              <a:t>:</a:t>
            </a:r>
          </a:p>
        </p:txBody>
      </p:sp>
      <p:sp>
        <p:nvSpPr>
          <p:cNvPr id="49" name="Freeform 21"/>
          <p:cNvSpPr/>
          <p:nvPr/>
        </p:nvSpPr>
        <p:spPr>
          <a:xfrm>
            <a:off x="490973" y="2716002"/>
            <a:ext cx="5040000" cy="518539"/>
          </a:xfrm>
          <a:custGeom>
            <a:avLst/>
            <a:gdLst/>
            <a:ahLst/>
            <a:cxnLst/>
            <a:rect l="l" t="t" r="r" b="b"/>
            <a:pathLst>
              <a:path w="1760412" h="660400">
                <a:moveTo>
                  <a:pt x="1635952" y="660400"/>
                </a:moveTo>
                <a:lnTo>
                  <a:pt x="124460" y="660400"/>
                </a:lnTo>
                <a:cubicBezTo>
                  <a:pt x="55880" y="660400"/>
                  <a:pt x="0" y="604520"/>
                  <a:pt x="0" y="535940"/>
                </a:cubicBezTo>
                <a:lnTo>
                  <a:pt x="0" y="124460"/>
                </a:lnTo>
                <a:cubicBezTo>
                  <a:pt x="0" y="55880"/>
                  <a:pt x="55880" y="0"/>
                  <a:pt x="124460" y="0"/>
                </a:cubicBezTo>
                <a:lnTo>
                  <a:pt x="1635952" y="0"/>
                </a:lnTo>
                <a:cubicBezTo>
                  <a:pt x="1704532" y="0"/>
                  <a:pt x="1760412" y="55880"/>
                  <a:pt x="1760412" y="124460"/>
                </a:cubicBezTo>
                <a:lnTo>
                  <a:pt x="1760412" y="535940"/>
                </a:lnTo>
                <a:cubicBezTo>
                  <a:pt x="1760412" y="604520"/>
                  <a:pt x="1704532" y="660400"/>
                  <a:pt x="1635952" y="660400"/>
                </a:cubicBezTo>
                <a:close/>
              </a:path>
            </a:pathLst>
          </a:custGeom>
          <a:solidFill>
            <a:srgbClr val="EFF9FD"/>
          </a:solidFill>
        </p:spPr>
      </p:sp>
      <p:sp>
        <p:nvSpPr>
          <p:cNvPr id="55" name="TextBox 22"/>
          <p:cNvSpPr txBox="1"/>
          <p:nvPr/>
        </p:nvSpPr>
        <p:spPr>
          <a:xfrm>
            <a:off x="644378" y="2806599"/>
            <a:ext cx="4689622" cy="359073"/>
          </a:xfrm>
          <a:prstGeom prst="rect">
            <a:avLst/>
          </a:prstGeom>
        </p:spPr>
        <p:txBody>
          <a:bodyPr wrap="square" lIns="0" tIns="0" rIns="0" bIns="0" rtlCol="0" anchor="t">
            <a:spAutoFit/>
          </a:bodyPr>
          <a:lstStyle/>
          <a:p>
            <a:pPr algn="ctr">
              <a:lnSpc>
                <a:spcPts val="2800"/>
              </a:lnSpc>
            </a:pPr>
            <a:r>
              <a:rPr lang="es-ES" sz="2000" dirty="0">
                <a:solidFill>
                  <a:srgbClr val="0E2C4B"/>
                </a:solidFill>
                <a:latin typeface="Muli Bold Bold"/>
              </a:rPr>
              <a:t>Disponer de un canal de venta online</a:t>
            </a:r>
            <a:endParaRPr lang="en-US" sz="2000" dirty="0">
              <a:solidFill>
                <a:srgbClr val="0E2C4B"/>
              </a:solidFill>
              <a:latin typeface="Muli Bold Bold"/>
            </a:endParaRPr>
          </a:p>
        </p:txBody>
      </p:sp>
      <p:grpSp>
        <p:nvGrpSpPr>
          <p:cNvPr id="61" name="Group 2"/>
          <p:cNvGrpSpPr/>
          <p:nvPr/>
        </p:nvGrpSpPr>
        <p:grpSpPr>
          <a:xfrm>
            <a:off x="9601200" y="2476499"/>
            <a:ext cx="7953725" cy="3383019"/>
            <a:chOff x="0" y="0"/>
            <a:chExt cx="4778020" cy="2301877"/>
          </a:xfrm>
        </p:grpSpPr>
        <p:sp>
          <p:nvSpPr>
            <p:cNvPr id="62" name="Freeform 3"/>
            <p:cNvSpPr/>
            <p:nvPr/>
          </p:nvSpPr>
          <p:spPr>
            <a:xfrm>
              <a:off x="0" y="0"/>
              <a:ext cx="4778020" cy="2301877"/>
            </a:xfrm>
            <a:custGeom>
              <a:avLst/>
              <a:gdLst/>
              <a:ahLst/>
              <a:cxnLst/>
              <a:rect l="l" t="t" r="r" b="b"/>
              <a:pathLst>
                <a:path w="4778020" h="2301877">
                  <a:moveTo>
                    <a:pt x="4653560" y="2301877"/>
                  </a:moveTo>
                  <a:lnTo>
                    <a:pt x="124460" y="2301877"/>
                  </a:lnTo>
                  <a:cubicBezTo>
                    <a:pt x="55880" y="2301877"/>
                    <a:pt x="0" y="2245997"/>
                    <a:pt x="0" y="2177417"/>
                  </a:cubicBezTo>
                  <a:lnTo>
                    <a:pt x="0" y="124460"/>
                  </a:lnTo>
                  <a:cubicBezTo>
                    <a:pt x="0" y="55880"/>
                    <a:pt x="55880" y="0"/>
                    <a:pt x="124460" y="0"/>
                  </a:cubicBezTo>
                  <a:lnTo>
                    <a:pt x="4653561" y="0"/>
                  </a:lnTo>
                  <a:cubicBezTo>
                    <a:pt x="4722140" y="0"/>
                    <a:pt x="4778020" y="55880"/>
                    <a:pt x="4778020" y="124460"/>
                  </a:cubicBezTo>
                  <a:lnTo>
                    <a:pt x="4778020" y="2177417"/>
                  </a:lnTo>
                  <a:cubicBezTo>
                    <a:pt x="4778020" y="2245997"/>
                    <a:pt x="4722140" y="2301877"/>
                    <a:pt x="4653561" y="2301877"/>
                  </a:cubicBezTo>
                  <a:close/>
                </a:path>
              </a:pathLst>
            </a:custGeom>
            <a:solidFill>
              <a:srgbClr val="FFFFFF"/>
            </a:solidFill>
          </p:spPr>
          <p:txBody>
            <a:bodyPr/>
            <a:lstStyle/>
            <a:p>
              <a:endParaRPr lang="es-ES" dirty="0"/>
            </a:p>
          </p:txBody>
        </p:sp>
      </p:grpSp>
      <p:sp>
        <p:nvSpPr>
          <p:cNvPr id="63" name="Freeform 21"/>
          <p:cNvSpPr/>
          <p:nvPr/>
        </p:nvSpPr>
        <p:spPr>
          <a:xfrm>
            <a:off x="10122701" y="2609132"/>
            <a:ext cx="6660000" cy="518539"/>
          </a:xfrm>
          <a:custGeom>
            <a:avLst/>
            <a:gdLst/>
            <a:ahLst/>
            <a:cxnLst/>
            <a:rect l="l" t="t" r="r" b="b"/>
            <a:pathLst>
              <a:path w="1760412" h="660400">
                <a:moveTo>
                  <a:pt x="1635952" y="660400"/>
                </a:moveTo>
                <a:lnTo>
                  <a:pt x="124460" y="660400"/>
                </a:lnTo>
                <a:cubicBezTo>
                  <a:pt x="55880" y="660400"/>
                  <a:pt x="0" y="604520"/>
                  <a:pt x="0" y="535940"/>
                </a:cubicBezTo>
                <a:lnTo>
                  <a:pt x="0" y="124460"/>
                </a:lnTo>
                <a:cubicBezTo>
                  <a:pt x="0" y="55880"/>
                  <a:pt x="55880" y="0"/>
                  <a:pt x="124460" y="0"/>
                </a:cubicBezTo>
                <a:lnTo>
                  <a:pt x="1635952" y="0"/>
                </a:lnTo>
                <a:cubicBezTo>
                  <a:pt x="1704532" y="0"/>
                  <a:pt x="1760412" y="55880"/>
                  <a:pt x="1760412" y="124460"/>
                </a:cubicBezTo>
                <a:lnTo>
                  <a:pt x="1760412" y="535940"/>
                </a:lnTo>
                <a:cubicBezTo>
                  <a:pt x="1760412" y="604520"/>
                  <a:pt x="1704532" y="660400"/>
                  <a:pt x="1635952" y="660400"/>
                </a:cubicBezTo>
                <a:close/>
              </a:path>
            </a:pathLst>
          </a:custGeom>
          <a:solidFill>
            <a:srgbClr val="EFF9FD"/>
          </a:solidFill>
        </p:spPr>
      </p:sp>
      <p:sp>
        <p:nvSpPr>
          <p:cNvPr id="64" name="TextBox 22"/>
          <p:cNvSpPr txBox="1"/>
          <p:nvPr/>
        </p:nvSpPr>
        <p:spPr>
          <a:xfrm>
            <a:off x="10361349" y="2694598"/>
            <a:ext cx="6182704" cy="359073"/>
          </a:xfrm>
          <a:prstGeom prst="rect">
            <a:avLst/>
          </a:prstGeom>
        </p:spPr>
        <p:txBody>
          <a:bodyPr wrap="square" lIns="0" tIns="0" rIns="0" bIns="0" rtlCol="0" anchor="t">
            <a:spAutoFit/>
          </a:bodyPr>
          <a:lstStyle/>
          <a:p>
            <a:pPr algn="ctr">
              <a:lnSpc>
                <a:spcPts val="2800"/>
              </a:lnSpc>
            </a:pPr>
            <a:r>
              <a:rPr lang="es-ES" sz="2000" dirty="0">
                <a:solidFill>
                  <a:srgbClr val="0E2C4B"/>
                </a:solidFill>
                <a:latin typeface="Muli Bold Bold"/>
              </a:rPr>
              <a:t>Sincronización con sistema ERP de inventario </a:t>
            </a:r>
            <a:endParaRPr lang="en-US" sz="2000" dirty="0">
              <a:solidFill>
                <a:srgbClr val="0E2C4B"/>
              </a:solidFill>
              <a:latin typeface="Muli Bold Bold"/>
            </a:endParaRPr>
          </a:p>
        </p:txBody>
      </p:sp>
      <p:sp>
        <p:nvSpPr>
          <p:cNvPr id="65" name="TextBox 23"/>
          <p:cNvSpPr txBox="1"/>
          <p:nvPr/>
        </p:nvSpPr>
        <p:spPr>
          <a:xfrm>
            <a:off x="10122701" y="3305392"/>
            <a:ext cx="7229720" cy="706027"/>
          </a:xfrm>
          <a:prstGeom prst="rect">
            <a:avLst/>
          </a:prstGeom>
        </p:spPr>
        <p:txBody>
          <a:bodyPr wrap="square" lIns="0" tIns="0" rIns="0" bIns="0" rtlCol="0" anchor="t">
            <a:spAutoFit/>
          </a:bodyPr>
          <a:lstStyle/>
          <a:p>
            <a:pPr>
              <a:lnSpc>
                <a:spcPts val="2940"/>
              </a:lnSpc>
            </a:pPr>
            <a:r>
              <a:rPr lang="es-ES" b="1" dirty="0">
                <a:solidFill>
                  <a:srgbClr val="0E2C4B"/>
                </a:solidFill>
                <a:latin typeface="Muli Regular"/>
              </a:rPr>
              <a:t>Solución</a:t>
            </a:r>
            <a:r>
              <a:rPr lang="es-ES" dirty="0">
                <a:solidFill>
                  <a:srgbClr val="0E2C4B"/>
                </a:solidFill>
                <a:latin typeface="Muli Regular"/>
              </a:rPr>
              <a:t>: El sistema se integrará con el ERP central mediante servicios Web para obtener los datos de los productos.</a:t>
            </a:r>
          </a:p>
        </p:txBody>
      </p:sp>
      <p:grpSp>
        <p:nvGrpSpPr>
          <p:cNvPr id="66" name="Group 2"/>
          <p:cNvGrpSpPr/>
          <p:nvPr/>
        </p:nvGrpSpPr>
        <p:grpSpPr>
          <a:xfrm>
            <a:off x="517907" y="6096353"/>
            <a:ext cx="7952400" cy="3408870"/>
            <a:chOff x="0" y="0"/>
            <a:chExt cx="4778020" cy="2301877"/>
          </a:xfrm>
        </p:grpSpPr>
        <p:sp>
          <p:nvSpPr>
            <p:cNvPr id="67" name="Freeform 3"/>
            <p:cNvSpPr/>
            <p:nvPr/>
          </p:nvSpPr>
          <p:spPr>
            <a:xfrm>
              <a:off x="0" y="0"/>
              <a:ext cx="4778020" cy="2301877"/>
            </a:xfrm>
            <a:custGeom>
              <a:avLst/>
              <a:gdLst/>
              <a:ahLst/>
              <a:cxnLst/>
              <a:rect l="l" t="t" r="r" b="b"/>
              <a:pathLst>
                <a:path w="4778020" h="2301877">
                  <a:moveTo>
                    <a:pt x="4653560" y="2301877"/>
                  </a:moveTo>
                  <a:lnTo>
                    <a:pt x="124460" y="2301877"/>
                  </a:lnTo>
                  <a:cubicBezTo>
                    <a:pt x="55880" y="2301877"/>
                    <a:pt x="0" y="2245997"/>
                    <a:pt x="0" y="2177417"/>
                  </a:cubicBezTo>
                  <a:lnTo>
                    <a:pt x="0" y="124460"/>
                  </a:lnTo>
                  <a:cubicBezTo>
                    <a:pt x="0" y="55880"/>
                    <a:pt x="55880" y="0"/>
                    <a:pt x="124460" y="0"/>
                  </a:cubicBezTo>
                  <a:lnTo>
                    <a:pt x="4653561" y="0"/>
                  </a:lnTo>
                  <a:cubicBezTo>
                    <a:pt x="4722140" y="0"/>
                    <a:pt x="4778020" y="55880"/>
                    <a:pt x="4778020" y="124460"/>
                  </a:cubicBezTo>
                  <a:lnTo>
                    <a:pt x="4778020" y="2177417"/>
                  </a:lnTo>
                  <a:cubicBezTo>
                    <a:pt x="4778020" y="2245997"/>
                    <a:pt x="4722140" y="2301877"/>
                    <a:pt x="4653561" y="2301877"/>
                  </a:cubicBezTo>
                  <a:close/>
                </a:path>
              </a:pathLst>
            </a:custGeom>
            <a:solidFill>
              <a:srgbClr val="FFFFFF"/>
            </a:solidFill>
          </p:spPr>
          <p:txBody>
            <a:bodyPr/>
            <a:lstStyle/>
            <a:p>
              <a:endParaRPr lang="es-ES" dirty="0"/>
            </a:p>
          </p:txBody>
        </p:sp>
      </p:grpSp>
      <p:sp>
        <p:nvSpPr>
          <p:cNvPr id="70" name="TextBox 23"/>
          <p:cNvSpPr txBox="1"/>
          <p:nvPr/>
        </p:nvSpPr>
        <p:spPr>
          <a:xfrm>
            <a:off x="914815" y="7088560"/>
            <a:ext cx="7238585" cy="1077924"/>
          </a:xfrm>
          <a:prstGeom prst="rect">
            <a:avLst/>
          </a:prstGeom>
        </p:spPr>
        <p:txBody>
          <a:bodyPr wrap="square" lIns="0" tIns="0" rIns="0" bIns="0" rtlCol="0" anchor="t">
            <a:spAutoFit/>
          </a:bodyPr>
          <a:lstStyle/>
          <a:p>
            <a:pPr>
              <a:lnSpc>
                <a:spcPts val="2940"/>
              </a:lnSpc>
            </a:pPr>
            <a:r>
              <a:rPr lang="es-ES" b="1" dirty="0">
                <a:solidFill>
                  <a:srgbClr val="0E2C4B"/>
                </a:solidFill>
                <a:latin typeface="Muli Regular"/>
              </a:rPr>
              <a:t>Solución</a:t>
            </a:r>
            <a:r>
              <a:rPr lang="es-ES" dirty="0">
                <a:solidFill>
                  <a:srgbClr val="0E2C4B"/>
                </a:solidFill>
                <a:latin typeface="Muli Regular"/>
              </a:rPr>
              <a:t>: El sistema se integrará con el servicio de pagos electrónicos </a:t>
            </a:r>
            <a:r>
              <a:rPr lang="es-ES" dirty="0" err="1">
                <a:solidFill>
                  <a:srgbClr val="0E2C4B"/>
                </a:solidFill>
                <a:latin typeface="Muli Regular"/>
              </a:rPr>
              <a:t>Mercadopago</a:t>
            </a:r>
            <a:r>
              <a:rPr lang="es-ES" dirty="0">
                <a:solidFill>
                  <a:srgbClr val="0E2C4B"/>
                </a:solidFill>
                <a:latin typeface="Muli Regular"/>
              </a:rPr>
              <a:t> para acepta el pago con tarjetas de crédito y débito.</a:t>
            </a:r>
          </a:p>
        </p:txBody>
      </p:sp>
      <p:grpSp>
        <p:nvGrpSpPr>
          <p:cNvPr id="81" name="Group 2"/>
          <p:cNvGrpSpPr/>
          <p:nvPr/>
        </p:nvGrpSpPr>
        <p:grpSpPr>
          <a:xfrm>
            <a:off x="517908" y="2460087"/>
            <a:ext cx="7952400" cy="3399432"/>
            <a:chOff x="0" y="0"/>
            <a:chExt cx="4778020" cy="2301877"/>
          </a:xfrm>
        </p:grpSpPr>
        <p:sp>
          <p:nvSpPr>
            <p:cNvPr id="82" name="Freeform 3"/>
            <p:cNvSpPr/>
            <p:nvPr/>
          </p:nvSpPr>
          <p:spPr>
            <a:xfrm>
              <a:off x="0" y="0"/>
              <a:ext cx="4778020" cy="2301877"/>
            </a:xfrm>
            <a:custGeom>
              <a:avLst/>
              <a:gdLst/>
              <a:ahLst/>
              <a:cxnLst/>
              <a:rect l="l" t="t" r="r" b="b"/>
              <a:pathLst>
                <a:path w="4778020" h="2301877">
                  <a:moveTo>
                    <a:pt x="4653560" y="2301877"/>
                  </a:moveTo>
                  <a:lnTo>
                    <a:pt x="124460" y="2301877"/>
                  </a:lnTo>
                  <a:cubicBezTo>
                    <a:pt x="55880" y="2301877"/>
                    <a:pt x="0" y="2245997"/>
                    <a:pt x="0" y="2177417"/>
                  </a:cubicBezTo>
                  <a:lnTo>
                    <a:pt x="0" y="124460"/>
                  </a:lnTo>
                  <a:cubicBezTo>
                    <a:pt x="0" y="55880"/>
                    <a:pt x="55880" y="0"/>
                    <a:pt x="124460" y="0"/>
                  </a:cubicBezTo>
                  <a:lnTo>
                    <a:pt x="4653561" y="0"/>
                  </a:lnTo>
                  <a:cubicBezTo>
                    <a:pt x="4722140" y="0"/>
                    <a:pt x="4778020" y="55880"/>
                    <a:pt x="4778020" y="124460"/>
                  </a:cubicBezTo>
                  <a:lnTo>
                    <a:pt x="4778020" y="2177417"/>
                  </a:lnTo>
                  <a:cubicBezTo>
                    <a:pt x="4778020" y="2245997"/>
                    <a:pt x="4722140" y="2301877"/>
                    <a:pt x="4653561" y="2301877"/>
                  </a:cubicBezTo>
                  <a:close/>
                </a:path>
              </a:pathLst>
            </a:custGeom>
            <a:solidFill>
              <a:srgbClr val="FFFFFF"/>
            </a:solidFill>
          </p:spPr>
          <p:txBody>
            <a:bodyPr/>
            <a:lstStyle/>
            <a:p>
              <a:endParaRPr lang="es-ES" dirty="0"/>
            </a:p>
          </p:txBody>
        </p:sp>
      </p:grpSp>
      <p:sp>
        <p:nvSpPr>
          <p:cNvPr id="83" name="Freeform 21"/>
          <p:cNvSpPr/>
          <p:nvPr/>
        </p:nvSpPr>
        <p:spPr>
          <a:xfrm>
            <a:off x="796778" y="2618663"/>
            <a:ext cx="6660000" cy="518539"/>
          </a:xfrm>
          <a:custGeom>
            <a:avLst/>
            <a:gdLst/>
            <a:ahLst/>
            <a:cxnLst/>
            <a:rect l="l" t="t" r="r" b="b"/>
            <a:pathLst>
              <a:path w="1760412" h="660400">
                <a:moveTo>
                  <a:pt x="1635952" y="660400"/>
                </a:moveTo>
                <a:lnTo>
                  <a:pt x="124460" y="660400"/>
                </a:lnTo>
                <a:cubicBezTo>
                  <a:pt x="55880" y="660400"/>
                  <a:pt x="0" y="604520"/>
                  <a:pt x="0" y="535940"/>
                </a:cubicBezTo>
                <a:lnTo>
                  <a:pt x="0" y="124460"/>
                </a:lnTo>
                <a:cubicBezTo>
                  <a:pt x="0" y="55880"/>
                  <a:pt x="55880" y="0"/>
                  <a:pt x="124460" y="0"/>
                </a:cubicBezTo>
                <a:lnTo>
                  <a:pt x="1635952" y="0"/>
                </a:lnTo>
                <a:cubicBezTo>
                  <a:pt x="1704532" y="0"/>
                  <a:pt x="1760412" y="55880"/>
                  <a:pt x="1760412" y="124460"/>
                </a:cubicBezTo>
                <a:lnTo>
                  <a:pt x="1760412" y="535940"/>
                </a:lnTo>
                <a:cubicBezTo>
                  <a:pt x="1760412" y="604520"/>
                  <a:pt x="1704532" y="660400"/>
                  <a:pt x="1635952" y="660400"/>
                </a:cubicBezTo>
                <a:close/>
              </a:path>
            </a:pathLst>
          </a:custGeom>
          <a:solidFill>
            <a:srgbClr val="EFF9FD"/>
          </a:solidFill>
        </p:spPr>
      </p:sp>
      <p:sp>
        <p:nvSpPr>
          <p:cNvPr id="91" name="Freeform 21"/>
          <p:cNvSpPr/>
          <p:nvPr/>
        </p:nvSpPr>
        <p:spPr>
          <a:xfrm>
            <a:off x="857891" y="6333187"/>
            <a:ext cx="6660000" cy="518539"/>
          </a:xfrm>
          <a:custGeom>
            <a:avLst/>
            <a:gdLst/>
            <a:ahLst/>
            <a:cxnLst/>
            <a:rect l="l" t="t" r="r" b="b"/>
            <a:pathLst>
              <a:path w="1760412" h="660400">
                <a:moveTo>
                  <a:pt x="1635952" y="660400"/>
                </a:moveTo>
                <a:lnTo>
                  <a:pt x="124460" y="660400"/>
                </a:lnTo>
                <a:cubicBezTo>
                  <a:pt x="55880" y="660400"/>
                  <a:pt x="0" y="604520"/>
                  <a:pt x="0" y="535940"/>
                </a:cubicBezTo>
                <a:lnTo>
                  <a:pt x="0" y="124460"/>
                </a:lnTo>
                <a:cubicBezTo>
                  <a:pt x="0" y="55880"/>
                  <a:pt x="55880" y="0"/>
                  <a:pt x="124460" y="0"/>
                </a:cubicBezTo>
                <a:lnTo>
                  <a:pt x="1635952" y="0"/>
                </a:lnTo>
                <a:cubicBezTo>
                  <a:pt x="1704532" y="0"/>
                  <a:pt x="1760412" y="55880"/>
                  <a:pt x="1760412" y="124460"/>
                </a:cubicBezTo>
                <a:lnTo>
                  <a:pt x="1760412" y="535940"/>
                </a:lnTo>
                <a:cubicBezTo>
                  <a:pt x="1760412" y="604520"/>
                  <a:pt x="1704532" y="660400"/>
                  <a:pt x="1635952" y="660400"/>
                </a:cubicBezTo>
                <a:close/>
              </a:path>
            </a:pathLst>
          </a:custGeom>
          <a:solidFill>
            <a:srgbClr val="EFF9FD"/>
          </a:solidFill>
        </p:spPr>
      </p:sp>
      <p:sp>
        <p:nvSpPr>
          <p:cNvPr id="84" name="TextBox 22"/>
          <p:cNvSpPr txBox="1"/>
          <p:nvPr/>
        </p:nvSpPr>
        <p:spPr>
          <a:xfrm>
            <a:off x="1227462" y="2709260"/>
            <a:ext cx="5900427" cy="359073"/>
          </a:xfrm>
          <a:prstGeom prst="rect">
            <a:avLst/>
          </a:prstGeom>
        </p:spPr>
        <p:txBody>
          <a:bodyPr wrap="square" lIns="0" tIns="0" rIns="0" bIns="0" rtlCol="0" anchor="t">
            <a:spAutoFit/>
          </a:bodyPr>
          <a:lstStyle/>
          <a:p>
            <a:pPr algn="ctr">
              <a:lnSpc>
                <a:spcPts val="2800"/>
              </a:lnSpc>
            </a:pPr>
            <a:r>
              <a:rPr lang="es-ES" sz="2000" dirty="0">
                <a:solidFill>
                  <a:srgbClr val="0E2C4B"/>
                </a:solidFill>
                <a:latin typeface="Muli Bold Bold"/>
              </a:rPr>
              <a:t>Disponer de un canal de venta online</a:t>
            </a:r>
            <a:endParaRPr lang="en-US" sz="2000" dirty="0">
              <a:solidFill>
                <a:srgbClr val="0E2C4B"/>
              </a:solidFill>
              <a:latin typeface="Muli Bold Bold"/>
            </a:endParaRPr>
          </a:p>
        </p:txBody>
      </p:sp>
      <p:sp>
        <p:nvSpPr>
          <p:cNvPr id="56" name="TextBox 23"/>
          <p:cNvSpPr txBox="1"/>
          <p:nvPr/>
        </p:nvSpPr>
        <p:spPr>
          <a:xfrm>
            <a:off x="843344" y="3308800"/>
            <a:ext cx="7081456" cy="1077924"/>
          </a:xfrm>
          <a:prstGeom prst="rect">
            <a:avLst/>
          </a:prstGeom>
        </p:spPr>
        <p:txBody>
          <a:bodyPr wrap="square" lIns="0" tIns="0" rIns="0" bIns="0" rtlCol="0" anchor="t">
            <a:spAutoFit/>
          </a:bodyPr>
          <a:lstStyle/>
          <a:p>
            <a:pPr>
              <a:lnSpc>
                <a:spcPts val="2940"/>
              </a:lnSpc>
            </a:pPr>
            <a:r>
              <a:rPr lang="es-ES" b="1" dirty="0">
                <a:solidFill>
                  <a:srgbClr val="0E2C4B"/>
                </a:solidFill>
                <a:latin typeface="Muli Regular"/>
              </a:rPr>
              <a:t>Solución</a:t>
            </a:r>
            <a:r>
              <a:rPr lang="es-ES" dirty="0">
                <a:solidFill>
                  <a:srgbClr val="0E2C4B"/>
                </a:solidFill>
                <a:latin typeface="Muli Regular"/>
              </a:rPr>
              <a:t>: El sistema Web a desarrollar estará publicado en un servidor, con un dominio .</a:t>
            </a:r>
            <a:r>
              <a:rPr lang="es-ES" dirty="0" err="1">
                <a:solidFill>
                  <a:srgbClr val="0E2C4B"/>
                </a:solidFill>
                <a:latin typeface="Muli Regular"/>
              </a:rPr>
              <a:t>com</a:t>
            </a:r>
            <a:r>
              <a:rPr lang="es-ES" dirty="0">
                <a:solidFill>
                  <a:srgbClr val="0E2C4B"/>
                </a:solidFill>
                <a:latin typeface="Muli Regular"/>
              </a:rPr>
              <a:t> para ser visualizado por cualquier usuario. </a:t>
            </a:r>
          </a:p>
        </p:txBody>
      </p:sp>
      <p:sp>
        <p:nvSpPr>
          <p:cNvPr id="69" name="TextBox 22"/>
          <p:cNvSpPr txBox="1"/>
          <p:nvPr/>
        </p:nvSpPr>
        <p:spPr>
          <a:xfrm>
            <a:off x="1470846" y="6415037"/>
            <a:ext cx="4689622" cy="330603"/>
          </a:xfrm>
          <a:prstGeom prst="rect">
            <a:avLst/>
          </a:prstGeom>
        </p:spPr>
        <p:txBody>
          <a:bodyPr wrap="square" lIns="0" tIns="0" rIns="0" bIns="0" rtlCol="0" anchor="t">
            <a:spAutoFit/>
          </a:bodyPr>
          <a:lstStyle/>
          <a:p>
            <a:pPr algn="ctr">
              <a:lnSpc>
                <a:spcPts val="2800"/>
              </a:lnSpc>
            </a:pPr>
            <a:r>
              <a:rPr lang="es-ES" sz="2000" dirty="0">
                <a:solidFill>
                  <a:srgbClr val="0E2C4B"/>
                </a:solidFill>
                <a:latin typeface="Muli Bold Bold"/>
              </a:rPr>
              <a:t>Pagos con medios electrónicos</a:t>
            </a:r>
            <a:endParaRPr lang="en-US" sz="2000" dirty="0">
              <a:solidFill>
                <a:srgbClr val="0E2C4B"/>
              </a:solidFill>
              <a:latin typeface="Muli Bold Bold"/>
            </a:endParaRPr>
          </a:p>
        </p:txBody>
      </p:sp>
      <p:grpSp>
        <p:nvGrpSpPr>
          <p:cNvPr id="92" name="Group 2"/>
          <p:cNvGrpSpPr/>
          <p:nvPr/>
        </p:nvGrpSpPr>
        <p:grpSpPr>
          <a:xfrm>
            <a:off x="9646211" y="6096353"/>
            <a:ext cx="7952400" cy="3408870"/>
            <a:chOff x="0" y="0"/>
            <a:chExt cx="4778020" cy="2301877"/>
          </a:xfrm>
        </p:grpSpPr>
        <p:sp>
          <p:nvSpPr>
            <p:cNvPr id="93" name="Freeform 3"/>
            <p:cNvSpPr/>
            <p:nvPr/>
          </p:nvSpPr>
          <p:spPr>
            <a:xfrm>
              <a:off x="0" y="0"/>
              <a:ext cx="4778020" cy="2301877"/>
            </a:xfrm>
            <a:custGeom>
              <a:avLst/>
              <a:gdLst/>
              <a:ahLst/>
              <a:cxnLst/>
              <a:rect l="l" t="t" r="r" b="b"/>
              <a:pathLst>
                <a:path w="4778020" h="2301877">
                  <a:moveTo>
                    <a:pt x="4653560" y="2301877"/>
                  </a:moveTo>
                  <a:lnTo>
                    <a:pt x="124460" y="2301877"/>
                  </a:lnTo>
                  <a:cubicBezTo>
                    <a:pt x="55880" y="2301877"/>
                    <a:pt x="0" y="2245997"/>
                    <a:pt x="0" y="2177417"/>
                  </a:cubicBezTo>
                  <a:lnTo>
                    <a:pt x="0" y="124460"/>
                  </a:lnTo>
                  <a:cubicBezTo>
                    <a:pt x="0" y="55880"/>
                    <a:pt x="55880" y="0"/>
                    <a:pt x="124460" y="0"/>
                  </a:cubicBezTo>
                  <a:lnTo>
                    <a:pt x="4653561" y="0"/>
                  </a:lnTo>
                  <a:cubicBezTo>
                    <a:pt x="4722140" y="0"/>
                    <a:pt x="4778020" y="55880"/>
                    <a:pt x="4778020" y="124460"/>
                  </a:cubicBezTo>
                  <a:lnTo>
                    <a:pt x="4778020" y="2177417"/>
                  </a:lnTo>
                  <a:cubicBezTo>
                    <a:pt x="4778020" y="2245997"/>
                    <a:pt x="4722140" y="2301877"/>
                    <a:pt x="4653561" y="2301877"/>
                  </a:cubicBezTo>
                  <a:close/>
                </a:path>
              </a:pathLst>
            </a:custGeom>
            <a:solidFill>
              <a:srgbClr val="FFFFFF"/>
            </a:solidFill>
          </p:spPr>
          <p:txBody>
            <a:bodyPr/>
            <a:lstStyle/>
            <a:p>
              <a:endParaRPr lang="es-ES" dirty="0"/>
            </a:p>
          </p:txBody>
        </p:sp>
      </p:grpSp>
      <p:sp>
        <p:nvSpPr>
          <p:cNvPr id="75" name="TextBox 23"/>
          <p:cNvSpPr txBox="1"/>
          <p:nvPr/>
        </p:nvSpPr>
        <p:spPr>
          <a:xfrm>
            <a:off x="10234207" y="7064322"/>
            <a:ext cx="7202011" cy="706027"/>
          </a:xfrm>
          <a:prstGeom prst="rect">
            <a:avLst/>
          </a:prstGeom>
        </p:spPr>
        <p:txBody>
          <a:bodyPr wrap="square" lIns="0" tIns="0" rIns="0" bIns="0" rtlCol="0" anchor="t">
            <a:spAutoFit/>
          </a:bodyPr>
          <a:lstStyle/>
          <a:p>
            <a:pPr>
              <a:lnSpc>
                <a:spcPts val="2940"/>
              </a:lnSpc>
            </a:pPr>
            <a:r>
              <a:rPr lang="es-ES" b="1" dirty="0">
                <a:solidFill>
                  <a:srgbClr val="0E2C4B"/>
                </a:solidFill>
                <a:latin typeface="Muli Regular"/>
              </a:rPr>
              <a:t>Solución:</a:t>
            </a:r>
            <a:r>
              <a:rPr lang="es-ES" dirty="0">
                <a:solidFill>
                  <a:srgbClr val="0E2C4B"/>
                </a:solidFill>
                <a:latin typeface="Muli Regular"/>
              </a:rPr>
              <a:t> Al generarse la compra se le enviará un mail al usuario con el detalle del pedido, nro. de orden de compra y datos del pago.</a:t>
            </a:r>
          </a:p>
        </p:txBody>
      </p:sp>
      <p:sp>
        <p:nvSpPr>
          <p:cNvPr id="94" name="Freeform 21"/>
          <p:cNvSpPr/>
          <p:nvPr/>
        </p:nvSpPr>
        <p:spPr>
          <a:xfrm>
            <a:off x="10248062" y="6321068"/>
            <a:ext cx="6660000" cy="518539"/>
          </a:xfrm>
          <a:custGeom>
            <a:avLst/>
            <a:gdLst/>
            <a:ahLst/>
            <a:cxnLst/>
            <a:rect l="l" t="t" r="r" b="b"/>
            <a:pathLst>
              <a:path w="1760412" h="660400">
                <a:moveTo>
                  <a:pt x="1635952" y="660400"/>
                </a:moveTo>
                <a:lnTo>
                  <a:pt x="124460" y="660400"/>
                </a:lnTo>
                <a:cubicBezTo>
                  <a:pt x="55880" y="660400"/>
                  <a:pt x="0" y="604520"/>
                  <a:pt x="0" y="535940"/>
                </a:cubicBezTo>
                <a:lnTo>
                  <a:pt x="0" y="124460"/>
                </a:lnTo>
                <a:cubicBezTo>
                  <a:pt x="0" y="55880"/>
                  <a:pt x="55880" y="0"/>
                  <a:pt x="124460" y="0"/>
                </a:cubicBezTo>
                <a:lnTo>
                  <a:pt x="1635952" y="0"/>
                </a:lnTo>
                <a:cubicBezTo>
                  <a:pt x="1704532" y="0"/>
                  <a:pt x="1760412" y="55880"/>
                  <a:pt x="1760412" y="124460"/>
                </a:cubicBezTo>
                <a:lnTo>
                  <a:pt x="1760412" y="535940"/>
                </a:lnTo>
                <a:cubicBezTo>
                  <a:pt x="1760412" y="604520"/>
                  <a:pt x="1704532" y="660400"/>
                  <a:pt x="1635952" y="660400"/>
                </a:cubicBezTo>
                <a:close/>
              </a:path>
            </a:pathLst>
          </a:custGeom>
          <a:solidFill>
            <a:srgbClr val="EFF9FD"/>
          </a:solidFill>
        </p:spPr>
      </p:sp>
      <p:sp>
        <p:nvSpPr>
          <p:cNvPr id="74" name="TextBox 22"/>
          <p:cNvSpPr txBox="1"/>
          <p:nvPr/>
        </p:nvSpPr>
        <p:spPr>
          <a:xfrm>
            <a:off x="10248062" y="6400800"/>
            <a:ext cx="6267101" cy="359073"/>
          </a:xfrm>
          <a:prstGeom prst="rect">
            <a:avLst/>
          </a:prstGeom>
        </p:spPr>
        <p:txBody>
          <a:bodyPr wrap="square" lIns="0" tIns="0" rIns="0" bIns="0" rtlCol="0" anchor="t">
            <a:spAutoFit/>
          </a:bodyPr>
          <a:lstStyle/>
          <a:p>
            <a:pPr algn="ctr">
              <a:lnSpc>
                <a:spcPts val="2800"/>
              </a:lnSpc>
            </a:pPr>
            <a:r>
              <a:rPr lang="es-ES" sz="2000" dirty="0">
                <a:solidFill>
                  <a:srgbClr val="0E2C4B"/>
                </a:solidFill>
                <a:latin typeface="Muli Bold Bold"/>
              </a:rPr>
              <a:t>Aviso al usuario por generación del pedido </a:t>
            </a:r>
            <a:endParaRPr lang="en-US" sz="2000" dirty="0">
              <a:solidFill>
                <a:srgbClr val="0E2C4B"/>
              </a:solidFill>
              <a:latin typeface="Muli Bold Bold"/>
            </a:endParaRPr>
          </a:p>
        </p:txBody>
      </p:sp>
    </p:spTree>
    <p:extLst>
      <p:ext uri="{BB962C8B-B14F-4D97-AF65-F5344CB8AC3E}">
        <p14:creationId xmlns:p14="http://schemas.microsoft.com/office/powerpoint/2010/main" val="13901907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2"/>
          <p:cNvSpPr txBox="1"/>
          <p:nvPr/>
        </p:nvSpPr>
        <p:spPr>
          <a:xfrm>
            <a:off x="907888" y="424676"/>
            <a:ext cx="14135100" cy="1077218"/>
          </a:xfrm>
          <a:prstGeom prst="rect">
            <a:avLst/>
          </a:prstGeom>
        </p:spPr>
        <p:txBody>
          <a:bodyPr wrap="square" lIns="0" tIns="0" rIns="0" bIns="0" rtlCol="0" anchor="t">
            <a:spAutoFit/>
          </a:bodyPr>
          <a:lstStyle/>
          <a:p>
            <a:pPr>
              <a:lnSpc>
                <a:spcPts val="8400"/>
              </a:lnSpc>
            </a:pPr>
            <a:r>
              <a:rPr lang="en-US" sz="7000" dirty="0" err="1">
                <a:solidFill>
                  <a:srgbClr val="0E2C4B"/>
                </a:solidFill>
                <a:latin typeface="Muli Bold Bold"/>
              </a:rPr>
              <a:t>Propuesta</a:t>
            </a:r>
            <a:r>
              <a:rPr lang="en-US" sz="7000" dirty="0">
                <a:solidFill>
                  <a:srgbClr val="0E2C4B"/>
                </a:solidFill>
                <a:latin typeface="Muli Bold Bold"/>
              </a:rPr>
              <a:t> de </a:t>
            </a:r>
            <a:r>
              <a:rPr lang="en-US" sz="7000" dirty="0" err="1">
                <a:solidFill>
                  <a:srgbClr val="0E2C4B"/>
                </a:solidFill>
                <a:latin typeface="Muli Bold Bold"/>
              </a:rPr>
              <a:t>solución</a:t>
            </a:r>
            <a:r>
              <a:rPr lang="en-US" sz="7000" dirty="0">
                <a:solidFill>
                  <a:srgbClr val="0E2C4B"/>
                </a:solidFill>
                <a:latin typeface="Muli Bold Bold"/>
              </a:rPr>
              <a:t> general </a:t>
            </a:r>
          </a:p>
        </p:txBody>
      </p:sp>
      <p:sp>
        <p:nvSpPr>
          <p:cNvPr id="49" name="Freeform 21"/>
          <p:cNvSpPr/>
          <p:nvPr/>
        </p:nvSpPr>
        <p:spPr>
          <a:xfrm>
            <a:off x="490973" y="2716002"/>
            <a:ext cx="5040000" cy="518539"/>
          </a:xfrm>
          <a:custGeom>
            <a:avLst/>
            <a:gdLst/>
            <a:ahLst/>
            <a:cxnLst/>
            <a:rect l="l" t="t" r="r" b="b"/>
            <a:pathLst>
              <a:path w="1760412" h="660400">
                <a:moveTo>
                  <a:pt x="1635952" y="660400"/>
                </a:moveTo>
                <a:lnTo>
                  <a:pt x="124460" y="660400"/>
                </a:lnTo>
                <a:cubicBezTo>
                  <a:pt x="55880" y="660400"/>
                  <a:pt x="0" y="604520"/>
                  <a:pt x="0" y="535940"/>
                </a:cubicBezTo>
                <a:lnTo>
                  <a:pt x="0" y="124460"/>
                </a:lnTo>
                <a:cubicBezTo>
                  <a:pt x="0" y="55880"/>
                  <a:pt x="55880" y="0"/>
                  <a:pt x="124460" y="0"/>
                </a:cubicBezTo>
                <a:lnTo>
                  <a:pt x="1635952" y="0"/>
                </a:lnTo>
                <a:cubicBezTo>
                  <a:pt x="1704532" y="0"/>
                  <a:pt x="1760412" y="55880"/>
                  <a:pt x="1760412" y="124460"/>
                </a:cubicBezTo>
                <a:lnTo>
                  <a:pt x="1760412" y="535940"/>
                </a:lnTo>
                <a:cubicBezTo>
                  <a:pt x="1760412" y="604520"/>
                  <a:pt x="1704532" y="660400"/>
                  <a:pt x="1635952" y="660400"/>
                </a:cubicBezTo>
                <a:close/>
              </a:path>
            </a:pathLst>
          </a:custGeom>
          <a:solidFill>
            <a:srgbClr val="EFF9FD"/>
          </a:solidFill>
        </p:spPr>
      </p:sp>
      <p:sp>
        <p:nvSpPr>
          <p:cNvPr id="55" name="TextBox 22"/>
          <p:cNvSpPr txBox="1"/>
          <p:nvPr/>
        </p:nvSpPr>
        <p:spPr>
          <a:xfrm>
            <a:off x="644378" y="2806599"/>
            <a:ext cx="4689622" cy="359073"/>
          </a:xfrm>
          <a:prstGeom prst="rect">
            <a:avLst/>
          </a:prstGeom>
        </p:spPr>
        <p:txBody>
          <a:bodyPr wrap="square" lIns="0" tIns="0" rIns="0" bIns="0" rtlCol="0" anchor="t">
            <a:spAutoFit/>
          </a:bodyPr>
          <a:lstStyle/>
          <a:p>
            <a:pPr algn="ctr">
              <a:lnSpc>
                <a:spcPts val="2800"/>
              </a:lnSpc>
            </a:pPr>
            <a:r>
              <a:rPr lang="es-ES" sz="2000" dirty="0">
                <a:solidFill>
                  <a:srgbClr val="0E2C4B"/>
                </a:solidFill>
                <a:latin typeface="Muli Bold Bold"/>
              </a:rPr>
              <a:t>Disponer de un canal de venta online</a:t>
            </a:r>
            <a:endParaRPr lang="en-US" sz="2000" dirty="0">
              <a:solidFill>
                <a:srgbClr val="0E2C4B"/>
              </a:solidFill>
              <a:latin typeface="Muli Bold Bold"/>
            </a:endParaRPr>
          </a:p>
        </p:txBody>
      </p:sp>
      <p:grpSp>
        <p:nvGrpSpPr>
          <p:cNvPr id="61" name="Group 2"/>
          <p:cNvGrpSpPr/>
          <p:nvPr/>
        </p:nvGrpSpPr>
        <p:grpSpPr>
          <a:xfrm>
            <a:off x="543518" y="6089246"/>
            <a:ext cx="8981482" cy="4045833"/>
            <a:chOff x="0" y="0"/>
            <a:chExt cx="4778020" cy="2301877"/>
          </a:xfrm>
        </p:grpSpPr>
        <p:sp>
          <p:nvSpPr>
            <p:cNvPr id="62" name="Freeform 3"/>
            <p:cNvSpPr/>
            <p:nvPr/>
          </p:nvSpPr>
          <p:spPr>
            <a:xfrm>
              <a:off x="0" y="0"/>
              <a:ext cx="4778020" cy="2301877"/>
            </a:xfrm>
            <a:custGeom>
              <a:avLst/>
              <a:gdLst/>
              <a:ahLst/>
              <a:cxnLst/>
              <a:rect l="l" t="t" r="r" b="b"/>
              <a:pathLst>
                <a:path w="4778020" h="2301877">
                  <a:moveTo>
                    <a:pt x="4653560" y="2301877"/>
                  </a:moveTo>
                  <a:lnTo>
                    <a:pt x="124460" y="2301877"/>
                  </a:lnTo>
                  <a:cubicBezTo>
                    <a:pt x="55880" y="2301877"/>
                    <a:pt x="0" y="2245997"/>
                    <a:pt x="0" y="2177417"/>
                  </a:cubicBezTo>
                  <a:lnTo>
                    <a:pt x="0" y="124460"/>
                  </a:lnTo>
                  <a:cubicBezTo>
                    <a:pt x="0" y="55880"/>
                    <a:pt x="55880" y="0"/>
                    <a:pt x="124460" y="0"/>
                  </a:cubicBezTo>
                  <a:lnTo>
                    <a:pt x="4653561" y="0"/>
                  </a:lnTo>
                  <a:cubicBezTo>
                    <a:pt x="4722140" y="0"/>
                    <a:pt x="4778020" y="55880"/>
                    <a:pt x="4778020" y="124460"/>
                  </a:cubicBezTo>
                  <a:lnTo>
                    <a:pt x="4778020" y="2177417"/>
                  </a:lnTo>
                  <a:cubicBezTo>
                    <a:pt x="4778020" y="2245997"/>
                    <a:pt x="4722140" y="2301877"/>
                    <a:pt x="4653561" y="2301877"/>
                  </a:cubicBezTo>
                  <a:close/>
                </a:path>
              </a:pathLst>
            </a:custGeom>
            <a:solidFill>
              <a:srgbClr val="FFFFFF"/>
            </a:solidFill>
          </p:spPr>
          <p:txBody>
            <a:bodyPr/>
            <a:lstStyle/>
            <a:p>
              <a:endParaRPr lang="es-ES" dirty="0"/>
            </a:p>
          </p:txBody>
        </p:sp>
      </p:grpSp>
      <p:sp>
        <p:nvSpPr>
          <p:cNvPr id="63" name="Freeform 21"/>
          <p:cNvSpPr/>
          <p:nvPr/>
        </p:nvSpPr>
        <p:spPr>
          <a:xfrm>
            <a:off x="796778" y="6373602"/>
            <a:ext cx="6660000" cy="518539"/>
          </a:xfrm>
          <a:custGeom>
            <a:avLst/>
            <a:gdLst/>
            <a:ahLst/>
            <a:cxnLst/>
            <a:rect l="l" t="t" r="r" b="b"/>
            <a:pathLst>
              <a:path w="1760412" h="660400">
                <a:moveTo>
                  <a:pt x="1635952" y="660400"/>
                </a:moveTo>
                <a:lnTo>
                  <a:pt x="124460" y="660400"/>
                </a:lnTo>
                <a:cubicBezTo>
                  <a:pt x="55880" y="660400"/>
                  <a:pt x="0" y="604520"/>
                  <a:pt x="0" y="535940"/>
                </a:cubicBezTo>
                <a:lnTo>
                  <a:pt x="0" y="124460"/>
                </a:lnTo>
                <a:cubicBezTo>
                  <a:pt x="0" y="55880"/>
                  <a:pt x="55880" y="0"/>
                  <a:pt x="124460" y="0"/>
                </a:cubicBezTo>
                <a:lnTo>
                  <a:pt x="1635952" y="0"/>
                </a:lnTo>
                <a:cubicBezTo>
                  <a:pt x="1704532" y="0"/>
                  <a:pt x="1760412" y="55880"/>
                  <a:pt x="1760412" y="124460"/>
                </a:cubicBezTo>
                <a:lnTo>
                  <a:pt x="1760412" y="535940"/>
                </a:lnTo>
                <a:cubicBezTo>
                  <a:pt x="1760412" y="604520"/>
                  <a:pt x="1704532" y="660400"/>
                  <a:pt x="1635952" y="660400"/>
                </a:cubicBezTo>
                <a:close/>
              </a:path>
            </a:pathLst>
          </a:custGeom>
          <a:solidFill>
            <a:srgbClr val="EFF9FD"/>
          </a:solidFill>
        </p:spPr>
      </p:sp>
      <p:sp>
        <p:nvSpPr>
          <p:cNvPr id="64" name="TextBox 22"/>
          <p:cNvSpPr txBox="1"/>
          <p:nvPr/>
        </p:nvSpPr>
        <p:spPr>
          <a:xfrm>
            <a:off x="1035426" y="6467569"/>
            <a:ext cx="6182704" cy="330603"/>
          </a:xfrm>
          <a:prstGeom prst="rect">
            <a:avLst/>
          </a:prstGeom>
        </p:spPr>
        <p:txBody>
          <a:bodyPr wrap="square" lIns="0" tIns="0" rIns="0" bIns="0" rtlCol="0" anchor="t">
            <a:spAutoFit/>
          </a:bodyPr>
          <a:lstStyle/>
          <a:p>
            <a:pPr algn="ctr">
              <a:lnSpc>
                <a:spcPts val="2800"/>
              </a:lnSpc>
            </a:pPr>
            <a:r>
              <a:rPr lang="es-ES" sz="2000" dirty="0">
                <a:solidFill>
                  <a:srgbClr val="0E2C4B"/>
                </a:solidFill>
                <a:latin typeface="Muli Bold Bold"/>
              </a:rPr>
              <a:t>Generación de envíos a domicilios  </a:t>
            </a:r>
            <a:endParaRPr lang="en-US" sz="2000" dirty="0">
              <a:solidFill>
                <a:srgbClr val="0E2C4B"/>
              </a:solidFill>
              <a:latin typeface="Muli Bold Bold"/>
            </a:endParaRPr>
          </a:p>
        </p:txBody>
      </p:sp>
      <p:sp>
        <p:nvSpPr>
          <p:cNvPr id="65" name="TextBox 23"/>
          <p:cNvSpPr txBox="1"/>
          <p:nvPr/>
        </p:nvSpPr>
        <p:spPr>
          <a:xfrm>
            <a:off x="796778" y="7297759"/>
            <a:ext cx="8042422" cy="1115690"/>
          </a:xfrm>
          <a:prstGeom prst="rect">
            <a:avLst/>
          </a:prstGeom>
        </p:spPr>
        <p:txBody>
          <a:bodyPr wrap="square" lIns="0" tIns="0" rIns="0" bIns="0" rtlCol="0" anchor="t">
            <a:spAutoFit/>
          </a:bodyPr>
          <a:lstStyle/>
          <a:p>
            <a:pPr lvl="0">
              <a:lnSpc>
                <a:spcPts val="2940"/>
              </a:lnSpc>
            </a:pPr>
            <a:r>
              <a:rPr lang="es-ES" b="1" dirty="0">
                <a:solidFill>
                  <a:srgbClr val="0E2C4B"/>
                </a:solidFill>
                <a:latin typeface="Muli Regular"/>
              </a:rPr>
              <a:t>Solución</a:t>
            </a:r>
            <a:r>
              <a:rPr lang="es-ES" dirty="0">
                <a:solidFill>
                  <a:srgbClr val="0E2C4B"/>
                </a:solidFill>
                <a:latin typeface="Muli Regular"/>
              </a:rPr>
              <a:t>: El sistema se comunicará con los servicios web de la empresa de logística (</a:t>
            </a:r>
            <a:r>
              <a:rPr lang="es-ES" dirty="0" err="1">
                <a:solidFill>
                  <a:srgbClr val="0E2C4B"/>
                </a:solidFill>
                <a:latin typeface="Muli Regular"/>
              </a:rPr>
              <a:t>Andreani</a:t>
            </a:r>
            <a:r>
              <a:rPr lang="es-ES" dirty="0">
                <a:solidFill>
                  <a:srgbClr val="0E2C4B"/>
                </a:solidFill>
                <a:latin typeface="Muli Regular"/>
              </a:rPr>
              <a:t>) para dar aviso que la mercadería está lista para despachar.</a:t>
            </a:r>
          </a:p>
        </p:txBody>
      </p:sp>
      <p:grpSp>
        <p:nvGrpSpPr>
          <p:cNvPr id="66" name="Group 2"/>
          <p:cNvGrpSpPr/>
          <p:nvPr/>
        </p:nvGrpSpPr>
        <p:grpSpPr>
          <a:xfrm>
            <a:off x="10820400" y="2131309"/>
            <a:ext cx="6859991" cy="7843473"/>
            <a:chOff x="0" y="0"/>
            <a:chExt cx="4778020" cy="2301877"/>
          </a:xfrm>
        </p:grpSpPr>
        <p:sp>
          <p:nvSpPr>
            <p:cNvPr id="67" name="Freeform 3"/>
            <p:cNvSpPr/>
            <p:nvPr/>
          </p:nvSpPr>
          <p:spPr>
            <a:xfrm>
              <a:off x="0" y="0"/>
              <a:ext cx="4778020" cy="2301877"/>
            </a:xfrm>
            <a:custGeom>
              <a:avLst/>
              <a:gdLst/>
              <a:ahLst/>
              <a:cxnLst/>
              <a:rect l="l" t="t" r="r" b="b"/>
              <a:pathLst>
                <a:path w="4778020" h="2301877">
                  <a:moveTo>
                    <a:pt x="4653560" y="2301877"/>
                  </a:moveTo>
                  <a:lnTo>
                    <a:pt x="124460" y="2301877"/>
                  </a:lnTo>
                  <a:cubicBezTo>
                    <a:pt x="55880" y="2301877"/>
                    <a:pt x="0" y="2245997"/>
                    <a:pt x="0" y="2177417"/>
                  </a:cubicBezTo>
                  <a:lnTo>
                    <a:pt x="0" y="124460"/>
                  </a:lnTo>
                  <a:cubicBezTo>
                    <a:pt x="0" y="55880"/>
                    <a:pt x="55880" y="0"/>
                    <a:pt x="124460" y="0"/>
                  </a:cubicBezTo>
                  <a:lnTo>
                    <a:pt x="4653561" y="0"/>
                  </a:lnTo>
                  <a:cubicBezTo>
                    <a:pt x="4722140" y="0"/>
                    <a:pt x="4778020" y="55880"/>
                    <a:pt x="4778020" y="124460"/>
                  </a:cubicBezTo>
                  <a:lnTo>
                    <a:pt x="4778020" y="2177417"/>
                  </a:lnTo>
                  <a:cubicBezTo>
                    <a:pt x="4778020" y="2245997"/>
                    <a:pt x="4722140" y="2301877"/>
                    <a:pt x="4653561" y="2301877"/>
                  </a:cubicBezTo>
                  <a:close/>
                </a:path>
              </a:pathLst>
            </a:custGeom>
            <a:solidFill>
              <a:srgbClr val="FFFFFF"/>
            </a:solidFill>
          </p:spPr>
          <p:txBody>
            <a:bodyPr/>
            <a:lstStyle/>
            <a:p>
              <a:endParaRPr lang="es-ES" dirty="0"/>
            </a:p>
          </p:txBody>
        </p:sp>
      </p:grpSp>
      <p:sp>
        <p:nvSpPr>
          <p:cNvPr id="70" name="TextBox 23"/>
          <p:cNvSpPr txBox="1"/>
          <p:nvPr/>
        </p:nvSpPr>
        <p:spPr>
          <a:xfrm>
            <a:off x="11310181" y="3617812"/>
            <a:ext cx="6026314" cy="1115690"/>
          </a:xfrm>
          <a:prstGeom prst="rect">
            <a:avLst/>
          </a:prstGeom>
        </p:spPr>
        <p:txBody>
          <a:bodyPr wrap="square" lIns="0" tIns="0" rIns="0" bIns="0" rtlCol="0" anchor="t">
            <a:spAutoFit/>
          </a:bodyPr>
          <a:lstStyle/>
          <a:p>
            <a:pPr lvl="0">
              <a:lnSpc>
                <a:spcPts val="2940"/>
              </a:lnSpc>
            </a:pPr>
            <a:r>
              <a:rPr lang="es-ES" b="1" dirty="0">
                <a:solidFill>
                  <a:srgbClr val="0E2C4B"/>
                </a:solidFill>
                <a:latin typeface="Muli Regular"/>
              </a:rPr>
              <a:t>Solución</a:t>
            </a:r>
            <a:r>
              <a:rPr lang="es-ES" dirty="0">
                <a:solidFill>
                  <a:srgbClr val="0E2C4B"/>
                </a:solidFill>
                <a:latin typeface="Muli Regular"/>
              </a:rPr>
              <a:t>: Al consultar el estado de pedidos con la empresa de logística (</a:t>
            </a:r>
            <a:r>
              <a:rPr lang="es-ES" dirty="0" err="1">
                <a:solidFill>
                  <a:srgbClr val="0E2C4B"/>
                </a:solidFill>
                <a:latin typeface="Muli Regular"/>
              </a:rPr>
              <a:t>Andreani</a:t>
            </a:r>
            <a:r>
              <a:rPr lang="es-ES" dirty="0">
                <a:solidFill>
                  <a:srgbClr val="0E2C4B"/>
                </a:solidFill>
                <a:latin typeface="Muli Regular"/>
              </a:rPr>
              <a:t>), se modificará la información de cada pedido actualizando su estado.</a:t>
            </a:r>
          </a:p>
        </p:txBody>
      </p:sp>
      <p:grpSp>
        <p:nvGrpSpPr>
          <p:cNvPr id="81" name="Group 2"/>
          <p:cNvGrpSpPr/>
          <p:nvPr/>
        </p:nvGrpSpPr>
        <p:grpSpPr>
          <a:xfrm>
            <a:off x="517908" y="2171701"/>
            <a:ext cx="8930892" cy="3657600"/>
            <a:chOff x="0" y="0"/>
            <a:chExt cx="4778020" cy="2301877"/>
          </a:xfrm>
        </p:grpSpPr>
        <p:sp>
          <p:nvSpPr>
            <p:cNvPr id="82" name="Freeform 3"/>
            <p:cNvSpPr/>
            <p:nvPr/>
          </p:nvSpPr>
          <p:spPr>
            <a:xfrm>
              <a:off x="0" y="0"/>
              <a:ext cx="4778020" cy="2301877"/>
            </a:xfrm>
            <a:custGeom>
              <a:avLst/>
              <a:gdLst/>
              <a:ahLst/>
              <a:cxnLst/>
              <a:rect l="l" t="t" r="r" b="b"/>
              <a:pathLst>
                <a:path w="4778020" h="2301877">
                  <a:moveTo>
                    <a:pt x="4653560" y="2301877"/>
                  </a:moveTo>
                  <a:lnTo>
                    <a:pt x="124460" y="2301877"/>
                  </a:lnTo>
                  <a:cubicBezTo>
                    <a:pt x="55880" y="2301877"/>
                    <a:pt x="0" y="2245997"/>
                    <a:pt x="0" y="2177417"/>
                  </a:cubicBezTo>
                  <a:lnTo>
                    <a:pt x="0" y="124460"/>
                  </a:lnTo>
                  <a:cubicBezTo>
                    <a:pt x="0" y="55880"/>
                    <a:pt x="55880" y="0"/>
                    <a:pt x="124460" y="0"/>
                  </a:cubicBezTo>
                  <a:lnTo>
                    <a:pt x="4653561" y="0"/>
                  </a:lnTo>
                  <a:cubicBezTo>
                    <a:pt x="4722140" y="0"/>
                    <a:pt x="4778020" y="55880"/>
                    <a:pt x="4778020" y="124460"/>
                  </a:cubicBezTo>
                  <a:lnTo>
                    <a:pt x="4778020" y="2177417"/>
                  </a:lnTo>
                  <a:cubicBezTo>
                    <a:pt x="4778020" y="2245997"/>
                    <a:pt x="4722140" y="2301877"/>
                    <a:pt x="4653561" y="2301877"/>
                  </a:cubicBezTo>
                  <a:close/>
                </a:path>
              </a:pathLst>
            </a:custGeom>
            <a:solidFill>
              <a:srgbClr val="FFFFFF"/>
            </a:solidFill>
          </p:spPr>
          <p:txBody>
            <a:bodyPr/>
            <a:lstStyle/>
            <a:p>
              <a:endParaRPr lang="es-ES" dirty="0"/>
            </a:p>
          </p:txBody>
        </p:sp>
      </p:grpSp>
      <p:sp>
        <p:nvSpPr>
          <p:cNvPr id="83" name="Freeform 21"/>
          <p:cNvSpPr/>
          <p:nvPr/>
        </p:nvSpPr>
        <p:spPr>
          <a:xfrm>
            <a:off x="796778" y="2618663"/>
            <a:ext cx="6660000" cy="518539"/>
          </a:xfrm>
          <a:custGeom>
            <a:avLst/>
            <a:gdLst/>
            <a:ahLst/>
            <a:cxnLst/>
            <a:rect l="l" t="t" r="r" b="b"/>
            <a:pathLst>
              <a:path w="1760412" h="660400">
                <a:moveTo>
                  <a:pt x="1635952" y="660400"/>
                </a:moveTo>
                <a:lnTo>
                  <a:pt x="124460" y="660400"/>
                </a:lnTo>
                <a:cubicBezTo>
                  <a:pt x="55880" y="660400"/>
                  <a:pt x="0" y="604520"/>
                  <a:pt x="0" y="535940"/>
                </a:cubicBezTo>
                <a:lnTo>
                  <a:pt x="0" y="124460"/>
                </a:lnTo>
                <a:cubicBezTo>
                  <a:pt x="0" y="55880"/>
                  <a:pt x="55880" y="0"/>
                  <a:pt x="124460" y="0"/>
                </a:cubicBezTo>
                <a:lnTo>
                  <a:pt x="1635952" y="0"/>
                </a:lnTo>
                <a:cubicBezTo>
                  <a:pt x="1704532" y="0"/>
                  <a:pt x="1760412" y="55880"/>
                  <a:pt x="1760412" y="124460"/>
                </a:cubicBezTo>
                <a:lnTo>
                  <a:pt x="1760412" y="535940"/>
                </a:lnTo>
                <a:cubicBezTo>
                  <a:pt x="1760412" y="604520"/>
                  <a:pt x="1704532" y="660400"/>
                  <a:pt x="1635952" y="660400"/>
                </a:cubicBezTo>
                <a:close/>
              </a:path>
            </a:pathLst>
          </a:custGeom>
          <a:solidFill>
            <a:srgbClr val="EFF9FD"/>
          </a:solidFill>
        </p:spPr>
      </p:sp>
      <p:sp>
        <p:nvSpPr>
          <p:cNvPr id="91" name="Freeform 21"/>
          <p:cNvSpPr/>
          <p:nvPr/>
        </p:nvSpPr>
        <p:spPr>
          <a:xfrm>
            <a:off x="11164295" y="2539091"/>
            <a:ext cx="6172200" cy="670939"/>
          </a:xfrm>
          <a:custGeom>
            <a:avLst/>
            <a:gdLst/>
            <a:ahLst/>
            <a:cxnLst/>
            <a:rect l="l" t="t" r="r" b="b"/>
            <a:pathLst>
              <a:path w="1760412" h="660400">
                <a:moveTo>
                  <a:pt x="1635952" y="660400"/>
                </a:moveTo>
                <a:lnTo>
                  <a:pt x="124460" y="660400"/>
                </a:lnTo>
                <a:cubicBezTo>
                  <a:pt x="55880" y="660400"/>
                  <a:pt x="0" y="604520"/>
                  <a:pt x="0" y="535940"/>
                </a:cubicBezTo>
                <a:lnTo>
                  <a:pt x="0" y="124460"/>
                </a:lnTo>
                <a:cubicBezTo>
                  <a:pt x="0" y="55880"/>
                  <a:pt x="55880" y="0"/>
                  <a:pt x="124460" y="0"/>
                </a:cubicBezTo>
                <a:lnTo>
                  <a:pt x="1635952" y="0"/>
                </a:lnTo>
                <a:cubicBezTo>
                  <a:pt x="1704532" y="0"/>
                  <a:pt x="1760412" y="55880"/>
                  <a:pt x="1760412" y="124460"/>
                </a:cubicBezTo>
                <a:lnTo>
                  <a:pt x="1760412" y="535940"/>
                </a:lnTo>
                <a:cubicBezTo>
                  <a:pt x="1760412" y="604520"/>
                  <a:pt x="1704532" y="660400"/>
                  <a:pt x="1635952" y="660400"/>
                </a:cubicBezTo>
                <a:close/>
              </a:path>
            </a:pathLst>
          </a:custGeom>
          <a:solidFill>
            <a:srgbClr val="EFF9FD"/>
          </a:solidFill>
        </p:spPr>
      </p:sp>
      <p:sp>
        <p:nvSpPr>
          <p:cNvPr id="84" name="TextBox 22"/>
          <p:cNvSpPr txBox="1"/>
          <p:nvPr/>
        </p:nvSpPr>
        <p:spPr>
          <a:xfrm>
            <a:off x="1227462" y="2709260"/>
            <a:ext cx="5900427" cy="330603"/>
          </a:xfrm>
          <a:prstGeom prst="rect">
            <a:avLst/>
          </a:prstGeom>
        </p:spPr>
        <p:txBody>
          <a:bodyPr wrap="square" lIns="0" tIns="0" rIns="0" bIns="0" rtlCol="0" anchor="t">
            <a:spAutoFit/>
          </a:bodyPr>
          <a:lstStyle/>
          <a:p>
            <a:pPr algn="ctr">
              <a:lnSpc>
                <a:spcPts val="2800"/>
              </a:lnSpc>
            </a:pPr>
            <a:r>
              <a:rPr lang="es-ES" sz="2000" dirty="0">
                <a:solidFill>
                  <a:srgbClr val="0E2C4B"/>
                </a:solidFill>
                <a:latin typeface="Muli Bold Bold"/>
              </a:rPr>
              <a:t>Productos por sucursales cercanas </a:t>
            </a:r>
            <a:endParaRPr lang="en-US" sz="2000" dirty="0">
              <a:solidFill>
                <a:srgbClr val="0E2C4B"/>
              </a:solidFill>
              <a:latin typeface="Muli Bold Bold"/>
            </a:endParaRPr>
          </a:p>
        </p:txBody>
      </p:sp>
      <p:sp>
        <p:nvSpPr>
          <p:cNvPr id="56" name="TextBox 23"/>
          <p:cNvSpPr txBox="1"/>
          <p:nvPr/>
        </p:nvSpPr>
        <p:spPr>
          <a:xfrm>
            <a:off x="843344" y="3308800"/>
            <a:ext cx="7995856" cy="1077924"/>
          </a:xfrm>
          <a:prstGeom prst="rect">
            <a:avLst/>
          </a:prstGeom>
        </p:spPr>
        <p:txBody>
          <a:bodyPr wrap="square" lIns="0" tIns="0" rIns="0" bIns="0" rtlCol="0" anchor="t">
            <a:spAutoFit/>
          </a:bodyPr>
          <a:lstStyle/>
          <a:p>
            <a:pPr>
              <a:lnSpc>
                <a:spcPts val="2940"/>
              </a:lnSpc>
            </a:pPr>
            <a:r>
              <a:rPr lang="es-ES" b="1" dirty="0">
                <a:solidFill>
                  <a:srgbClr val="0E2C4B"/>
                </a:solidFill>
                <a:latin typeface="Muli Regular"/>
              </a:rPr>
              <a:t>Solución</a:t>
            </a:r>
            <a:r>
              <a:rPr lang="es-ES" dirty="0">
                <a:solidFill>
                  <a:srgbClr val="0E2C4B"/>
                </a:solidFill>
                <a:latin typeface="Muli Regular"/>
              </a:rPr>
              <a:t>: La web deberá recomendar al usuario los productos de la sucursal más cercana, ya sea por geolocalización o por la localidad en donde reside el usuario.</a:t>
            </a:r>
          </a:p>
        </p:txBody>
      </p:sp>
      <p:sp>
        <p:nvSpPr>
          <p:cNvPr id="69" name="TextBox 22"/>
          <p:cNvSpPr txBox="1"/>
          <p:nvPr/>
        </p:nvSpPr>
        <p:spPr>
          <a:xfrm>
            <a:off x="11905584" y="2709258"/>
            <a:ext cx="4689622" cy="330603"/>
          </a:xfrm>
          <a:prstGeom prst="rect">
            <a:avLst/>
          </a:prstGeom>
        </p:spPr>
        <p:txBody>
          <a:bodyPr wrap="square" lIns="0" tIns="0" rIns="0" bIns="0" rtlCol="0" anchor="t">
            <a:spAutoFit/>
          </a:bodyPr>
          <a:lstStyle/>
          <a:p>
            <a:pPr algn="ctr">
              <a:lnSpc>
                <a:spcPts val="2800"/>
              </a:lnSpc>
            </a:pPr>
            <a:r>
              <a:rPr lang="es-ES" sz="2000" dirty="0">
                <a:solidFill>
                  <a:srgbClr val="0E2C4B"/>
                </a:solidFill>
                <a:latin typeface="Muli Bold Bold"/>
              </a:rPr>
              <a:t>Actualización de estados de Pedidos </a:t>
            </a:r>
            <a:endParaRPr lang="en-US" sz="2000" dirty="0">
              <a:solidFill>
                <a:srgbClr val="0E2C4B"/>
              </a:solidFill>
              <a:latin typeface="Muli Bold Bold"/>
            </a:endParaRPr>
          </a:p>
        </p:txBody>
      </p:sp>
    </p:spTree>
    <p:extLst>
      <p:ext uri="{BB962C8B-B14F-4D97-AF65-F5344CB8AC3E}">
        <p14:creationId xmlns:p14="http://schemas.microsoft.com/office/powerpoint/2010/main" val="11432519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762000" y="1935097"/>
            <a:ext cx="16611600" cy="8348439"/>
          </a:xfrm>
          <a:prstGeom prst="rect">
            <a:avLst/>
          </a:prstGeom>
        </p:spPr>
        <p:txBody>
          <a:bodyPr wrap="square" lIns="0" tIns="0" rIns="0" bIns="0" rtlCol="0" anchor="t">
            <a:spAutoFit/>
          </a:bodyPr>
          <a:lstStyle/>
          <a:p>
            <a:pPr marL="457200" indent="-457200">
              <a:lnSpc>
                <a:spcPts val="3079"/>
              </a:lnSpc>
              <a:buAutoNum type="arabicParenR"/>
            </a:pPr>
            <a:r>
              <a:rPr lang="es-ES" sz="2200" dirty="0">
                <a:solidFill>
                  <a:srgbClr val="0E2C4B"/>
                </a:solidFill>
                <a:latin typeface="Muli Bold Bold"/>
              </a:rPr>
              <a:t>REQF-001: El sistema debe permitir la registración de un usuario nuevo, solicitando mail, contraseña, nombre, apellido, DNI, domicilio de entrega y fecha de nacimiento.</a:t>
            </a:r>
          </a:p>
          <a:p>
            <a:pPr marL="457200" indent="-457200">
              <a:lnSpc>
                <a:spcPts val="3079"/>
              </a:lnSpc>
              <a:buAutoNum type="arabicParenR" startAt="2"/>
            </a:pPr>
            <a:r>
              <a:rPr lang="es-ES" sz="2200" dirty="0">
                <a:solidFill>
                  <a:srgbClr val="0E2C4B"/>
                </a:solidFill>
                <a:latin typeface="Muli Bold Bold"/>
              </a:rPr>
              <a:t>REQF-002: El sistema debe validar el ingreso de un usuario para finalizar la compra.</a:t>
            </a:r>
          </a:p>
          <a:p>
            <a:pPr marL="457200" indent="-457200">
              <a:lnSpc>
                <a:spcPts val="3079"/>
              </a:lnSpc>
              <a:buAutoNum type="arabicParenR" startAt="3"/>
            </a:pPr>
            <a:r>
              <a:rPr lang="es-ES" sz="2200" dirty="0">
                <a:solidFill>
                  <a:srgbClr val="0E2C4B"/>
                </a:solidFill>
                <a:latin typeface="Muli Bold Bold"/>
              </a:rPr>
              <a:t>REQF-003: El sistema debe ejecutar un proceso diario para obtener el catálogo de productos.</a:t>
            </a:r>
          </a:p>
          <a:p>
            <a:pPr marL="457200" indent="-457200">
              <a:lnSpc>
                <a:spcPts val="3079"/>
              </a:lnSpc>
              <a:buAutoNum type="arabicParenR" startAt="4"/>
            </a:pPr>
            <a:r>
              <a:rPr lang="es-ES" sz="2200" dirty="0">
                <a:solidFill>
                  <a:srgbClr val="0E2C4B"/>
                </a:solidFill>
                <a:latin typeface="Muli Bold Bold"/>
              </a:rPr>
              <a:t>REQF-004: El sistema debe ordenar el catálogo de productos por categorías según corresponda cada producto.</a:t>
            </a:r>
          </a:p>
          <a:p>
            <a:pPr marL="457200" indent="-457200">
              <a:lnSpc>
                <a:spcPts val="3079"/>
              </a:lnSpc>
              <a:buAutoNum type="arabicParenR" startAt="5"/>
            </a:pPr>
            <a:r>
              <a:rPr lang="es-ES" sz="2200" dirty="0">
                <a:solidFill>
                  <a:srgbClr val="0E2C4B"/>
                </a:solidFill>
                <a:latin typeface="Muli Bold Bold"/>
              </a:rPr>
              <a:t>REQF-005: El sistema debe contener un buscador de productos que traerá un listado de productos coincidentes por parte del nombre.</a:t>
            </a:r>
          </a:p>
          <a:p>
            <a:pPr marL="457200" indent="-457200">
              <a:lnSpc>
                <a:spcPts val="3079"/>
              </a:lnSpc>
              <a:buAutoNum type="arabicParenR" startAt="6"/>
            </a:pPr>
            <a:r>
              <a:rPr lang="es-ES" sz="2200" dirty="0">
                <a:solidFill>
                  <a:srgbClr val="0E2C4B"/>
                </a:solidFill>
                <a:latin typeface="Muli Bold Bold"/>
              </a:rPr>
              <a:t>REQF-006: El sistema debe tener un carrito de compras que muestre los productos elegidos con un totalizador de precios.</a:t>
            </a:r>
          </a:p>
          <a:p>
            <a:pPr marL="457200" indent="-457200">
              <a:lnSpc>
                <a:spcPts val="3079"/>
              </a:lnSpc>
              <a:buAutoNum type="arabicParenR" startAt="7"/>
            </a:pPr>
            <a:r>
              <a:rPr lang="es-ES" sz="2200" dirty="0">
                <a:solidFill>
                  <a:srgbClr val="0E2C4B"/>
                </a:solidFill>
                <a:latin typeface="Muli Bold Bold"/>
              </a:rPr>
              <a:t>REQF-007: El sistema debe permitir que el usuario elija la forma de entrega entre “Entrega a domicilio” o “Retiro en tienda” (seleccionando la sucursal).</a:t>
            </a:r>
          </a:p>
          <a:p>
            <a:pPr marL="457200" indent="-457200">
              <a:lnSpc>
                <a:spcPts val="3079"/>
              </a:lnSpc>
              <a:buAutoNum type="arabicParenR" startAt="8"/>
            </a:pPr>
            <a:r>
              <a:rPr lang="es-ES" sz="2200" dirty="0">
                <a:solidFill>
                  <a:srgbClr val="0E2C4B"/>
                </a:solidFill>
                <a:latin typeface="Muli Bold Bold"/>
              </a:rPr>
              <a:t>REQF-008: El sistema debe permitir que el usuario abone la compra con tarjeta de débito o crédito. En el caso de crédito tendrá la opción de abonar en cuotas con el interés que disponga el sistema de cobros.</a:t>
            </a:r>
          </a:p>
          <a:p>
            <a:pPr>
              <a:lnSpc>
                <a:spcPts val="3079"/>
              </a:lnSpc>
            </a:pPr>
            <a:r>
              <a:rPr lang="es-ES" sz="2200" dirty="0">
                <a:solidFill>
                  <a:srgbClr val="0E2C4B"/>
                </a:solidFill>
                <a:latin typeface="Muli Bold Bold"/>
              </a:rPr>
              <a:t>9)	REQF-009: El sistema debe generar cada pedido con un Nro. de Orden único.</a:t>
            </a:r>
          </a:p>
          <a:p>
            <a:pPr>
              <a:lnSpc>
                <a:spcPts val="3079"/>
              </a:lnSpc>
            </a:pPr>
            <a:r>
              <a:rPr lang="es-ES" sz="2200" dirty="0">
                <a:solidFill>
                  <a:srgbClr val="0E2C4B"/>
                </a:solidFill>
                <a:latin typeface="Muli Bold Bold"/>
              </a:rPr>
              <a:t>10)	REQF-010: El sistema debe permitir al usuario descargar un comprobante de la orden de compra generada.</a:t>
            </a:r>
          </a:p>
          <a:p>
            <a:pPr>
              <a:lnSpc>
                <a:spcPts val="3079"/>
              </a:lnSpc>
            </a:pPr>
            <a:r>
              <a:rPr lang="es-ES" sz="2200" dirty="0">
                <a:solidFill>
                  <a:srgbClr val="0E2C4B"/>
                </a:solidFill>
                <a:latin typeface="Muli Bold Bold"/>
              </a:rPr>
              <a:t>11)	REQF-011: El sistema debe enviar mails al usuario en la creación de un usuario, generación de un pedido y al producirse un cambio de estado de un pedido.</a:t>
            </a:r>
          </a:p>
          <a:p>
            <a:pPr>
              <a:lnSpc>
                <a:spcPts val="3079"/>
              </a:lnSpc>
            </a:pPr>
            <a:r>
              <a:rPr lang="es-ES" sz="2200" dirty="0">
                <a:solidFill>
                  <a:srgbClr val="0E2C4B"/>
                </a:solidFill>
                <a:latin typeface="Muli Bold Bold"/>
              </a:rPr>
              <a:t>12)	REQF-012: El sistema debe tener un administrador de pedidos, de usuarios, de catálogo y de sucursales que solo podrá acceder el usuario administrador.</a:t>
            </a:r>
          </a:p>
          <a:p>
            <a:pPr>
              <a:lnSpc>
                <a:spcPts val="3079"/>
              </a:lnSpc>
            </a:pPr>
            <a:r>
              <a:rPr lang="es-ES" sz="2200" dirty="0">
                <a:solidFill>
                  <a:srgbClr val="0E2C4B"/>
                </a:solidFill>
                <a:latin typeface="Muli Bold Bold"/>
              </a:rPr>
              <a:t>13)	REQF-013: El sistema debe ejecutar un proceso diario que comunica al servicio de Envíos los pedidos a despachar.</a:t>
            </a:r>
          </a:p>
          <a:p>
            <a:pPr>
              <a:lnSpc>
                <a:spcPts val="3079"/>
              </a:lnSpc>
            </a:pPr>
            <a:endParaRPr lang="es-ES" sz="2200" dirty="0">
              <a:solidFill>
                <a:srgbClr val="0E2C4B"/>
              </a:solidFill>
              <a:latin typeface="Muli Bold Bold"/>
            </a:endParaRPr>
          </a:p>
        </p:txBody>
      </p:sp>
      <p:sp>
        <p:nvSpPr>
          <p:cNvPr id="15" name="TextBox 15"/>
          <p:cNvSpPr txBox="1"/>
          <p:nvPr/>
        </p:nvSpPr>
        <p:spPr>
          <a:xfrm>
            <a:off x="914400" y="431527"/>
            <a:ext cx="15316200" cy="884858"/>
          </a:xfrm>
          <a:prstGeom prst="rect">
            <a:avLst/>
          </a:prstGeom>
        </p:spPr>
        <p:txBody>
          <a:bodyPr wrap="square" lIns="0" tIns="0" rIns="0" bIns="0" rtlCol="0" anchor="t">
            <a:spAutoFit/>
          </a:bodyPr>
          <a:lstStyle/>
          <a:p>
            <a:pPr>
              <a:lnSpc>
                <a:spcPts val="6870"/>
              </a:lnSpc>
            </a:pPr>
            <a:r>
              <a:rPr lang="en-US" sz="5725" dirty="0" err="1">
                <a:solidFill>
                  <a:srgbClr val="0E2C4B"/>
                </a:solidFill>
                <a:latin typeface="Muli Bold Bold"/>
              </a:rPr>
              <a:t>Listado</a:t>
            </a:r>
            <a:r>
              <a:rPr lang="en-US" sz="5725" dirty="0">
                <a:solidFill>
                  <a:srgbClr val="0E2C4B"/>
                </a:solidFill>
                <a:latin typeface="Muli Bold Bold"/>
              </a:rPr>
              <a:t> de </a:t>
            </a:r>
            <a:r>
              <a:rPr lang="en-US" sz="5725" dirty="0" err="1">
                <a:solidFill>
                  <a:srgbClr val="0E2C4B"/>
                </a:solidFill>
                <a:latin typeface="Muli Bold Bold"/>
              </a:rPr>
              <a:t>Requerimientos</a:t>
            </a:r>
            <a:r>
              <a:rPr lang="en-US" sz="5725" dirty="0">
                <a:solidFill>
                  <a:srgbClr val="0E2C4B"/>
                </a:solidFill>
                <a:latin typeface="Muli Bold Bold"/>
              </a:rPr>
              <a:t> </a:t>
            </a:r>
            <a:r>
              <a:rPr lang="en-US" sz="5725" dirty="0" err="1">
                <a:solidFill>
                  <a:srgbClr val="0E2C4B"/>
                </a:solidFill>
                <a:latin typeface="Muli Bold Bold"/>
              </a:rPr>
              <a:t>funcionales</a:t>
            </a:r>
            <a:r>
              <a:rPr lang="en-US" sz="5725" dirty="0">
                <a:solidFill>
                  <a:srgbClr val="0E2C4B"/>
                </a:solidFill>
                <a:latin typeface="Muli Bold Bold"/>
              </a:rPr>
              <a:t> </a:t>
            </a:r>
          </a:p>
        </p:txBody>
      </p:sp>
    </p:spTree>
    <p:extLst>
      <p:ext uri="{BB962C8B-B14F-4D97-AF65-F5344CB8AC3E}">
        <p14:creationId xmlns:p14="http://schemas.microsoft.com/office/powerpoint/2010/main" val="19837020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762000" y="1935097"/>
            <a:ext cx="16611600" cy="7950895"/>
          </a:xfrm>
          <a:prstGeom prst="rect">
            <a:avLst/>
          </a:prstGeom>
        </p:spPr>
        <p:txBody>
          <a:bodyPr wrap="square" lIns="0" tIns="0" rIns="0" bIns="0" rtlCol="0" anchor="t">
            <a:spAutoFit/>
          </a:bodyPr>
          <a:lstStyle/>
          <a:p>
            <a:pPr marL="457200" indent="-457200">
              <a:lnSpc>
                <a:spcPts val="3079"/>
              </a:lnSpc>
              <a:buAutoNum type="arabicParenR"/>
            </a:pPr>
            <a:r>
              <a:rPr lang="es-ES" sz="2200" dirty="0">
                <a:solidFill>
                  <a:srgbClr val="0E2C4B"/>
                </a:solidFill>
                <a:latin typeface="Muli Bold Bold"/>
              </a:rPr>
              <a:t>REQNF-001: El sistema debe ser capaz de funcionar con 10.000 usuarios de manera concurrente.</a:t>
            </a:r>
          </a:p>
          <a:p>
            <a:pPr>
              <a:lnSpc>
                <a:spcPts val="3079"/>
              </a:lnSpc>
            </a:pPr>
            <a:endParaRPr lang="es-ES" sz="2200" dirty="0">
              <a:solidFill>
                <a:srgbClr val="0E2C4B"/>
              </a:solidFill>
              <a:latin typeface="Muli Bold Bold"/>
            </a:endParaRPr>
          </a:p>
          <a:p>
            <a:pPr marL="457200" indent="-457200">
              <a:lnSpc>
                <a:spcPts val="3079"/>
              </a:lnSpc>
              <a:buAutoNum type="arabicParenR" startAt="2"/>
            </a:pPr>
            <a:r>
              <a:rPr lang="es-ES" sz="2200" dirty="0">
                <a:solidFill>
                  <a:srgbClr val="0E2C4B"/>
                </a:solidFill>
                <a:latin typeface="Muli Bold Bold"/>
              </a:rPr>
              <a:t>REQNF-002: El sistema debe generar un back-up de datos cada 24 horas.</a:t>
            </a:r>
          </a:p>
          <a:p>
            <a:pPr>
              <a:lnSpc>
                <a:spcPts val="3079"/>
              </a:lnSpc>
            </a:pPr>
            <a:endParaRPr lang="es-ES" sz="2200" dirty="0">
              <a:solidFill>
                <a:srgbClr val="0E2C4B"/>
              </a:solidFill>
              <a:latin typeface="Muli Bold Bold"/>
            </a:endParaRPr>
          </a:p>
          <a:p>
            <a:pPr marL="457200" indent="-457200">
              <a:lnSpc>
                <a:spcPts val="3079"/>
              </a:lnSpc>
              <a:buAutoNum type="arabicParenR" startAt="3"/>
            </a:pPr>
            <a:r>
              <a:rPr lang="es-ES" sz="2200" dirty="0">
                <a:solidFill>
                  <a:srgbClr val="0E2C4B"/>
                </a:solidFill>
                <a:latin typeface="Muli Bold Bold"/>
              </a:rPr>
              <a:t>REQNF-003: El sistema debe realizar comunicaciones con un cifrado de extremo a extremo.</a:t>
            </a:r>
          </a:p>
          <a:p>
            <a:pPr>
              <a:lnSpc>
                <a:spcPts val="3079"/>
              </a:lnSpc>
            </a:pPr>
            <a:endParaRPr lang="es-ES" sz="2200" dirty="0">
              <a:solidFill>
                <a:srgbClr val="0E2C4B"/>
              </a:solidFill>
              <a:latin typeface="Muli Bold Bold"/>
            </a:endParaRPr>
          </a:p>
          <a:p>
            <a:pPr marL="457200" indent="-457200">
              <a:lnSpc>
                <a:spcPts val="3079"/>
              </a:lnSpc>
              <a:buAutoNum type="arabicParenR" startAt="4"/>
            </a:pPr>
            <a:r>
              <a:rPr lang="es-ES" sz="2200" dirty="0">
                <a:solidFill>
                  <a:srgbClr val="0E2C4B"/>
                </a:solidFill>
                <a:latin typeface="Muli Bold Bold"/>
              </a:rPr>
              <a:t>REQNF-004: El sistema debe garantizar que las contraseñas de los usuarios estén encriptadas en base de datos.</a:t>
            </a:r>
          </a:p>
          <a:p>
            <a:pPr>
              <a:lnSpc>
                <a:spcPts val="3079"/>
              </a:lnSpc>
            </a:pPr>
            <a:endParaRPr lang="es-ES" sz="2200" dirty="0">
              <a:solidFill>
                <a:srgbClr val="0E2C4B"/>
              </a:solidFill>
              <a:latin typeface="Muli Bold Bold"/>
            </a:endParaRPr>
          </a:p>
          <a:p>
            <a:pPr marL="457200" indent="-457200">
              <a:lnSpc>
                <a:spcPts val="3079"/>
              </a:lnSpc>
              <a:buAutoNum type="arabicParenR" startAt="5"/>
            </a:pPr>
            <a:r>
              <a:rPr lang="es-ES" sz="2200" dirty="0">
                <a:solidFill>
                  <a:srgbClr val="0E2C4B"/>
                </a:solidFill>
                <a:latin typeface="Muli Bold Bold"/>
              </a:rPr>
              <a:t>REQNF-005: El sistema debe tener un manual de uso para el usuario.</a:t>
            </a:r>
          </a:p>
          <a:p>
            <a:pPr>
              <a:lnSpc>
                <a:spcPts val="3079"/>
              </a:lnSpc>
            </a:pPr>
            <a:endParaRPr lang="es-ES" sz="2200" dirty="0">
              <a:solidFill>
                <a:srgbClr val="0E2C4B"/>
              </a:solidFill>
              <a:latin typeface="Muli Bold Bold"/>
            </a:endParaRPr>
          </a:p>
          <a:p>
            <a:pPr marL="457200" indent="-457200">
              <a:lnSpc>
                <a:spcPts val="3079"/>
              </a:lnSpc>
              <a:buAutoNum type="arabicParenR" startAt="6"/>
            </a:pPr>
            <a:r>
              <a:rPr lang="es-ES" sz="2200" dirty="0">
                <a:solidFill>
                  <a:srgbClr val="0E2C4B"/>
                </a:solidFill>
                <a:latin typeface="Muli Bold Bold"/>
              </a:rPr>
              <a:t>REQNF-006: El sistema debe tener un apartado de preguntas frecuentes para dudas generales.</a:t>
            </a:r>
          </a:p>
          <a:p>
            <a:pPr>
              <a:lnSpc>
                <a:spcPts val="3079"/>
              </a:lnSpc>
            </a:pPr>
            <a:endParaRPr lang="es-ES" sz="2200" dirty="0">
              <a:solidFill>
                <a:srgbClr val="0E2C4B"/>
              </a:solidFill>
              <a:latin typeface="Muli Bold Bold"/>
            </a:endParaRPr>
          </a:p>
          <a:p>
            <a:pPr marL="457200" indent="-457200">
              <a:lnSpc>
                <a:spcPts val="3079"/>
              </a:lnSpc>
              <a:buAutoNum type="arabicParenR" startAt="7"/>
            </a:pPr>
            <a:r>
              <a:rPr lang="es-ES" sz="2200" dirty="0">
                <a:solidFill>
                  <a:srgbClr val="0E2C4B"/>
                </a:solidFill>
                <a:latin typeface="Muli Bold Bold"/>
              </a:rPr>
              <a:t>REQNF-007: El sistema debe tener un diseño Web adaptable a dispositivos móviles.</a:t>
            </a:r>
          </a:p>
          <a:p>
            <a:pPr>
              <a:lnSpc>
                <a:spcPts val="3079"/>
              </a:lnSpc>
            </a:pPr>
            <a:endParaRPr lang="es-ES" sz="2200" dirty="0">
              <a:solidFill>
                <a:srgbClr val="0E2C4B"/>
              </a:solidFill>
              <a:latin typeface="Muli Bold Bold"/>
            </a:endParaRPr>
          </a:p>
          <a:p>
            <a:pPr marL="457200" indent="-457200">
              <a:lnSpc>
                <a:spcPts val="3079"/>
              </a:lnSpc>
              <a:buAutoNum type="arabicParenR" startAt="8"/>
            </a:pPr>
            <a:r>
              <a:rPr lang="es-ES" sz="2200" dirty="0">
                <a:solidFill>
                  <a:srgbClr val="0E2C4B"/>
                </a:solidFill>
                <a:latin typeface="Muli Bold Bold"/>
              </a:rPr>
              <a:t>REQNF-008: El sistema debe estar disponible un 99% de las veces que el usuario necesite acceder.</a:t>
            </a:r>
          </a:p>
          <a:p>
            <a:pPr>
              <a:lnSpc>
                <a:spcPts val="3079"/>
              </a:lnSpc>
            </a:pPr>
            <a:endParaRPr lang="es-ES" sz="2200" dirty="0">
              <a:solidFill>
                <a:srgbClr val="0E2C4B"/>
              </a:solidFill>
              <a:latin typeface="Muli Bold Bold"/>
            </a:endParaRPr>
          </a:p>
          <a:p>
            <a:pPr marL="457200" indent="-457200">
              <a:lnSpc>
                <a:spcPts val="3079"/>
              </a:lnSpc>
              <a:buAutoNum type="arabicParenR" startAt="9"/>
            </a:pPr>
            <a:r>
              <a:rPr lang="es-ES" sz="2200" dirty="0">
                <a:solidFill>
                  <a:srgbClr val="0E2C4B"/>
                </a:solidFill>
                <a:latin typeface="Muli Bold Bold"/>
              </a:rPr>
              <a:t>REQNF-009: El sistema debe ser compatible con versiones de Microsoft Windows y MAC.</a:t>
            </a:r>
          </a:p>
          <a:p>
            <a:pPr>
              <a:lnSpc>
                <a:spcPts val="3079"/>
              </a:lnSpc>
            </a:pPr>
            <a:endParaRPr lang="es-ES" sz="2200" dirty="0">
              <a:solidFill>
                <a:srgbClr val="0E2C4B"/>
              </a:solidFill>
              <a:latin typeface="Muli Bold Bold"/>
            </a:endParaRPr>
          </a:p>
          <a:p>
            <a:pPr>
              <a:lnSpc>
                <a:spcPts val="3079"/>
              </a:lnSpc>
            </a:pPr>
            <a:r>
              <a:rPr lang="es-ES" sz="2200" dirty="0">
                <a:solidFill>
                  <a:srgbClr val="0E2C4B"/>
                </a:solidFill>
                <a:latin typeface="Muli Bold Bold"/>
              </a:rPr>
              <a:t>10)	REQNF-010: El sistema de estar disponible solamente en idioma español.</a:t>
            </a:r>
          </a:p>
          <a:p>
            <a:pPr>
              <a:lnSpc>
                <a:spcPts val="3079"/>
              </a:lnSpc>
            </a:pPr>
            <a:endParaRPr lang="es-ES" sz="2200" dirty="0">
              <a:solidFill>
                <a:srgbClr val="0E2C4B"/>
              </a:solidFill>
              <a:latin typeface="Muli Bold Bold"/>
            </a:endParaRPr>
          </a:p>
        </p:txBody>
      </p:sp>
      <p:sp>
        <p:nvSpPr>
          <p:cNvPr id="15" name="TextBox 15"/>
          <p:cNvSpPr txBox="1"/>
          <p:nvPr/>
        </p:nvSpPr>
        <p:spPr>
          <a:xfrm>
            <a:off x="914400" y="431527"/>
            <a:ext cx="15316200" cy="884858"/>
          </a:xfrm>
          <a:prstGeom prst="rect">
            <a:avLst/>
          </a:prstGeom>
        </p:spPr>
        <p:txBody>
          <a:bodyPr wrap="square" lIns="0" tIns="0" rIns="0" bIns="0" rtlCol="0" anchor="t">
            <a:spAutoFit/>
          </a:bodyPr>
          <a:lstStyle/>
          <a:p>
            <a:pPr>
              <a:lnSpc>
                <a:spcPts val="6870"/>
              </a:lnSpc>
            </a:pPr>
            <a:r>
              <a:rPr lang="en-US" sz="5725" dirty="0" err="1">
                <a:solidFill>
                  <a:srgbClr val="0E2C4B"/>
                </a:solidFill>
                <a:latin typeface="Muli Bold Bold"/>
              </a:rPr>
              <a:t>Listado</a:t>
            </a:r>
            <a:r>
              <a:rPr lang="en-US" sz="5725" dirty="0">
                <a:solidFill>
                  <a:srgbClr val="0E2C4B"/>
                </a:solidFill>
                <a:latin typeface="Muli Bold Bold"/>
              </a:rPr>
              <a:t> de </a:t>
            </a:r>
            <a:r>
              <a:rPr lang="en-US" sz="5725" dirty="0" err="1">
                <a:solidFill>
                  <a:srgbClr val="0E2C4B"/>
                </a:solidFill>
                <a:latin typeface="Muli Bold Bold"/>
              </a:rPr>
              <a:t>Requerimientos</a:t>
            </a:r>
            <a:r>
              <a:rPr lang="en-US" sz="5725" dirty="0">
                <a:solidFill>
                  <a:srgbClr val="0E2C4B"/>
                </a:solidFill>
                <a:latin typeface="Muli Bold Bold"/>
              </a:rPr>
              <a:t> no </a:t>
            </a:r>
            <a:r>
              <a:rPr lang="en-US" sz="5725" dirty="0" err="1">
                <a:solidFill>
                  <a:srgbClr val="0E2C4B"/>
                </a:solidFill>
                <a:latin typeface="Muli Bold Bold"/>
              </a:rPr>
              <a:t>funcionales</a:t>
            </a:r>
            <a:r>
              <a:rPr lang="en-US" sz="5725" dirty="0">
                <a:solidFill>
                  <a:srgbClr val="0E2C4B"/>
                </a:solidFill>
                <a:latin typeface="Muli Bold Bold"/>
              </a:rPr>
              <a:t> </a:t>
            </a:r>
          </a:p>
        </p:txBody>
      </p:sp>
    </p:spTree>
    <p:extLst>
      <p:ext uri="{BB962C8B-B14F-4D97-AF65-F5344CB8AC3E}">
        <p14:creationId xmlns:p14="http://schemas.microsoft.com/office/powerpoint/2010/main" val="11990983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762000" y="1935097"/>
            <a:ext cx="16611600" cy="3975447"/>
          </a:xfrm>
          <a:prstGeom prst="rect">
            <a:avLst/>
          </a:prstGeom>
        </p:spPr>
        <p:txBody>
          <a:bodyPr wrap="square" lIns="0" tIns="0" rIns="0" bIns="0" rtlCol="0" anchor="t">
            <a:spAutoFit/>
          </a:bodyPr>
          <a:lstStyle/>
          <a:p>
            <a:pPr marL="457200" indent="-457200">
              <a:lnSpc>
                <a:spcPts val="3079"/>
              </a:lnSpc>
              <a:buAutoNum type="arabicParenR"/>
            </a:pPr>
            <a:r>
              <a:rPr lang="es-ES" sz="2400" dirty="0">
                <a:solidFill>
                  <a:srgbClr val="0E2C4B"/>
                </a:solidFill>
                <a:latin typeface="Muli Bold Bold"/>
              </a:rPr>
              <a:t>El sistema debe contener varios idiomas, que luego cada usuario podrá elegir.</a:t>
            </a:r>
          </a:p>
          <a:p>
            <a:pPr>
              <a:lnSpc>
                <a:spcPts val="3079"/>
              </a:lnSpc>
            </a:pPr>
            <a:endParaRPr lang="es-ES" sz="2400" dirty="0">
              <a:solidFill>
                <a:srgbClr val="0E2C4B"/>
              </a:solidFill>
              <a:latin typeface="Muli Bold Bold"/>
            </a:endParaRPr>
          </a:p>
          <a:p>
            <a:pPr marL="457200" indent="-457200">
              <a:lnSpc>
                <a:spcPts val="3079"/>
              </a:lnSpc>
              <a:buAutoNum type="arabicParenR" startAt="2"/>
            </a:pPr>
            <a:r>
              <a:rPr lang="es-ES" sz="2400" dirty="0">
                <a:solidFill>
                  <a:srgbClr val="0E2C4B"/>
                </a:solidFill>
                <a:latin typeface="Muli Bold Bold"/>
              </a:rPr>
              <a:t>El sistema debe aceptar cupones de descuentos.</a:t>
            </a:r>
          </a:p>
          <a:p>
            <a:pPr>
              <a:lnSpc>
                <a:spcPts val="3079"/>
              </a:lnSpc>
            </a:pPr>
            <a:endParaRPr lang="es-ES" sz="2400" dirty="0">
              <a:solidFill>
                <a:srgbClr val="0E2C4B"/>
              </a:solidFill>
              <a:latin typeface="Muli Bold Bold"/>
            </a:endParaRPr>
          </a:p>
          <a:p>
            <a:pPr marL="457200" indent="-457200">
              <a:lnSpc>
                <a:spcPts val="3079"/>
              </a:lnSpc>
              <a:buAutoNum type="arabicParenR" startAt="3"/>
            </a:pPr>
            <a:r>
              <a:rPr lang="es-ES" sz="2400" dirty="0">
                <a:solidFill>
                  <a:srgbClr val="0E2C4B"/>
                </a:solidFill>
                <a:latin typeface="Muli Bold Bold"/>
              </a:rPr>
              <a:t>El sistema debe resaltar productos recomendados.</a:t>
            </a:r>
          </a:p>
          <a:p>
            <a:pPr>
              <a:lnSpc>
                <a:spcPts val="3079"/>
              </a:lnSpc>
            </a:pPr>
            <a:endParaRPr lang="es-ES" sz="2400" dirty="0">
              <a:solidFill>
                <a:srgbClr val="0E2C4B"/>
              </a:solidFill>
              <a:latin typeface="Muli Bold Bold"/>
            </a:endParaRPr>
          </a:p>
          <a:p>
            <a:pPr marL="457200" indent="-457200">
              <a:lnSpc>
                <a:spcPts val="3079"/>
              </a:lnSpc>
              <a:buAutoNum type="arabicParenR" startAt="4"/>
            </a:pPr>
            <a:r>
              <a:rPr lang="es-ES" sz="2400" dirty="0">
                <a:solidFill>
                  <a:srgbClr val="0E2C4B"/>
                </a:solidFill>
                <a:latin typeface="Muli Bold Bold"/>
              </a:rPr>
              <a:t>El sistema debe avisar al usuario por SMS cuando el pedido esté llegando al domicilio.</a:t>
            </a:r>
          </a:p>
          <a:p>
            <a:pPr>
              <a:lnSpc>
                <a:spcPts val="3079"/>
              </a:lnSpc>
            </a:pPr>
            <a:endParaRPr lang="es-ES" sz="2400" dirty="0">
              <a:solidFill>
                <a:srgbClr val="0E2C4B"/>
              </a:solidFill>
              <a:latin typeface="Muli Bold Bold"/>
            </a:endParaRPr>
          </a:p>
          <a:p>
            <a:pPr>
              <a:lnSpc>
                <a:spcPts val="3079"/>
              </a:lnSpc>
            </a:pPr>
            <a:r>
              <a:rPr lang="es-ES" sz="2400" dirty="0">
                <a:solidFill>
                  <a:srgbClr val="0E2C4B"/>
                </a:solidFill>
                <a:latin typeface="Muli Bold Bold"/>
              </a:rPr>
              <a:t>5)  El sistema debe permitir la compra a un usuario invitado (sin estar registrado).</a:t>
            </a:r>
          </a:p>
          <a:p>
            <a:pPr>
              <a:lnSpc>
                <a:spcPts val="3079"/>
              </a:lnSpc>
            </a:pPr>
            <a:endParaRPr lang="es-ES" sz="2200" dirty="0">
              <a:solidFill>
                <a:srgbClr val="0E2C4B"/>
              </a:solidFill>
              <a:latin typeface="Muli Bold Bold"/>
            </a:endParaRPr>
          </a:p>
        </p:txBody>
      </p:sp>
      <p:sp>
        <p:nvSpPr>
          <p:cNvPr id="15" name="TextBox 15"/>
          <p:cNvSpPr txBox="1"/>
          <p:nvPr/>
        </p:nvSpPr>
        <p:spPr>
          <a:xfrm>
            <a:off x="914400" y="431527"/>
            <a:ext cx="15316200" cy="884858"/>
          </a:xfrm>
          <a:prstGeom prst="rect">
            <a:avLst/>
          </a:prstGeom>
        </p:spPr>
        <p:txBody>
          <a:bodyPr wrap="square" lIns="0" tIns="0" rIns="0" bIns="0" rtlCol="0" anchor="t">
            <a:spAutoFit/>
          </a:bodyPr>
          <a:lstStyle/>
          <a:p>
            <a:pPr>
              <a:lnSpc>
                <a:spcPts val="6870"/>
              </a:lnSpc>
            </a:pPr>
            <a:r>
              <a:rPr lang="en-US" sz="5725" dirty="0" err="1">
                <a:solidFill>
                  <a:srgbClr val="0E2C4B"/>
                </a:solidFill>
                <a:latin typeface="Muli Bold Bold"/>
              </a:rPr>
              <a:t>Listado</a:t>
            </a:r>
            <a:r>
              <a:rPr lang="en-US" sz="5725" dirty="0">
                <a:solidFill>
                  <a:srgbClr val="0E2C4B"/>
                </a:solidFill>
                <a:latin typeface="Muli Bold Bold"/>
              </a:rPr>
              <a:t> de </a:t>
            </a:r>
            <a:r>
              <a:rPr lang="en-US" sz="5725" dirty="0" err="1">
                <a:solidFill>
                  <a:srgbClr val="0E2C4B"/>
                </a:solidFill>
                <a:latin typeface="Muli Bold Bold"/>
              </a:rPr>
              <a:t>Requerimientos</a:t>
            </a:r>
            <a:r>
              <a:rPr lang="en-US" sz="5725" dirty="0">
                <a:solidFill>
                  <a:srgbClr val="0E2C4B"/>
                </a:solidFill>
                <a:latin typeface="Muli Bold Bold"/>
              </a:rPr>
              <a:t> </a:t>
            </a:r>
            <a:r>
              <a:rPr lang="en-US" sz="5725" dirty="0" err="1">
                <a:solidFill>
                  <a:srgbClr val="0E2C4B"/>
                </a:solidFill>
                <a:latin typeface="Muli Bold Bold"/>
              </a:rPr>
              <a:t>candidatos</a:t>
            </a:r>
            <a:endParaRPr lang="en-US" sz="5725" dirty="0">
              <a:solidFill>
                <a:srgbClr val="0E2C4B"/>
              </a:solidFill>
              <a:latin typeface="Muli Bold Bold"/>
            </a:endParaRPr>
          </a:p>
        </p:txBody>
      </p:sp>
    </p:spTree>
    <p:extLst>
      <p:ext uri="{BB962C8B-B14F-4D97-AF65-F5344CB8AC3E}">
        <p14:creationId xmlns:p14="http://schemas.microsoft.com/office/powerpoint/2010/main" val="25625220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882971"/>
            <a:ext cx="6173123" cy="4424487"/>
            <a:chOff x="0" y="9525"/>
            <a:chExt cx="8230830" cy="5899316"/>
          </a:xfrm>
        </p:grpSpPr>
        <p:sp>
          <p:nvSpPr>
            <p:cNvPr id="3" name="TextBox 3"/>
            <p:cNvSpPr txBox="1"/>
            <p:nvPr/>
          </p:nvSpPr>
          <p:spPr>
            <a:xfrm>
              <a:off x="0" y="9525"/>
              <a:ext cx="8230830" cy="2154436"/>
            </a:xfrm>
            <a:prstGeom prst="rect">
              <a:avLst/>
            </a:prstGeom>
          </p:spPr>
          <p:txBody>
            <a:bodyPr lIns="0" tIns="0" rIns="0" bIns="0" rtlCol="0" anchor="t">
              <a:spAutoFit/>
            </a:bodyPr>
            <a:lstStyle/>
            <a:p>
              <a:pPr>
                <a:lnSpc>
                  <a:spcPts val="6330"/>
                </a:lnSpc>
              </a:pPr>
              <a:r>
                <a:rPr lang="en-US" sz="5275" dirty="0">
                  <a:solidFill>
                    <a:srgbClr val="0E2C4B"/>
                  </a:solidFill>
                  <a:latin typeface="Muli Bold Bold"/>
                </a:rPr>
                <a:t>Desarrollo del </a:t>
              </a:r>
              <a:r>
                <a:rPr lang="en-US" sz="5275" dirty="0" err="1">
                  <a:solidFill>
                    <a:srgbClr val="0E2C4B"/>
                  </a:solidFill>
                  <a:latin typeface="Muli Bold Bold"/>
                </a:rPr>
                <a:t>Prototipo</a:t>
              </a:r>
              <a:r>
                <a:rPr lang="en-US" sz="5275" dirty="0">
                  <a:solidFill>
                    <a:srgbClr val="0E2C4B"/>
                  </a:solidFill>
                  <a:latin typeface="Muli Bold Bold"/>
                </a:rPr>
                <a:t> </a:t>
              </a:r>
            </a:p>
          </p:txBody>
        </p:sp>
        <p:grpSp>
          <p:nvGrpSpPr>
            <p:cNvPr id="4" name="Group 4"/>
            <p:cNvGrpSpPr/>
            <p:nvPr/>
          </p:nvGrpSpPr>
          <p:grpSpPr>
            <a:xfrm>
              <a:off x="0" y="4808174"/>
              <a:ext cx="6702579" cy="1100667"/>
              <a:chOff x="0" y="0"/>
              <a:chExt cx="4021547" cy="660400"/>
            </a:xfrm>
          </p:grpSpPr>
          <p:sp>
            <p:nvSpPr>
              <p:cNvPr id="5" name="Freeform 5"/>
              <p:cNvSpPr/>
              <p:nvPr/>
            </p:nvSpPr>
            <p:spPr>
              <a:xfrm>
                <a:off x="0" y="0"/>
                <a:ext cx="4021548" cy="660400"/>
              </a:xfrm>
              <a:custGeom>
                <a:avLst/>
                <a:gdLst/>
                <a:ahLst/>
                <a:cxnLst/>
                <a:rect l="l" t="t" r="r" b="b"/>
                <a:pathLst>
                  <a:path w="4021548" h="660400">
                    <a:moveTo>
                      <a:pt x="3897087" y="660400"/>
                    </a:moveTo>
                    <a:lnTo>
                      <a:pt x="124460" y="660400"/>
                    </a:lnTo>
                    <a:cubicBezTo>
                      <a:pt x="55880" y="660400"/>
                      <a:pt x="0" y="604520"/>
                      <a:pt x="0" y="535940"/>
                    </a:cubicBezTo>
                    <a:lnTo>
                      <a:pt x="0" y="124460"/>
                    </a:lnTo>
                    <a:cubicBezTo>
                      <a:pt x="0" y="55880"/>
                      <a:pt x="55880" y="0"/>
                      <a:pt x="124460" y="0"/>
                    </a:cubicBezTo>
                    <a:lnTo>
                      <a:pt x="3897088" y="0"/>
                    </a:lnTo>
                    <a:cubicBezTo>
                      <a:pt x="3965668" y="0"/>
                      <a:pt x="4021548" y="55880"/>
                      <a:pt x="4021548" y="124460"/>
                    </a:cubicBezTo>
                    <a:lnTo>
                      <a:pt x="4021548" y="535940"/>
                    </a:lnTo>
                    <a:cubicBezTo>
                      <a:pt x="4021548" y="604520"/>
                      <a:pt x="3965668" y="660400"/>
                      <a:pt x="3897088" y="660400"/>
                    </a:cubicBezTo>
                    <a:close/>
                  </a:path>
                </a:pathLst>
              </a:custGeom>
              <a:solidFill>
                <a:srgbClr val="F36825"/>
              </a:solidFill>
            </p:spPr>
          </p:sp>
        </p:grpSp>
        <p:sp>
          <p:nvSpPr>
            <p:cNvPr id="6" name="TextBox 6"/>
            <p:cNvSpPr txBox="1"/>
            <p:nvPr/>
          </p:nvSpPr>
          <p:spPr>
            <a:xfrm>
              <a:off x="1295213" y="5083870"/>
              <a:ext cx="5054786" cy="581356"/>
            </a:xfrm>
            <a:prstGeom prst="rect">
              <a:avLst/>
            </a:prstGeom>
          </p:spPr>
          <p:txBody>
            <a:bodyPr wrap="square" lIns="0" tIns="0" rIns="0" bIns="0" rtlCol="0" anchor="t">
              <a:spAutoFit/>
            </a:bodyPr>
            <a:lstStyle/>
            <a:p>
              <a:pPr>
                <a:lnSpc>
                  <a:spcPts val="3360"/>
                </a:lnSpc>
              </a:pPr>
              <a:r>
                <a:rPr lang="en-US" sz="2800" dirty="0" err="1">
                  <a:solidFill>
                    <a:srgbClr val="FFFFFF"/>
                  </a:solidFill>
                  <a:latin typeface="Muli Regular Bold"/>
                </a:rPr>
                <a:t>Análisis</a:t>
              </a:r>
              <a:r>
                <a:rPr lang="en-US" sz="2800" dirty="0">
                  <a:solidFill>
                    <a:srgbClr val="FFFFFF"/>
                  </a:solidFill>
                  <a:latin typeface="Muli Regular Bold"/>
                </a:rPr>
                <a:t> y </a:t>
              </a:r>
              <a:r>
                <a:rPr lang="en-US" sz="2800" dirty="0" err="1">
                  <a:solidFill>
                    <a:srgbClr val="FFFFFF"/>
                  </a:solidFill>
                  <a:latin typeface="Muli Regular Bold"/>
                </a:rPr>
                <a:t>Diseño</a:t>
              </a:r>
              <a:r>
                <a:rPr lang="en-US" sz="2800" dirty="0">
                  <a:solidFill>
                    <a:srgbClr val="FFFFFF"/>
                  </a:solidFill>
                  <a:latin typeface="Muli Regular Bold"/>
                </a:rPr>
                <a:t> </a:t>
              </a:r>
            </a:p>
          </p:txBody>
        </p:sp>
      </p:grpSp>
      <p:grpSp>
        <p:nvGrpSpPr>
          <p:cNvPr id="7" name="Group 7"/>
          <p:cNvGrpSpPr/>
          <p:nvPr/>
        </p:nvGrpSpPr>
        <p:grpSpPr>
          <a:xfrm>
            <a:off x="8449948" y="236488"/>
            <a:ext cx="9524255" cy="9814023"/>
            <a:chOff x="0" y="0"/>
            <a:chExt cx="7619404" cy="7851218"/>
          </a:xfrm>
        </p:grpSpPr>
        <p:sp>
          <p:nvSpPr>
            <p:cNvPr id="8" name="Freeform 8"/>
            <p:cNvSpPr/>
            <p:nvPr/>
          </p:nvSpPr>
          <p:spPr>
            <a:xfrm>
              <a:off x="0" y="0"/>
              <a:ext cx="7619404" cy="7851218"/>
            </a:xfrm>
            <a:custGeom>
              <a:avLst/>
              <a:gdLst/>
              <a:ahLst/>
              <a:cxnLst/>
              <a:rect l="l" t="t" r="r" b="b"/>
              <a:pathLst>
                <a:path w="7619404" h="7851218">
                  <a:moveTo>
                    <a:pt x="7494944" y="7851218"/>
                  </a:moveTo>
                  <a:lnTo>
                    <a:pt x="124460" y="7851218"/>
                  </a:lnTo>
                  <a:cubicBezTo>
                    <a:pt x="55880" y="7851218"/>
                    <a:pt x="0" y="7795338"/>
                    <a:pt x="0" y="7726759"/>
                  </a:cubicBezTo>
                  <a:lnTo>
                    <a:pt x="0" y="124460"/>
                  </a:lnTo>
                  <a:cubicBezTo>
                    <a:pt x="0" y="55880"/>
                    <a:pt x="55880" y="0"/>
                    <a:pt x="124460" y="0"/>
                  </a:cubicBezTo>
                  <a:lnTo>
                    <a:pt x="7494944" y="0"/>
                  </a:lnTo>
                  <a:cubicBezTo>
                    <a:pt x="7563524" y="0"/>
                    <a:pt x="7619404" y="55880"/>
                    <a:pt x="7619404" y="124460"/>
                  </a:cubicBezTo>
                  <a:lnTo>
                    <a:pt x="7619404" y="7726759"/>
                  </a:lnTo>
                  <a:cubicBezTo>
                    <a:pt x="7619404" y="7795339"/>
                    <a:pt x="7563524" y="7851218"/>
                    <a:pt x="7494944" y="7851218"/>
                  </a:cubicBezTo>
                  <a:close/>
                </a:path>
              </a:pathLst>
            </a:custGeom>
            <a:solidFill>
              <a:srgbClr val="FFFFFF"/>
            </a:solidFill>
          </p:spPr>
        </p:sp>
      </p:grpSp>
      <p:sp>
        <p:nvSpPr>
          <p:cNvPr id="21" name="TextBox 21"/>
          <p:cNvSpPr txBox="1"/>
          <p:nvPr/>
        </p:nvSpPr>
        <p:spPr>
          <a:xfrm>
            <a:off x="1028700" y="7270191"/>
            <a:ext cx="5704818" cy="331437"/>
          </a:xfrm>
          <a:prstGeom prst="rect">
            <a:avLst/>
          </a:prstGeom>
        </p:spPr>
        <p:txBody>
          <a:bodyPr lIns="0" tIns="0" rIns="0" bIns="0" rtlCol="0" anchor="t">
            <a:spAutoFit/>
          </a:bodyPr>
          <a:lstStyle/>
          <a:p>
            <a:pPr>
              <a:lnSpc>
                <a:spcPts val="2835"/>
              </a:lnSpc>
            </a:pPr>
            <a:r>
              <a:rPr lang="en-US" sz="2025" b="1" u="sng" dirty="0" err="1">
                <a:solidFill>
                  <a:srgbClr val="0E2C4B"/>
                </a:solidFill>
                <a:latin typeface="Muli Regular"/>
              </a:rPr>
              <a:t>Caso</a:t>
            </a:r>
            <a:r>
              <a:rPr lang="en-US" sz="2025" dirty="0">
                <a:solidFill>
                  <a:srgbClr val="0E2C4B"/>
                </a:solidFill>
                <a:latin typeface="Muli Regular"/>
              </a:rPr>
              <a:t>: </a:t>
            </a:r>
            <a:r>
              <a:rPr lang="en-US" sz="2025" dirty="0" err="1">
                <a:solidFill>
                  <a:srgbClr val="0E2C4B"/>
                </a:solidFill>
                <a:latin typeface="Muli Regular"/>
              </a:rPr>
              <a:t>Generación</a:t>
            </a:r>
            <a:r>
              <a:rPr lang="en-US" sz="2025" dirty="0">
                <a:solidFill>
                  <a:srgbClr val="0E2C4B"/>
                </a:solidFill>
                <a:latin typeface="Muli Regular"/>
              </a:rPr>
              <a:t> de </a:t>
            </a:r>
            <a:r>
              <a:rPr lang="en-US" sz="2025" dirty="0" err="1">
                <a:solidFill>
                  <a:srgbClr val="0E2C4B"/>
                </a:solidFill>
                <a:latin typeface="Muli Regular"/>
              </a:rPr>
              <a:t>pedido</a:t>
            </a:r>
            <a:r>
              <a:rPr lang="en-US" sz="2025" dirty="0">
                <a:solidFill>
                  <a:srgbClr val="0E2C4B"/>
                </a:solidFill>
                <a:latin typeface="Muli Regular"/>
              </a:rPr>
              <a:t>. </a:t>
            </a:r>
          </a:p>
        </p:txBody>
      </p:sp>
      <p:pic>
        <p:nvPicPr>
          <p:cNvPr id="10" name="Imagen 9"/>
          <p:cNvPicPr>
            <a:picLocks noChangeAspect="1"/>
          </p:cNvPicPr>
          <p:nvPr/>
        </p:nvPicPr>
        <p:blipFill>
          <a:blip r:embed="rId2"/>
          <a:stretch>
            <a:fillRect/>
          </a:stretch>
        </p:blipFill>
        <p:spPr>
          <a:xfrm>
            <a:off x="8915400" y="342899"/>
            <a:ext cx="8686800" cy="9741267"/>
          </a:xfrm>
          <a:prstGeom prst="rect">
            <a:avLst/>
          </a:prstGeom>
        </p:spPr>
      </p:pic>
    </p:spTree>
    <p:extLst>
      <p:ext uri="{BB962C8B-B14F-4D97-AF65-F5344CB8AC3E}">
        <p14:creationId xmlns:p14="http://schemas.microsoft.com/office/powerpoint/2010/main" val="1433733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03751" y="3029488"/>
            <a:ext cx="8287849" cy="6914612"/>
            <a:chOff x="0" y="0"/>
            <a:chExt cx="4026708" cy="3902862"/>
          </a:xfrm>
        </p:grpSpPr>
        <p:sp>
          <p:nvSpPr>
            <p:cNvPr id="3" name="Freeform 3"/>
            <p:cNvSpPr/>
            <p:nvPr/>
          </p:nvSpPr>
          <p:spPr>
            <a:xfrm>
              <a:off x="0" y="0"/>
              <a:ext cx="4026708" cy="3902862"/>
            </a:xfrm>
            <a:custGeom>
              <a:avLst/>
              <a:gdLst/>
              <a:ahLst/>
              <a:cxnLst/>
              <a:rect l="l" t="t" r="r" b="b"/>
              <a:pathLst>
                <a:path w="4026708" h="3902862">
                  <a:moveTo>
                    <a:pt x="3902248" y="3902862"/>
                  </a:moveTo>
                  <a:lnTo>
                    <a:pt x="124460" y="3902862"/>
                  </a:lnTo>
                  <a:cubicBezTo>
                    <a:pt x="55880" y="3902862"/>
                    <a:pt x="0" y="3846982"/>
                    <a:pt x="0" y="3778402"/>
                  </a:cubicBezTo>
                  <a:lnTo>
                    <a:pt x="0" y="124460"/>
                  </a:lnTo>
                  <a:cubicBezTo>
                    <a:pt x="0" y="55880"/>
                    <a:pt x="55880" y="0"/>
                    <a:pt x="124460" y="0"/>
                  </a:cubicBezTo>
                  <a:lnTo>
                    <a:pt x="3902248" y="0"/>
                  </a:lnTo>
                  <a:cubicBezTo>
                    <a:pt x="3970828" y="0"/>
                    <a:pt x="4026708" y="55880"/>
                    <a:pt x="4026708" y="124460"/>
                  </a:cubicBezTo>
                  <a:lnTo>
                    <a:pt x="4026708" y="3778402"/>
                  </a:lnTo>
                  <a:cubicBezTo>
                    <a:pt x="4026708" y="3846982"/>
                    <a:pt x="3970828" y="3902862"/>
                    <a:pt x="3902248" y="3902862"/>
                  </a:cubicBezTo>
                  <a:close/>
                </a:path>
              </a:pathLst>
            </a:custGeom>
            <a:solidFill>
              <a:srgbClr val="FFFFFF"/>
            </a:solidFill>
          </p:spPr>
        </p:sp>
      </p:grpSp>
      <p:sp>
        <p:nvSpPr>
          <p:cNvPr id="18" name="TextBox 18"/>
          <p:cNvSpPr txBox="1"/>
          <p:nvPr/>
        </p:nvSpPr>
        <p:spPr>
          <a:xfrm>
            <a:off x="1028700" y="1028700"/>
            <a:ext cx="12084767" cy="847725"/>
          </a:xfrm>
          <a:prstGeom prst="rect">
            <a:avLst/>
          </a:prstGeom>
        </p:spPr>
        <p:txBody>
          <a:bodyPr lIns="0" tIns="0" rIns="0" bIns="0" rtlCol="0" anchor="t">
            <a:spAutoFit/>
          </a:bodyPr>
          <a:lstStyle/>
          <a:p>
            <a:pPr>
              <a:lnSpc>
                <a:spcPts val="6689"/>
              </a:lnSpc>
            </a:pPr>
            <a:r>
              <a:rPr lang="en-US" sz="5575" dirty="0" err="1">
                <a:solidFill>
                  <a:srgbClr val="0E2C4B"/>
                </a:solidFill>
                <a:latin typeface="Muli Bold Bold"/>
              </a:rPr>
              <a:t>Problemática</a:t>
            </a:r>
            <a:endParaRPr lang="en-US" sz="5575" dirty="0">
              <a:solidFill>
                <a:srgbClr val="0E2C4B"/>
              </a:solidFill>
              <a:latin typeface="Muli Bold Bold"/>
            </a:endParaRPr>
          </a:p>
        </p:txBody>
      </p:sp>
      <p:grpSp>
        <p:nvGrpSpPr>
          <p:cNvPr id="20" name="Group 20"/>
          <p:cNvGrpSpPr/>
          <p:nvPr/>
        </p:nvGrpSpPr>
        <p:grpSpPr>
          <a:xfrm>
            <a:off x="942425" y="3584753"/>
            <a:ext cx="7810500" cy="4135201"/>
            <a:chOff x="0" y="338938"/>
            <a:chExt cx="5747885" cy="6651904"/>
          </a:xfrm>
        </p:grpSpPr>
        <p:sp>
          <p:nvSpPr>
            <p:cNvPr id="21" name="TextBox 21"/>
            <p:cNvSpPr txBox="1"/>
            <p:nvPr/>
          </p:nvSpPr>
          <p:spPr>
            <a:xfrm>
              <a:off x="0" y="338938"/>
              <a:ext cx="5747885" cy="609167"/>
            </a:xfrm>
            <a:prstGeom prst="rect">
              <a:avLst/>
            </a:prstGeom>
          </p:spPr>
          <p:txBody>
            <a:bodyPr lIns="0" tIns="0" rIns="0" bIns="0" rtlCol="0" anchor="t">
              <a:spAutoFit/>
            </a:bodyPr>
            <a:lstStyle/>
            <a:p>
              <a:pPr>
                <a:lnSpc>
                  <a:spcPts val="3240"/>
                </a:lnSpc>
              </a:pPr>
              <a:r>
                <a:rPr lang="en-US" sz="2314" dirty="0">
                  <a:solidFill>
                    <a:srgbClr val="0E2C4B"/>
                  </a:solidFill>
                  <a:latin typeface="Muli Bold Bold"/>
                </a:rPr>
                <a:t>DESCRIPCIÓN DEL ÁREA PROBLEMÁTICA</a:t>
              </a:r>
            </a:p>
          </p:txBody>
        </p:sp>
        <p:sp>
          <p:nvSpPr>
            <p:cNvPr id="22" name="TextBox 22"/>
            <p:cNvSpPr txBox="1"/>
            <p:nvPr/>
          </p:nvSpPr>
          <p:spPr>
            <a:xfrm>
              <a:off x="0" y="1466660"/>
              <a:ext cx="5747885" cy="5524182"/>
            </a:xfrm>
            <a:prstGeom prst="rect">
              <a:avLst/>
            </a:prstGeom>
          </p:spPr>
          <p:txBody>
            <a:bodyPr lIns="0" tIns="0" rIns="0" bIns="0" rtlCol="0" anchor="t">
              <a:spAutoFit/>
            </a:bodyPr>
            <a:lstStyle/>
            <a:p>
              <a:pPr>
                <a:lnSpc>
                  <a:spcPts val="2660"/>
                </a:lnSpc>
              </a:pPr>
              <a:r>
                <a:rPr lang="es-ES" sz="1900" dirty="0">
                  <a:solidFill>
                    <a:srgbClr val="0E2C4B"/>
                  </a:solidFill>
                  <a:latin typeface="Muli Regular"/>
                </a:rPr>
                <a:t>En la actualidad, debido al problema sanitario, las ventas de la empresa cayeron un 55%, ya que las personas no pueden acercarse de manera normal a las tiendas. Esto llevó a que redujeran el personal de la empresa y a la obtención de créditos bancarios para sostener a las sucursales.</a:t>
              </a:r>
            </a:p>
            <a:p>
              <a:pPr>
                <a:lnSpc>
                  <a:spcPts val="2660"/>
                </a:lnSpc>
              </a:pPr>
              <a:r>
                <a:rPr lang="es-ES" sz="1900" dirty="0">
                  <a:solidFill>
                    <a:srgbClr val="0E2C4B"/>
                  </a:solidFill>
                  <a:latin typeface="Muli Regular"/>
                </a:rPr>
                <a:t>El área de sistemas analizó las tendencias de mercado y las opciones que presenta la competencia ante dicha dificultad. Es por eso que se optó por el desarrollo de una plataforma e-commerce para la venta online de productos, con el fin aumentar las ventas en todas las sucursales.</a:t>
              </a:r>
            </a:p>
          </p:txBody>
        </p:sp>
      </p:grpSp>
      <p:grpSp>
        <p:nvGrpSpPr>
          <p:cNvPr id="29" name="Group 2"/>
          <p:cNvGrpSpPr/>
          <p:nvPr/>
        </p:nvGrpSpPr>
        <p:grpSpPr>
          <a:xfrm>
            <a:off x="9667325" y="3077367"/>
            <a:ext cx="8287849" cy="6914612"/>
            <a:chOff x="0" y="0"/>
            <a:chExt cx="4026708" cy="3902862"/>
          </a:xfrm>
        </p:grpSpPr>
        <p:sp>
          <p:nvSpPr>
            <p:cNvPr id="30" name="Freeform 3"/>
            <p:cNvSpPr/>
            <p:nvPr/>
          </p:nvSpPr>
          <p:spPr>
            <a:xfrm>
              <a:off x="0" y="0"/>
              <a:ext cx="4026708" cy="3902862"/>
            </a:xfrm>
            <a:custGeom>
              <a:avLst/>
              <a:gdLst/>
              <a:ahLst/>
              <a:cxnLst/>
              <a:rect l="l" t="t" r="r" b="b"/>
              <a:pathLst>
                <a:path w="4026708" h="3902862">
                  <a:moveTo>
                    <a:pt x="3902248" y="3902862"/>
                  </a:moveTo>
                  <a:lnTo>
                    <a:pt x="124460" y="3902862"/>
                  </a:lnTo>
                  <a:cubicBezTo>
                    <a:pt x="55880" y="3902862"/>
                    <a:pt x="0" y="3846982"/>
                    <a:pt x="0" y="3778402"/>
                  </a:cubicBezTo>
                  <a:lnTo>
                    <a:pt x="0" y="124460"/>
                  </a:lnTo>
                  <a:cubicBezTo>
                    <a:pt x="0" y="55880"/>
                    <a:pt x="55880" y="0"/>
                    <a:pt x="124460" y="0"/>
                  </a:cubicBezTo>
                  <a:lnTo>
                    <a:pt x="3902248" y="0"/>
                  </a:lnTo>
                  <a:cubicBezTo>
                    <a:pt x="3970828" y="0"/>
                    <a:pt x="4026708" y="55880"/>
                    <a:pt x="4026708" y="124460"/>
                  </a:cubicBezTo>
                  <a:lnTo>
                    <a:pt x="4026708" y="3778402"/>
                  </a:lnTo>
                  <a:cubicBezTo>
                    <a:pt x="4026708" y="3846982"/>
                    <a:pt x="3970828" y="3902862"/>
                    <a:pt x="3902248" y="3902862"/>
                  </a:cubicBezTo>
                  <a:close/>
                </a:path>
              </a:pathLst>
            </a:custGeom>
            <a:solidFill>
              <a:srgbClr val="FFFFFF"/>
            </a:solidFill>
          </p:spPr>
        </p:sp>
      </p:grpSp>
      <p:sp>
        <p:nvSpPr>
          <p:cNvPr id="33" name="TextBox 22"/>
          <p:cNvSpPr txBox="1"/>
          <p:nvPr/>
        </p:nvSpPr>
        <p:spPr>
          <a:xfrm>
            <a:off x="9905999" y="4285809"/>
            <a:ext cx="7810500" cy="5165388"/>
          </a:xfrm>
          <a:prstGeom prst="rect">
            <a:avLst/>
          </a:prstGeom>
        </p:spPr>
        <p:txBody>
          <a:bodyPr lIns="0" tIns="0" rIns="0" bIns="0" rtlCol="0" anchor="t">
            <a:spAutoFit/>
          </a:bodyPr>
          <a:lstStyle/>
          <a:p>
            <a:pPr>
              <a:lnSpc>
                <a:spcPts val="2660"/>
              </a:lnSpc>
            </a:pPr>
            <a:r>
              <a:rPr lang="es-ES" sz="1900" dirty="0">
                <a:solidFill>
                  <a:srgbClr val="0E2C4B"/>
                </a:solidFill>
                <a:latin typeface="Muli Regular"/>
              </a:rPr>
              <a:t>Debido a la baja de ventas en los locales presenciales, se opta por el diseño y desarrollo de un sistema Web que permita la venta online de los artículos que comercializa la empresa.</a:t>
            </a:r>
          </a:p>
          <a:p>
            <a:pPr>
              <a:lnSpc>
                <a:spcPts val="2660"/>
              </a:lnSpc>
            </a:pPr>
            <a:r>
              <a:rPr lang="es-ES" sz="1900" dirty="0">
                <a:solidFill>
                  <a:srgbClr val="0E2C4B"/>
                </a:solidFill>
                <a:latin typeface="Muli Regular"/>
              </a:rPr>
              <a:t>La cede Central ubicada en la provincia de Córdoba es la que centraliza el stock de los productos y el lugar físico donde está instalado el sistema ERP central que controla el inventario de toda la empresa, junto al departamento de desarrollo.</a:t>
            </a:r>
          </a:p>
          <a:p>
            <a:pPr>
              <a:lnSpc>
                <a:spcPts val="2660"/>
              </a:lnSpc>
            </a:pPr>
            <a:r>
              <a:rPr lang="es-ES" sz="1900" dirty="0">
                <a:solidFill>
                  <a:srgbClr val="0E2C4B"/>
                </a:solidFill>
                <a:latin typeface="Muli Regular"/>
              </a:rPr>
              <a:t>El sistema web e-commerce se desarrollará en lenguajes modernos de desarrollo y será publicado en un servidor Microsoft, con el fin de ser visualizado en Internet por cualquier persona.</a:t>
            </a:r>
          </a:p>
          <a:p>
            <a:pPr>
              <a:lnSpc>
                <a:spcPts val="2660"/>
              </a:lnSpc>
            </a:pPr>
            <a:r>
              <a:rPr lang="es-ES" sz="1900" dirty="0">
                <a:solidFill>
                  <a:srgbClr val="0E2C4B"/>
                </a:solidFill>
                <a:latin typeface="Muli Regular"/>
              </a:rPr>
              <a:t>La finalidad puntual del desarrollo es tener un sistema web adaptable a dispositivos móviles (celulares, notebooks, </a:t>
            </a:r>
            <a:r>
              <a:rPr lang="es-ES" sz="1900" dirty="0" err="1">
                <a:solidFill>
                  <a:srgbClr val="0E2C4B"/>
                </a:solidFill>
                <a:latin typeface="Muli Regular"/>
              </a:rPr>
              <a:t>tablets</a:t>
            </a:r>
            <a:r>
              <a:rPr lang="es-ES" sz="1900" dirty="0">
                <a:solidFill>
                  <a:srgbClr val="0E2C4B"/>
                </a:solidFill>
                <a:latin typeface="Muli Regular"/>
              </a:rPr>
              <a:t>) que posibilite la venta online de los productos de la empresa Antílope. De esta manera lograr estar presente en canales digitales que hoy por hoy no está siendo aprovechada para ganar ventas.</a:t>
            </a:r>
          </a:p>
        </p:txBody>
      </p:sp>
      <p:sp>
        <p:nvSpPr>
          <p:cNvPr id="34" name="TextBox 21"/>
          <p:cNvSpPr txBox="1"/>
          <p:nvPr/>
        </p:nvSpPr>
        <p:spPr>
          <a:xfrm>
            <a:off x="10151931" y="3584753"/>
            <a:ext cx="7810500" cy="378693"/>
          </a:xfrm>
          <a:prstGeom prst="rect">
            <a:avLst/>
          </a:prstGeom>
        </p:spPr>
        <p:txBody>
          <a:bodyPr lIns="0" tIns="0" rIns="0" bIns="0" rtlCol="0" anchor="t">
            <a:spAutoFit/>
          </a:bodyPr>
          <a:lstStyle/>
          <a:p>
            <a:pPr>
              <a:lnSpc>
                <a:spcPts val="3240"/>
              </a:lnSpc>
            </a:pPr>
            <a:r>
              <a:rPr lang="en-US" sz="2314" dirty="0">
                <a:solidFill>
                  <a:srgbClr val="0E2C4B"/>
                </a:solidFill>
                <a:latin typeface="Muli Bold Bold"/>
              </a:rPr>
              <a:t>FORMULACIÓN DE LA PROBLEMÁTICA</a:t>
            </a:r>
          </a:p>
        </p:txBody>
      </p:sp>
    </p:spTree>
    <p:extLst>
      <p:ext uri="{BB962C8B-B14F-4D97-AF65-F5344CB8AC3E}">
        <p14:creationId xmlns:p14="http://schemas.microsoft.com/office/powerpoint/2010/main" val="6470287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80999" y="2171701"/>
            <a:ext cx="8405259" cy="7525754"/>
            <a:chOff x="0" y="0"/>
            <a:chExt cx="4026708" cy="3902862"/>
          </a:xfrm>
        </p:grpSpPr>
        <p:sp>
          <p:nvSpPr>
            <p:cNvPr id="3" name="Freeform 3"/>
            <p:cNvSpPr/>
            <p:nvPr/>
          </p:nvSpPr>
          <p:spPr>
            <a:xfrm>
              <a:off x="0" y="0"/>
              <a:ext cx="4026708" cy="3902862"/>
            </a:xfrm>
            <a:custGeom>
              <a:avLst/>
              <a:gdLst/>
              <a:ahLst/>
              <a:cxnLst/>
              <a:rect l="l" t="t" r="r" b="b"/>
              <a:pathLst>
                <a:path w="4026708" h="3902862">
                  <a:moveTo>
                    <a:pt x="3902248" y="3902862"/>
                  </a:moveTo>
                  <a:lnTo>
                    <a:pt x="124460" y="3902862"/>
                  </a:lnTo>
                  <a:cubicBezTo>
                    <a:pt x="55880" y="3902862"/>
                    <a:pt x="0" y="3846982"/>
                    <a:pt x="0" y="3778402"/>
                  </a:cubicBezTo>
                  <a:lnTo>
                    <a:pt x="0" y="124460"/>
                  </a:lnTo>
                  <a:cubicBezTo>
                    <a:pt x="0" y="55880"/>
                    <a:pt x="55880" y="0"/>
                    <a:pt x="124460" y="0"/>
                  </a:cubicBezTo>
                  <a:lnTo>
                    <a:pt x="3902248" y="0"/>
                  </a:lnTo>
                  <a:cubicBezTo>
                    <a:pt x="3970828" y="0"/>
                    <a:pt x="4026708" y="55880"/>
                    <a:pt x="4026708" y="124460"/>
                  </a:cubicBezTo>
                  <a:lnTo>
                    <a:pt x="4026708" y="3778402"/>
                  </a:lnTo>
                  <a:cubicBezTo>
                    <a:pt x="4026708" y="3846982"/>
                    <a:pt x="3970828" y="3902862"/>
                    <a:pt x="3902248" y="3902862"/>
                  </a:cubicBezTo>
                  <a:close/>
                </a:path>
              </a:pathLst>
            </a:custGeom>
            <a:solidFill>
              <a:srgbClr val="FFFFFF"/>
            </a:solidFill>
          </p:spPr>
        </p:sp>
      </p:grpSp>
      <p:sp>
        <p:nvSpPr>
          <p:cNvPr id="18" name="TextBox 18"/>
          <p:cNvSpPr txBox="1"/>
          <p:nvPr/>
        </p:nvSpPr>
        <p:spPr>
          <a:xfrm>
            <a:off x="1028700" y="1028700"/>
            <a:ext cx="12084767" cy="847725"/>
          </a:xfrm>
          <a:prstGeom prst="rect">
            <a:avLst/>
          </a:prstGeom>
        </p:spPr>
        <p:txBody>
          <a:bodyPr lIns="0" tIns="0" rIns="0" bIns="0" rtlCol="0" anchor="t">
            <a:spAutoFit/>
          </a:bodyPr>
          <a:lstStyle/>
          <a:p>
            <a:pPr>
              <a:lnSpc>
                <a:spcPts val="6689"/>
              </a:lnSpc>
            </a:pPr>
            <a:r>
              <a:rPr lang="en-US" sz="5575" dirty="0">
                <a:solidFill>
                  <a:srgbClr val="0E2C4B"/>
                </a:solidFill>
                <a:latin typeface="Muli Bold Bold"/>
              </a:rPr>
              <a:t>Desarrollo del </a:t>
            </a:r>
            <a:r>
              <a:rPr lang="en-US" sz="5575" dirty="0" err="1">
                <a:solidFill>
                  <a:srgbClr val="0E2C4B"/>
                </a:solidFill>
                <a:latin typeface="Muli Bold Bold"/>
              </a:rPr>
              <a:t>Prototipo</a:t>
            </a:r>
            <a:r>
              <a:rPr lang="en-US" sz="5575" dirty="0">
                <a:solidFill>
                  <a:srgbClr val="0E2C4B"/>
                </a:solidFill>
                <a:latin typeface="Muli Bold Bold"/>
              </a:rPr>
              <a:t> </a:t>
            </a:r>
          </a:p>
        </p:txBody>
      </p:sp>
      <p:grpSp>
        <p:nvGrpSpPr>
          <p:cNvPr id="20" name="Group 20"/>
          <p:cNvGrpSpPr/>
          <p:nvPr/>
        </p:nvGrpSpPr>
        <p:grpSpPr>
          <a:xfrm>
            <a:off x="571612" y="2592855"/>
            <a:ext cx="8024031" cy="6624076"/>
            <a:chOff x="-1172755" y="-47625"/>
            <a:chExt cx="5747885" cy="5970063"/>
          </a:xfrm>
        </p:grpSpPr>
        <p:sp>
          <p:nvSpPr>
            <p:cNvPr id="21" name="TextBox 21"/>
            <p:cNvSpPr txBox="1"/>
            <p:nvPr/>
          </p:nvSpPr>
          <p:spPr>
            <a:xfrm>
              <a:off x="-1047087" y="-47625"/>
              <a:ext cx="5622217" cy="369852"/>
            </a:xfrm>
            <a:prstGeom prst="rect">
              <a:avLst/>
            </a:prstGeom>
          </p:spPr>
          <p:txBody>
            <a:bodyPr wrap="square" lIns="0" tIns="0" rIns="0" bIns="0" rtlCol="0" anchor="t">
              <a:spAutoFit/>
            </a:bodyPr>
            <a:lstStyle/>
            <a:p>
              <a:pPr>
                <a:lnSpc>
                  <a:spcPts val="3240"/>
                </a:lnSpc>
              </a:pPr>
              <a:r>
                <a:rPr lang="en-US" sz="2314" dirty="0">
                  <a:solidFill>
                    <a:srgbClr val="0E2C4B"/>
                  </a:solidFill>
                  <a:latin typeface="Muli Bold Bold"/>
                </a:rPr>
                <a:t>Campos de </a:t>
              </a:r>
              <a:r>
                <a:rPr lang="en-US" sz="2314" dirty="0" err="1">
                  <a:solidFill>
                    <a:srgbClr val="0E2C4B"/>
                  </a:solidFill>
                  <a:latin typeface="Muli Bold Bold"/>
                </a:rPr>
                <a:t>Pedido</a:t>
              </a:r>
              <a:r>
                <a:rPr lang="en-US" sz="2314" dirty="0">
                  <a:solidFill>
                    <a:srgbClr val="0E2C4B"/>
                  </a:solidFill>
                  <a:latin typeface="Muli Bold Bold"/>
                </a:rPr>
                <a:t>:</a:t>
              </a:r>
            </a:p>
          </p:txBody>
        </p:sp>
        <p:sp>
          <p:nvSpPr>
            <p:cNvPr id="22" name="TextBox 22"/>
            <p:cNvSpPr txBox="1"/>
            <p:nvPr/>
          </p:nvSpPr>
          <p:spPr>
            <a:xfrm>
              <a:off x="-1172755" y="723649"/>
              <a:ext cx="5747885" cy="5198789"/>
            </a:xfrm>
            <a:prstGeom prst="rect">
              <a:avLst/>
            </a:prstGeom>
          </p:spPr>
          <p:txBody>
            <a:bodyPr lIns="0" tIns="0" rIns="0" bIns="0" rtlCol="0" anchor="t">
              <a:spAutoFit/>
            </a:bodyPr>
            <a:lstStyle/>
            <a:p>
              <a:pPr>
                <a:lnSpc>
                  <a:spcPct val="150000"/>
                </a:lnSpc>
              </a:pPr>
              <a:r>
                <a:rPr lang="es-ES" dirty="0">
                  <a:solidFill>
                    <a:srgbClr val="0E2C4B"/>
                  </a:solidFill>
                  <a:latin typeface="Muli Regular"/>
                </a:rPr>
                <a:t>1) </a:t>
              </a:r>
              <a:r>
                <a:rPr lang="es-ES" b="1" dirty="0" err="1">
                  <a:solidFill>
                    <a:srgbClr val="0E2C4B"/>
                  </a:solidFill>
                  <a:latin typeface="Muli Regular"/>
                </a:rPr>
                <a:t>IdPedido</a:t>
              </a:r>
              <a:r>
                <a:rPr lang="es-ES" dirty="0">
                  <a:solidFill>
                    <a:srgbClr val="0E2C4B"/>
                  </a:solidFill>
                  <a:latin typeface="Muli Regular"/>
                </a:rPr>
                <a:t>: Genera un número único de pedido.</a:t>
              </a:r>
            </a:p>
            <a:p>
              <a:pPr>
                <a:lnSpc>
                  <a:spcPct val="150000"/>
                </a:lnSpc>
              </a:pPr>
              <a:r>
                <a:rPr lang="es-ES" dirty="0">
                  <a:solidFill>
                    <a:srgbClr val="0E2C4B"/>
                  </a:solidFill>
                  <a:latin typeface="Muli Regular"/>
                </a:rPr>
                <a:t>2) </a:t>
              </a:r>
              <a:r>
                <a:rPr lang="es-ES" b="1" dirty="0" err="1">
                  <a:solidFill>
                    <a:srgbClr val="0E2C4B"/>
                  </a:solidFill>
                  <a:latin typeface="Muli Regular"/>
                </a:rPr>
                <a:t>IdSucursal</a:t>
              </a:r>
              <a:r>
                <a:rPr lang="es-ES" dirty="0">
                  <a:solidFill>
                    <a:srgbClr val="0E2C4B"/>
                  </a:solidFill>
                  <a:latin typeface="Muli Regular"/>
                </a:rPr>
                <a:t>: El pedido se genera para una sucursal, en el caso de que sea una compra online con envío a domicilio la sucursal será “Sede Central”.</a:t>
              </a:r>
            </a:p>
            <a:p>
              <a:pPr>
                <a:lnSpc>
                  <a:spcPct val="150000"/>
                </a:lnSpc>
              </a:pPr>
              <a:r>
                <a:rPr lang="es-ES" dirty="0">
                  <a:solidFill>
                    <a:srgbClr val="0E2C4B"/>
                  </a:solidFill>
                  <a:latin typeface="Muli Regular"/>
                </a:rPr>
                <a:t>3) </a:t>
              </a:r>
              <a:r>
                <a:rPr lang="es-ES" b="1" dirty="0" err="1">
                  <a:solidFill>
                    <a:srgbClr val="0E2C4B"/>
                  </a:solidFill>
                  <a:latin typeface="Muli Regular"/>
                </a:rPr>
                <a:t>IdCliente</a:t>
              </a:r>
              <a:r>
                <a:rPr lang="es-ES" dirty="0">
                  <a:solidFill>
                    <a:srgbClr val="0E2C4B"/>
                  </a:solidFill>
                  <a:latin typeface="Muli Regular"/>
                </a:rPr>
                <a:t>: Corresponde con el cliente que realizó el pedido.</a:t>
              </a:r>
            </a:p>
            <a:p>
              <a:pPr>
                <a:lnSpc>
                  <a:spcPct val="150000"/>
                </a:lnSpc>
              </a:pPr>
              <a:r>
                <a:rPr lang="es-ES" dirty="0">
                  <a:solidFill>
                    <a:srgbClr val="0E2C4B"/>
                  </a:solidFill>
                  <a:latin typeface="Muli Regular"/>
                </a:rPr>
                <a:t>4) </a:t>
              </a:r>
              <a:r>
                <a:rPr lang="es-ES" b="1" dirty="0" err="1">
                  <a:solidFill>
                    <a:srgbClr val="0E2C4B"/>
                  </a:solidFill>
                  <a:latin typeface="Muli Regular"/>
                </a:rPr>
                <a:t>FechaCompra</a:t>
              </a:r>
              <a:r>
                <a:rPr lang="es-ES" dirty="0">
                  <a:solidFill>
                    <a:srgbClr val="0E2C4B"/>
                  </a:solidFill>
                  <a:latin typeface="Muli Regular"/>
                </a:rPr>
                <a:t>: Es la fecha de generación del pedido.</a:t>
              </a:r>
            </a:p>
            <a:p>
              <a:pPr>
                <a:lnSpc>
                  <a:spcPct val="150000"/>
                </a:lnSpc>
              </a:pPr>
              <a:r>
                <a:rPr lang="es-ES" dirty="0">
                  <a:solidFill>
                    <a:srgbClr val="0E2C4B"/>
                  </a:solidFill>
                  <a:latin typeface="Muli Regular"/>
                </a:rPr>
                <a:t>5) </a:t>
              </a:r>
              <a:r>
                <a:rPr lang="es-ES" b="1" dirty="0" err="1">
                  <a:solidFill>
                    <a:srgbClr val="0E2C4B"/>
                  </a:solidFill>
                  <a:latin typeface="Muli Regular"/>
                </a:rPr>
                <a:t>IdEstado</a:t>
              </a:r>
              <a:r>
                <a:rPr lang="es-ES" dirty="0">
                  <a:solidFill>
                    <a:srgbClr val="0E2C4B"/>
                  </a:solidFill>
                  <a:latin typeface="Muli Regular"/>
                </a:rPr>
                <a:t>: Corresponde con el estado del pedido. </a:t>
              </a:r>
              <a:r>
                <a:rPr lang="es-ES" dirty="0" err="1">
                  <a:solidFill>
                    <a:srgbClr val="0E2C4B"/>
                  </a:solidFill>
                  <a:latin typeface="Muli Regular"/>
                </a:rPr>
                <a:t>Ej</a:t>
              </a:r>
              <a:r>
                <a:rPr lang="es-ES" dirty="0">
                  <a:solidFill>
                    <a:srgbClr val="0E2C4B"/>
                  </a:solidFill>
                  <a:latin typeface="Muli Regular"/>
                </a:rPr>
                <a:t>: Pagado, En Camino, Despachado, Entregado, etc.</a:t>
              </a:r>
            </a:p>
            <a:p>
              <a:pPr>
                <a:lnSpc>
                  <a:spcPct val="150000"/>
                </a:lnSpc>
              </a:pPr>
              <a:r>
                <a:rPr lang="es-ES" dirty="0">
                  <a:solidFill>
                    <a:srgbClr val="0E2C4B"/>
                  </a:solidFill>
                  <a:latin typeface="Muli Regular"/>
                </a:rPr>
                <a:t>6) </a:t>
              </a:r>
              <a:r>
                <a:rPr lang="es-ES" b="1" dirty="0">
                  <a:solidFill>
                    <a:srgbClr val="0E2C4B"/>
                  </a:solidFill>
                  <a:latin typeface="Muli Regular"/>
                </a:rPr>
                <a:t>Importe</a:t>
              </a:r>
              <a:r>
                <a:rPr lang="es-ES" dirty="0">
                  <a:solidFill>
                    <a:srgbClr val="0E2C4B"/>
                  </a:solidFill>
                  <a:latin typeface="Muli Regular"/>
                </a:rPr>
                <a:t>: Precio total del pedido.</a:t>
              </a:r>
            </a:p>
            <a:p>
              <a:pPr>
                <a:lnSpc>
                  <a:spcPct val="150000"/>
                </a:lnSpc>
              </a:pPr>
              <a:r>
                <a:rPr lang="es-ES" dirty="0">
                  <a:solidFill>
                    <a:srgbClr val="0E2C4B"/>
                  </a:solidFill>
                  <a:latin typeface="Muli Regular"/>
                </a:rPr>
                <a:t>7) </a:t>
              </a:r>
              <a:r>
                <a:rPr lang="es-ES" b="1" dirty="0" err="1">
                  <a:solidFill>
                    <a:srgbClr val="0E2C4B"/>
                  </a:solidFill>
                  <a:latin typeface="Muli Regular"/>
                </a:rPr>
                <a:t>FechaEntrega</a:t>
              </a:r>
              <a:r>
                <a:rPr lang="es-ES" dirty="0">
                  <a:solidFill>
                    <a:srgbClr val="0E2C4B"/>
                  </a:solidFill>
                  <a:latin typeface="Muli Regular"/>
                </a:rPr>
                <a:t>: Fecha elegida por el cliente para la entrega.</a:t>
              </a:r>
            </a:p>
            <a:p>
              <a:pPr>
                <a:lnSpc>
                  <a:spcPct val="150000"/>
                </a:lnSpc>
              </a:pPr>
              <a:r>
                <a:rPr lang="es-ES" dirty="0">
                  <a:solidFill>
                    <a:srgbClr val="0E2C4B"/>
                  </a:solidFill>
                  <a:latin typeface="Muli Regular"/>
                </a:rPr>
                <a:t>8) </a:t>
              </a:r>
              <a:r>
                <a:rPr lang="es-ES" b="1" dirty="0">
                  <a:solidFill>
                    <a:srgbClr val="0E2C4B"/>
                  </a:solidFill>
                  <a:latin typeface="Muli Regular"/>
                </a:rPr>
                <a:t>Hora Desde: </a:t>
              </a:r>
              <a:r>
                <a:rPr lang="es-ES" dirty="0">
                  <a:solidFill>
                    <a:srgbClr val="0E2C4B"/>
                  </a:solidFill>
                  <a:latin typeface="Muli Regular"/>
                </a:rPr>
                <a:t>Rango horario elegido por el cliente para recibir el pedido.</a:t>
              </a:r>
            </a:p>
            <a:p>
              <a:pPr>
                <a:lnSpc>
                  <a:spcPct val="150000"/>
                </a:lnSpc>
              </a:pPr>
              <a:r>
                <a:rPr lang="es-ES" dirty="0">
                  <a:solidFill>
                    <a:srgbClr val="0E2C4B"/>
                  </a:solidFill>
                  <a:latin typeface="Muli Regular"/>
                </a:rPr>
                <a:t>9) </a:t>
              </a:r>
              <a:r>
                <a:rPr lang="es-ES" b="1" dirty="0">
                  <a:solidFill>
                    <a:srgbClr val="0E2C4B"/>
                  </a:solidFill>
                  <a:latin typeface="Muli Regular"/>
                </a:rPr>
                <a:t>Hora Hasta: </a:t>
              </a:r>
              <a:r>
                <a:rPr lang="es-ES" dirty="0">
                  <a:solidFill>
                    <a:srgbClr val="0E2C4B"/>
                  </a:solidFill>
                  <a:latin typeface="Muli Regular"/>
                </a:rPr>
                <a:t>Rango horario elegido por el cliente para recibir el pedido.</a:t>
              </a:r>
            </a:p>
            <a:p>
              <a:pPr>
                <a:lnSpc>
                  <a:spcPct val="150000"/>
                </a:lnSpc>
              </a:pPr>
              <a:r>
                <a:rPr lang="es-ES" dirty="0">
                  <a:solidFill>
                    <a:srgbClr val="0E2C4B"/>
                  </a:solidFill>
                  <a:latin typeface="Muli Regular"/>
                </a:rPr>
                <a:t>10) </a:t>
              </a:r>
              <a:r>
                <a:rPr lang="es-ES" b="1" dirty="0" err="1">
                  <a:solidFill>
                    <a:srgbClr val="0E2C4B"/>
                  </a:solidFill>
                  <a:latin typeface="Muli Regular"/>
                </a:rPr>
                <a:t>Preference_Id</a:t>
              </a:r>
              <a:r>
                <a:rPr lang="es-ES" dirty="0">
                  <a:solidFill>
                    <a:srgbClr val="0E2C4B"/>
                  </a:solidFill>
                  <a:latin typeface="Muli Regular"/>
                </a:rPr>
                <a:t>: Contiene la clave única que devuelve el procesador de pagos electrónicos.</a:t>
              </a:r>
            </a:p>
            <a:p>
              <a:pPr>
                <a:lnSpc>
                  <a:spcPct val="150000"/>
                </a:lnSpc>
              </a:pPr>
              <a:r>
                <a:rPr lang="es-ES" dirty="0">
                  <a:solidFill>
                    <a:srgbClr val="0E2C4B"/>
                  </a:solidFill>
                  <a:latin typeface="Muli Regular"/>
                </a:rPr>
                <a:t>11) </a:t>
              </a:r>
              <a:r>
                <a:rPr lang="es-ES" b="1" dirty="0" err="1">
                  <a:solidFill>
                    <a:srgbClr val="0E2C4B"/>
                  </a:solidFill>
                  <a:latin typeface="Muli Regular"/>
                </a:rPr>
                <a:t>FormaEntrega</a:t>
              </a:r>
              <a:r>
                <a:rPr lang="es-ES" dirty="0">
                  <a:solidFill>
                    <a:srgbClr val="0E2C4B"/>
                  </a:solidFill>
                  <a:latin typeface="Muli Regular"/>
                </a:rPr>
                <a:t>: Detalla si es “</a:t>
              </a:r>
              <a:r>
                <a:rPr lang="es-ES" dirty="0" err="1">
                  <a:solidFill>
                    <a:srgbClr val="0E2C4B"/>
                  </a:solidFill>
                  <a:latin typeface="Muli Regular"/>
                </a:rPr>
                <a:t>RetiroPorSucursal</a:t>
              </a:r>
              <a:r>
                <a:rPr lang="es-ES" dirty="0">
                  <a:solidFill>
                    <a:srgbClr val="0E2C4B"/>
                  </a:solidFill>
                  <a:latin typeface="Muli Regular"/>
                </a:rPr>
                <a:t>” o “</a:t>
              </a:r>
              <a:r>
                <a:rPr lang="es-ES" dirty="0" err="1">
                  <a:solidFill>
                    <a:srgbClr val="0E2C4B"/>
                  </a:solidFill>
                  <a:latin typeface="Muli Regular"/>
                </a:rPr>
                <a:t>EnvioDomicilio</a:t>
              </a:r>
              <a:r>
                <a:rPr lang="es-ES" dirty="0">
                  <a:solidFill>
                    <a:srgbClr val="0E2C4B"/>
                  </a:solidFill>
                  <a:latin typeface="Muli Regular"/>
                </a:rPr>
                <a:t>”.</a:t>
              </a:r>
            </a:p>
          </p:txBody>
        </p:sp>
      </p:grpSp>
      <p:grpSp>
        <p:nvGrpSpPr>
          <p:cNvPr id="34" name="Group 2"/>
          <p:cNvGrpSpPr/>
          <p:nvPr/>
        </p:nvGrpSpPr>
        <p:grpSpPr>
          <a:xfrm>
            <a:off x="9296400" y="2171701"/>
            <a:ext cx="8688000" cy="7525753"/>
            <a:chOff x="0" y="0"/>
            <a:chExt cx="4026708" cy="3902862"/>
          </a:xfrm>
        </p:grpSpPr>
        <p:sp>
          <p:nvSpPr>
            <p:cNvPr id="35" name="Freeform 3"/>
            <p:cNvSpPr/>
            <p:nvPr/>
          </p:nvSpPr>
          <p:spPr>
            <a:xfrm>
              <a:off x="0" y="0"/>
              <a:ext cx="4026708" cy="3902862"/>
            </a:xfrm>
            <a:custGeom>
              <a:avLst/>
              <a:gdLst/>
              <a:ahLst/>
              <a:cxnLst/>
              <a:rect l="l" t="t" r="r" b="b"/>
              <a:pathLst>
                <a:path w="4026708" h="3902862">
                  <a:moveTo>
                    <a:pt x="3902248" y="3902862"/>
                  </a:moveTo>
                  <a:lnTo>
                    <a:pt x="124460" y="3902862"/>
                  </a:lnTo>
                  <a:cubicBezTo>
                    <a:pt x="55880" y="3902862"/>
                    <a:pt x="0" y="3846982"/>
                    <a:pt x="0" y="3778402"/>
                  </a:cubicBezTo>
                  <a:lnTo>
                    <a:pt x="0" y="124460"/>
                  </a:lnTo>
                  <a:cubicBezTo>
                    <a:pt x="0" y="55880"/>
                    <a:pt x="55880" y="0"/>
                    <a:pt x="124460" y="0"/>
                  </a:cubicBezTo>
                  <a:lnTo>
                    <a:pt x="3902248" y="0"/>
                  </a:lnTo>
                  <a:cubicBezTo>
                    <a:pt x="3970828" y="0"/>
                    <a:pt x="4026708" y="55880"/>
                    <a:pt x="4026708" y="124460"/>
                  </a:cubicBezTo>
                  <a:lnTo>
                    <a:pt x="4026708" y="3778402"/>
                  </a:lnTo>
                  <a:cubicBezTo>
                    <a:pt x="4026708" y="3846982"/>
                    <a:pt x="3970828" y="3902862"/>
                    <a:pt x="3902248" y="3902862"/>
                  </a:cubicBezTo>
                  <a:close/>
                </a:path>
              </a:pathLst>
            </a:custGeom>
            <a:solidFill>
              <a:srgbClr val="FFFFFF"/>
            </a:solidFill>
          </p:spPr>
        </p:sp>
      </p:grpSp>
      <p:grpSp>
        <p:nvGrpSpPr>
          <p:cNvPr id="36" name="Group 20"/>
          <p:cNvGrpSpPr/>
          <p:nvPr/>
        </p:nvGrpSpPr>
        <p:grpSpPr>
          <a:xfrm>
            <a:off x="9601800" y="2630955"/>
            <a:ext cx="8077199" cy="4800137"/>
            <a:chOff x="-247085" y="-47625"/>
            <a:chExt cx="5994970" cy="4326208"/>
          </a:xfrm>
        </p:grpSpPr>
        <p:sp>
          <p:nvSpPr>
            <p:cNvPr id="37" name="TextBox 21"/>
            <p:cNvSpPr txBox="1"/>
            <p:nvPr/>
          </p:nvSpPr>
          <p:spPr>
            <a:xfrm>
              <a:off x="0" y="-47625"/>
              <a:ext cx="5747885" cy="341304"/>
            </a:xfrm>
            <a:prstGeom prst="rect">
              <a:avLst/>
            </a:prstGeom>
          </p:spPr>
          <p:txBody>
            <a:bodyPr lIns="0" tIns="0" rIns="0" bIns="0" rtlCol="0" anchor="t">
              <a:spAutoFit/>
            </a:bodyPr>
            <a:lstStyle/>
            <a:p>
              <a:pPr>
                <a:lnSpc>
                  <a:spcPts val="3240"/>
                </a:lnSpc>
              </a:pPr>
              <a:r>
                <a:rPr lang="en-US" sz="2314" dirty="0" err="1">
                  <a:solidFill>
                    <a:srgbClr val="0E2C4B"/>
                  </a:solidFill>
                  <a:latin typeface="Muli Bold Bold"/>
                </a:rPr>
                <a:t>Funciones</a:t>
              </a:r>
              <a:r>
                <a:rPr lang="en-US" sz="2314" dirty="0">
                  <a:solidFill>
                    <a:srgbClr val="0E2C4B"/>
                  </a:solidFill>
                  <a:latin typeface="Muli Bold Bold"/>
                </a:rPr>
                <a:t> de </a:t>
              </a:r>
              <a:r>
                <a:rPr lang="en-US" sz="2314" dirty="0" err="1">
                  <a:solidFill>
                    <a:srgbClr val="0E2C4B"/>
                  </a:solidFill>
                  <a:latin typeface="Muli Bold Bold"/>
                </a:rPr>
                <a:t>Pedido</a:t>
              </a:r>
              <a:r>
                <a:rPr lang="en-US" sz="2314" dirty="0">
                  <a:solidFill>
                    <a:srgbClr val="0E2C4B"/>
                  </a:solidFill>
                  <a:latin typeface="Muli Bold Bold"/>
                </a:rPr>
                <a:t>:</a:t>
              </a:r>
            </a:p>
          </p:txBody>
        </p:sp>
        <p:sp>
          <p:nvSpPr>
            <p:cNvPr id="38" name="TextBox 22"/>
            <p:cNvSpPr txBox="1"/>
            <p:nvPr/>
          </p:nvSpPr>
          <p:spPr>
            <a:xfrm>
              <a:off x="-247085" y="721069"/>
              <a:ext cx="5747885" cy="3557514"/>
            </a:xfrm>
            <a:prstGeom prst="rect">
              <a:avLst/>
            </a:prstGeom>
          </p:spPr>
          <p:txBody>
            <a:bodyPr lIns="0" tIns="0" rIns="0" bIns="0" rtlCol="0" anchor="t">
              <a:spAutoFit/>
            </a:bodyPr>
            <a:lstStyle/>
            <a:p>
              <a:pPr>
                <a:lnSpc>
                  <a:spcPct val="150000"/>
                </a:lnSpc>
              </a:pPr>
              <a:r>
                <a:rPr lang="es-ES" sz="1900" dirty="0">
                  <a:solidFill>
                    <a:srgbClr val="0E2C4B"/>
                  </a:solidFill>
                  <a:latin typeface="Muli Regular"/>
                </a:rPr>
                <a:t>1) </a:t>
              </a:r>
              <a:r>
                <a:rPr lang="es-ES" sz="1900" b="1" dirty="0" err="1">
                  <a:solidFill>
                    <a:srgbClr val="0E2C4B"/>
                  </a:solidFill>
                  <a:latin typeface="Muli Regular"/>
                </a:rPr>
                <a:t>GenerarPedido</a:t>
              </a:r>
              <a:r>
                <a:rPr lang="es-ES" sz="1900" dirty="0">
                  <a:solidFill>
                    <a:srgbClr val="0E2C4B"/>
                  </a:solidFill>
                  <a:latin typeface="Muli Regular"/>
                </a:rPr>
                <a:t>: Creación de un nuevo pedido.</a:t>
              </a:r>
            </a:p>
            <a:p>
              <a:pPr>
                <a:lnSpc>
                  <a:spcPct val="150000"/>
                </a:lnSpc>
              </a:pPr>
              <a:r>
                <a:rPr lang="es-ES" sz="1900" dirty="0">
                  <a:solidFill>
                    <a:srgbClr val="0E2C4B"/>
                  </a:solidFill>
                  <a:latin typeface="Muli Regular"/>
                </a:rPr>
                <a:t>2) </a:t>
              </a:r>
              <a:r>
                <a:rPr lang="es-ES" sz="1900" b="1" dirty="0" err="1">
                  <a:solidFill>
                    <a:srgbClr val="0E2C4B"/>
                  </a:solidFill>
                  <a:latin typeface="Muli Regular"/>
                </a:rPr>
                <a:t>ListarPedidosPorCliente</a:t>
              </a:r>
              <a:r>
                <a:rPr lang="es-ES" sz="1900" dirty="0">
                  <a:solidFill>
                    <a:srgbClr val="0E2C4B"/>
                  </a:solidFill>
                  <a:latin typeface="Muli Regular"/>
                </a:rPr>
                <a:t>: Recibe el </a:t>
              </a:r>
              <a:r>
                <a:rPr lang="es-ES" sz="1900" dirty="0" err="1">
                  <a:solidFill>
                    <a:srgbClr val="0E2C4B"/>
                  </a:solidFill>
                  <a:latin typeface="Muli Regular"/>
                </a:rPr>
                <a:t>IdCliente</a:t>
              </a:r>
              <a:r>
                <a:rPr lang="es-ES" sz="1900" dirty="0">
                  <a:solidFill>
                    <a:srgbClr val="0E2C4B"/>
                  </a:solidFill>
                  <a:latin typeface="Muli Regular"/>
                </a:rPr>
                <a:t> y devuelve todos los pedidos de dicho cliente.</a:t>
              </a:r>
            </a:p>
            <a:p>
              <a:pPr>
                <a:lnSpc>
                  <a:spcPct val="150000"/>
                </a:lnSpc>
              </a:pPr>
              <a:r>
                <a:rPr lang="es-ES" sz="1900" dirty="0">
                  <a:solidFill>
                    <a:srgbClr val="0E2C4B"/>
                  </a:solidFill>
                  <a:latin typeface="Muli Regular"/>
                </a:rPr>
                <a:t>3) </a:t>
              </a:r>
              <a:r>
                <a:rPr lang="es-ES" sz="1900" b="1" dirty="0" err="1">
                  <a:solidFill>
                    <a:srgbClr val="0E2C4B"/>
                  </a:solidFill>
                  <a:latin typeface="Muli Regular"/>
                </a:rPr>
                <a:t>ListarPedidosPorSucursal</a:t>
              </a:r>
              <a:r>
                <a:rPr lang="es-ES" sz="1900" dirty="0">
                  <a:solidFill>
                    <a:srgbClr val="0E2C4B"/>
                  </a:solidFill>
                  <a:latin typeface="Muli Regular"/>
                </a:rPr>
                <a:t>: Recibe </a:t>
              </a:r>
              <a:r>
                <a:rPr lang="es-ES" sz="1900" dirty="0" err="1">
                  <a:solidFill>
                    <a:srgbClr val="0E2C4B"/>
                  </a:solidFill>
                  <a:latin typeface="Muli Regular"/>
                </a:rPr>
                <a:t>IdSucursal</a:t>
              </a:r>
              <a:r>
                <a:rPr lang="es-ES" sz="1900" dirty="0">
                  <a:solidFill>
                    <a:srgbClr val="0E2C4B"/>
                  </a:solidFill>
                  <a:latin typeface="Muli Regular"/>
                </a:rPr>
                <a:t> y devuelve todos los pedidos de esa sucursal.</a:t>
              </a:r>
            </a:p>
            <a:p>
              <a:pPr>
                <a:lnSpc>
                  <a:spcPct val="150000"/>
                </a:lnSpc>
              </a:pPr>
              <a:r>
                <a:rPr lang="es-ES" sz="1900" dirty="0">
                  <a:solidFill>
                    <a:srgbClr val="0E2C4B"/>
                  </a:solidFill>
                  <a:latin typeface="Muli Regular"/>
                </a:rPr>
                <a:t>4) </a:t>
              </a:r>
              <a:r>
                <a:rPr lang="es-ES" sz="1900" b="1" dirty="0" err="1">
                  <a:solidFill>
                    <a:srgbClr val="0E2C4B"/>
                  </a:solidFill>
                  <a:latin typeface="Muli Regular"/>
                </a:rPr>
                <a:t>ListarPedidosPorEstado</a:t>
              </a:r>
              <a:r>
                <a:rPr lang="es-ES" sz="1900" dirty="0">
                  <a:solidFill>
                    <a:srgbClr val="0E2C4B"/>
                  </a:solidFill>
                  <a:latin typeface="Muli Regular"/>
                </a:rPr>
                <a:t>: Recibe </a:t>
              </a:r>
              <a:r>
                <a:rPr lang="es-ES" sz="1900" dirty="0" err="1">
                  <a:solidFill>
                    <a:srgbClr val="0E2C4B"/>
                  </a:solidFill>
                  <a:latin typeface="Muli Regular"/>
                </a:rPr>
                <a:t>IdEstado</a:t>
              </a:r>
              <a:r>
                <a:rPr lang="es-ES" sz="1900" dirty="0">
                  <a:solidFill>
                    <a:srgbClr val="0E2C4B"/>
                  </a:solidFill>
                  <a:latin typeface="Muli Regular"/>
                </a:rPr>
                <a:t> y devuelve todos los pedidos de ese estado.</a:t>
              </a:r>
            </a:p>
            <a:p>
              <a:pPr>
                <a:lnSpc>
                  <a:spcPct val="150000"/>
                </a:lnSpc>
              </a:pPr>
              <a:r>
                <a:rPr lang="es-ES" sz="1900" dirty="0">
                  <a:solidFill>
                    <a:srgbClr val="0E2C4B"/>
                  </a:solidFill>
                  <a:latin typeface="Muli Regular"/>
                </a:rPr>
                <a:t>5) </a:t>
              </a:r>
              <a:r>
                <a:rPr lang="es-ES" sz="1900" b="1" dirty="0" err="1">
                  <a:solidFill>
                    <a:srgbClr val="0E2C4B"/>
                  </a:solidFill>
                  <a:latin typeface="Muli Regular"/>
                </a:rPr>
                <a:t>ModificarEstadoPedido</a:t>
              </a:r>
              <a:r>
                <a:rPr lang="es-ES" sz="1900" dirty="0">
                  <a:solidFill>
                    <a:srgbClr val="0E2C4B"/>
                  </a:solidFill>
                  <a:latin typeface="Muli Regular"/>
                </a:rPr>
                <a:t>: Recibe el </a:t>
              </a:r>
              <a:r>
                <a:rPr lang="es-ES" sz="1900" dirty="0" err="1">
                  <a:solidFill>
                    <a:srgbClr val="0E2C4B"/>
                  </a:solidFill>
                  <a:latin typeface="Muli Regular"/>
                </a:rPr>
                <a:t>IdEstado</a:t>
              </a:r>
              <a:r>
                <a:rPr lang="es-ES" sz="1900" dirty="0">
                  <a:solidFill>
                    <a:srgbClr val="0E2C4B"/>
                  </a:solidFill>
                  <a:latin typeface="Muli Regular"/>
                </a:rPr>
                <a:t> y el </a:t>
              </a:r>
              <a:r>
                <a:rPr lang="es-ES" sz="1900" dirty="0" err="1">
                  <a:solidFill>
                    <a:srgbClr val="0E2C4B"/>
                  </a:solidFill>
                  <a:latin typeface="Muli Regular"/>
                </a:rPr>
                <a:t>IdPedido</a:t>
              </a:r>
              <a:r>
                <a:rPr lang="es-ES" sz="1900" dirty="0">
                  <a:solidFill>
                    <a:srgbClr val="0E2C4B"/>
                  </a:solidFill>
                  <a:latin typeface="Muli Regular"/>
                </a:rPr>
                <a:t> y modifica el pedido cambiándolo de estado.</a:t>
              </a:r>
            </a:p>
          </p:txBody>
        </p:sp>
      </p:grpSp>
    </p:spTree>
    <p:extLst>
      <p:ext uri="{BB962C8B-B14F-4D97-AF65-F5344CB8AC3E}">
        <p14:creationId xmlns:p14="http://schemas.microsoft.com/office/powerpoint/2010/main" val="14891840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81000" y="2171701"/>
            <a:ext cx="8405259" cy="7525754"/>
            <a:chOff x="0" y="0"/>
            <a:chExt cx="4026708" cy="3902862"/>
          </a:xfrm>
        </p:grpSpPr>
        <p:sp>
          <p:nvSpPr>
            <p:cNvPr id="3" name="Freeform 3"/>
            <p:cNvSpPr/>
            <p:nvPr/>
          </p:nvSpPr>
          <p:spPr>
            <a:xfrm>
              <a:off x="0" y="0"/>
              <a:ext cx="4026708" cy="3902862"/>
            </a:xfrm>
            <a:custGeom>
              <a:avLst/>
              <a:gdLst/>
              <a:ahLst/>
              <a:cxnLst/>
              <a:rect l="l" t="t" r="r" b="b"/>
              <a:pathLst>
                <a:path w="4026708" h="3902862">
                  <a:moveTo>
                    <a:pt x="3902248" y="3902862"/>
                  </a:moveTo>
                  <a:lnTo>
                    <a:pt x="124460" y="3902862"/>
                  </a:lnTo>
                  <a:cubicBezTo>
                    <a:pt x="55880" y="3902862"/>
                    <a:pt x="0" y="3846982"/>
                    <a:pt x="0" y="3778402"/>
                  </a:cubicBezTo>
                  <a:lnTo>
                    <a:pt x="0" y="124460"/>
                  </a:lnTo>
                  <a:cubicBezTo>
                    <a:pt x="0" y="55880"/>
                    <a:pt x="55880" y="0"/>
                    <a:pt x="124460" y="0"/>
                  </a:cubicBezTo>
                  <a:lnTo>
                    <a:pt x="3902248" y="0"/>
                  </a:lnTo>
                  <a:cubicBezTo>
                    <a:pt x="3970828" y="0"/>
                    <a:pt x="4026708" y="55880"/>
                    <a:pt x="4026708" y="124460"/>
                  </a:cubicBezTo>
                  <a:lnTo>
                    <a:pt x="4026708" y="3778402"/>
                  </a:lnTo>
                  <a:cubicBezTo>
                    <a:pt x="4026708" y="3846982"/>
                    <a:pt x="3970828" y="3902862"/>
                    <a:pt x="3902248" y="3902862"/>
                  </a:cubicBezTo>
                  <a:close/>
                </a:path>
              </a:pathLst>
            </a:custGeom>
            <a:solidFill>
              <a:srgbClr val="FFFFFF"/>
            </a:solidFill>
          </p:spPr>
        </p:sp>
      </p:grpSp>
      <p:sp>
        <p:nvSpPr>
          <p:cNvPr id="18" name="TextBox 18"/>
          <p:cNvSpPr txBox="1"/>
          <p:nvPr/>
        </p:nvSpPr>
        <p:spPr>
          <a:xfrm>
            <a:off x="1028700" y="1028700"/>
            <a:ext cx="12084767" cy="847725"/>
          </a:xfrm>
          <a:prstGeom prst="rect">
            <a:avLst/>
          </a:prstGeom>
        </p:spPr>
        <p:txBody>
          <a:bodyPr lIns="0" tIns="0" rIns="0" bIns="0" rtlCol="0" anchor="t">
            <a:spAutoFit/>
          </a:bodyPr>
          <a:lstStyle/>
          <a:p>
            <a:pPr>
              <a:lnSpc>
                <a:spcPts val="6689"/>
              </a:lnSpc>
            </a:pPr>
            <a:r>
              <a:rPr lang="en-US" sz="5575" dirty="0">
                <a:solidFill>
                  <a:srgbClr val="0E2C4B"/>
                </a:solidFill>
                <a:latin typeface="Muli Bold Bold"/>
              </a:rPr>
              <a:t>Desarrollo del </a:t>
            </a:r>
            <a:r>
              <a:rPr lang="en-US" sz="5575" dirty="0" err="1">
                <a:solidFill>
                  <a:srgbClr val="0E2C4B"/>
                </a:solidFill>
                <a:latin typeface="Muli Bold Bold"/>
              </a:rPr>
              <a:t>Prototipo</a:t>
            </a:r>
            <a:r>
              <a:rPr lang="en-US" sz="5575" dirty="0">
                <a:solidFill>
                  <a:srgbClr val="0E2C4B"/>
                </a:solidFill>
                <a:latin typeface="Muli Bold Bold"/>
              </a:rPr>
              <a:t> </a:t>
            </a:r>
          </a:p>
        </p:txBody>
      </p:sp>
      <p:grpSp>
        <p:nvGrpSpPr>
          <p:cNvPr id="20" name="Group 20"/>
          <p:cNvGrpSpPr/>
          <p:nvPr/>
        </p:nvGrpSpPr>
        <p:grpSpPr>
          <a:xfrm>
            <a:off x="571612" y="2592855"/>
            <a:ext cx="8024031" cy="5218498"/>
            <a:chOff x="-1172755" y="-47625"/>
            <a:chExt cx="5747885" cy="4703265"/>
          </a:xfrm>
        </p:grpSpPr>
        <p:sp>
          <p:nvSpPr>
            <p:cNvPr id="21" name="TextBox 21"/>
            <p:cNvSpPr txBox="1"/>
            <p:nvPr/>
          </p:nvSpPr>
          <p:spPr>
            <a:xfrm>
              <a:off x="-1047087" y="-47625"/>
              <a:ext cx="5622217" cy="711156"/>
            </a:xfrm>
            <a:prstGeom prst="rect">
              <a:avLst/>
            </a:prstGeom>
          </p:spPr>
          <p:txBody>
            <a:bodyPr wrap="square" lIns="0" tIns="0" rIns="0" bIns="0" rtlCol="0" anchor="t">
              <a:spAutoFit/>
            </a:bodyPr>
            <a:lstStyle/>
            <a:p>
              <a:pPr>
                <a:lnSpc>
                  <a:spcPts val="3240"/>
                </a:lnSpc>
              </a:pPr>
              <a:r>
                <a:rPr lang="en-US" sz="2314" dirty="0">
                  <a:solidFill>
                    <a:srgbClr val="0E2C4B"/>
                  </a:solidFill>
                  <a:latin typeface="Muli Bold Bold"/>
                </a:rPr>
                <a:t>Campos de </a:t>
              </a:r>
              <a:r>
                <a:rPr lang="en-US" sz="2314" dirty="0" err="1">
                  <a:solidFill>
                    <a:srgbClr val="0E2C4B"/>
                  </a:solidFill>
                  <a:latin typeface="Muli Bold Bold"/>
                </a:rPr>
                <a:t>PedidoDetalle</a:t>
              </a:r>
              <a:r>
                <a:rPr lang="en-US" sz="2314" dirty="0">
                  <a:solidFill>
                    <a:srgbClr val="0E2C4B"/>
                  </a:solidFill>
                  <a:latin typeface="Muli Bold Bold"/>
                </a:rPr>
                <a:t>:</a:t>
              </a:r>
            </a:p>
            <a:p>
              <a:pPr>
                <a:lnSpc>
                  <a:spcPts val="3240"/>
                </a:lnSpc>
              </a:pPr>
              <a:endParaRPr lang="en-US" sz="2314" dirty="0">
                <a:solidFill>
                  <a:srgbClr val="0E2C4B"/>
                </a:solidFill>
                <a:latin typeface="Muli Bold Bold"/>
              </a:endParaRPr>
            </a:p>
          </p:txBody>
        </p:sp>
        <p:sp>
          <p:nvSpPr>
            <p:cNvPr id="22" name="TextBox 22"/>
            <p:cNvSpPr txBox="1"/>
            <p:nvPr/>
          </p:nvSpPr>
          <p:spPr>
            <a:xfrm>
              <a:off x="-1172755" y="723649"/>
              <a:ext cx="5747885" cy="3931991"/>
            </a:xfrm>
            <a:prstGeom prst="rect">
              <a:avLst/>
            </a:prstGeom>
          </p:spPr>
          <p:txBody>
            <a:bodyPr lIns="0" tIns="0" rIns="0" bIns="0" rtlCol="0" anchor="t">
              <a:spAutoFit/>
            </a:bodyPr>
            <a:lstStyle/>
            <a:p>
              <a:pPr>
                <a:lnSpc>
                  <a:spcPct val="150000"/>
                </a:lnSpc>
              </a:pPr>
              <a:r>
                <a:rPr lang="es-ES" sz="1900" b="1" dirty="0">
                  <a:solidFill>
                    <a:srgbClr val="0E2C4B"/>
                  </a:solidFill>
                  <a:latin typeface="Muli Regular"/>
                </a:rPr>
                <a:t>Observación</a:t>
              </a:r>
              <a:r>
                <a:rPr lang="es-ES" sz="1900" dirty="0">
                  <a:solidFill>
                    <a:srgbClr val="0E2C4B"/>
                  </a:solidFill>
                  <a:latin typeface="Muli Regular"/>
                </a:rPr>
                <a:t>: Esta clase guarda los ítems de un pedido. Un pedido puede contener “N” ítems o artículos</a:t>
              </a:r>
            </a:p>
            <a:p>
              <a:pPr>
                <a:lnSpc>
                  <a:spcPct val="150000"/>
                </a:lnSpc>
              </a:pPr>
              <a:endParaRPr lang="es-ES" sz="1900" dirty="0">
                <a:solidFill>
                  <a:srgbClr val="0E2C4B"/>
                </a:solidFill>
                <a:latin typeface="Muli Regular"/>
              </a:endParaRPr>
            </a:p>
            <a:p>
              <a:pPr>
                <a:lnSpc>
                  <a:spcPct val="150000"/>
                </a:lnSpc>
              </a:pPr>
              <a:r>
                <a:rPr lang="es-ES" sz="1900" dirty="0">
                  <a:solidFill>
                    <a:srgbClr val="0E2C4B"/>
                  </a:solidFill>
                  <a:latin typeface="Muli Regular"/>
                </a:rPr>
                <a:t>1) </a:t>
              </a:r>
              <a:r>
                <a:rPr lang="es-ES" sz="1900" b="1" dirty="0">
                  <a:solidFill>
                    <a:srgbClr val="0E2C4B"/>
                  </a:solidFill>
                  <a:latin typeface="Muli Regular"/>
                </a:rPr>
                <a:t>Id</a:t>
              </a:r>
              <a:r>
                <a:rPr lang="es-ES" sz="1900" dirty="0">
                  <a:solidFill>
                    <a:srgbClr val="0E2C4B"/>
                  </a:solidFill>
                  <a:latin typeface="Muli Regular"/>
                </a:rPr>
                <a:t>: Clave única.</a:t>
              </a:r>
            </a:p>
            <a:p>
              <a:pPr>
                <a:lnSpc>
                  <a:spcPct val="150000"/>
                </a:lnSpc>
              </a:pPr>
              <a:r>
                <a:rPr lang="es-ES" sz="1900" dirty="0">
                  <a:solidFill>
                    <a:srgbClr val="0E2C4B"/>
                  </a:solidFill>
                  <a:latin typeface="Muli Regular"/>
                </a:rPr>
                <a:t>2) </a:t>
              </a:r>
              <a:r>
                <a:rPr lang="es-ES" sz="1900" b="1" dirty="0" err="1">
                  <a:solidFill>
                    <a:srgbClr val="0E2C4B"/>
                  </a:solidFill>
                  <a:latin typeface="Muli Regular"/>
                </a:rPr>
                <a:t>IdPedido</a:t>
              </a:r>
              <a:r>
                <a:rPr lang="es-ES" sz="1900" dirty="0">
                  <a:solidFill>
                    <a:srgbClr val="0E2C4B"/>
                  </a:solidFill>
                  <a:latin typeface="Muli Regular"/>
                </a:rPr>
                <a:t>: Contiene la relación con el pedido. </a:t>
              </a:r>
            </a:p>
            <a:p>
              <a:pPr>
                <a:lnSpc>
                  <a:spcPct val="150000"/>
                </a:lnSpc>
              </a:pPr>
              <a:r>
                <a:rPr lang="es-ES" sz="1900" dirty="0">
                  <a:solidFill>
                    <a:srgbClr val="0E2C4B"/>
                  </a:solidFill>
                  <a:latin typeface="Muli Regular"/>
                </a:rPr>
                <a:t>3) </a:t>
              </a:r>
              <a:r>
                <a:rPr lang="es-ES" sz="1900" b="1" dirty="0">
                  <a:solidFill>
                    <a:srgbClr val="0E2C4B"/>
                  </a:solidFill>
                  <a:latin typeface="Muli Regular"/>
                </a:rPr>
                <a:t>SKU</a:t>
              </a:r>
              <a:r>
                <a:rPr lang="es-ES" sz="1900" dirty="0">
                  <a:solidFill>
                    <a:srgbClr val="0E2C4B"/>
                  </a:solidFill>
                  <a:latin typeface="Muli Regular"/>
                </a:rPr>
                <a:t>: Es el código del artículo. </a:t>
              </a:r>
              <a:r>
                <a:rPr lang="es-ES" sz="1900" dirty="0" err="1">
                  <a:solidFill>
                    <a:srgbClr val="0E2C4B"/>
                  </a:solidFill>
                  <a:latin typeface="Muli Regular"/>
                </a:rPr>
                <a:t>Ej</a:t>
              </a:r>
              <a:r>
                <a:rPr lang="es-ES" sz="1900" dirty="0">
                  <a:solidFill>
                    <a:srgbClr val="0E2C4B"/>
                  </a:solidFill>
                  <a:latin typeface="Muli Regular"/>
                </a:rPr>
                <a:t>: 779006601 – Heladera Gama 16G.</a:t>
              </a:r>
            </a:p>
            <a:p>
              <a:pPr>
                <a:lnSpc>
                  <a:spcPct val="150000"/>
                </a:lnSpc>
              </a:pPr>
              <a:r>
                <a:rPr lang="es-ES" sz="1900" dirty="0">
                  <a:solidFill>
                    <a:srgbClr val="0E2C4B"/>
                  </a:solidFill>
                  <a:latin typeface="Muli Regular"/>
                </a:rPr>
                <a:t>4) </a:t>
              </a:r>
              <a:r>
                <a:rPr lang="es-ES" sz="1900" b="1" dirty="0">
                  <a:solidFill>
                    <a:srgbClr val="0E2C4B"/>
                  </a:solidFill>
                  <a:latin typeface="Muli Regular"/>
                </a:rPr>
                <a:t>Precio</a:t>
              </a:r>
              <a:r>
                <a:rPr lang="es-ES" sz="1900" dirty="0">
                  <a:solidFill>
                    <a:srgbClr val="0E2C4B"/>
                  </a:solidFill>
                  <a:latin typeface="Muli Regular"/>
                </a:rPr>
                <a:t>: Precio unitario del ítem.</a:t>
              </a:r>
            </a:p>
            <a:p>
              <a:pPr>
                <a:lnSpc>
                  <a:spcPct val="150000"/>
                </a:lnSpc>
              </a:pPr>
              <a:r>
                <a:rPr lang="es-ES" sz="1900" dirty="0">
                  <a:solidFill>
                    <a:srgbClr val="0E2C4B"/>
                  </a:solidFill>
                  <a:latin typeface="Muli Regular"/>
                </a:rPr>
                <a:t>5) </a:t>
              </a:r>
              <a:r>
                <a:rPr lang="es-ES" sz="1900" b="1" dirty="0">
                  <a:solidFill>
                    <a:srgbClr val="0E2C4B"/>
                  </a:solidFill>
                  <a:latin typeface="Muli Regular"/>
                </a:rPr>
                <a:t>Cantidad</a:t>
              </a:r>
              <a:r>
                <a:rPr lang="es-ES" sz="1900" dirty="0">
                  <a:solidFill>
                    <a:srgbClr val="0E2C4B"/>
                  </a:solidFill>
                  <a:latin typeface="Muli Regular"/>
                </a:rPr>
                <a:t>: Cantidad del producto elegido.</a:t>
              </a:r>
            </a:p>
            <a:p>
              <a:pPr>
                <a:lnSpc>
                  <a:spcPct val="150000"/>
                </a:lnSpc>
              </a:pPr>
              <a:r>
                <a:rPr lang="es-ES" sz="1900" dirty="0">
                  <a:solidFill>
                    <a:srgbClr val="0E2C4B"/>
                  </a:solidFill>
                  <a:latin typeface="Muli Regular"/>
                </a:rPr>
                <a:t>6) </a:t>
              </a:r>
              <a:r>
                <a:rPr lang="es-ES" sz="1900" b="1" dirty="0">
                  <a:solidFill>
                    <a:srgbClr val="0E2C4B"/>
                  </a:solidFill>
                  <a:latin typeface="Muli Regular"/>
                </a:rPr>
                <a:t>Subtotal</a:t>
              </a:r>
              <a:r>
                <a:rPr lang="es-ES" sz="1900" dirty="0">
                  <a:solidFill>
                    <a:srgbClr val="0E2C4B"/>
                  </a:solidFill>
                  <a:latin typeface="Muli Regular"/>
                </a:rPr>
                <a:t>: Multiplicación del Precio * Cantidad.</a:t>
              </a:r>
            </a:p>
            <a:p>
              <a:pPr>
                <a:lnSpc>
                  <a:spcPct val="150000"/>
                </a:lnSpc>
              </a:pPr>
              <a:endParaRPr lang="es-ES" dirty="0">
                <a:solidFill>
                  <a:srgbClr val="0E2C4B"/>
                </a:solidFill>
                <a:latin typeface="Muli Regular"/>
              </a:endParaRPr>
            </a:p>
          </p:txBody>
        </p:sp>
      </p:grpSp>
      <p:grpSp>
        <p:nvGrpSpPr>
          <p:cNvPr id="34" name="Group 2"/>
          <p:cNvGrpSpPr/>
          <p:nvPr/>
        </p:nvGrpSpPr>
        <p:grpSpPr>
          <a:xfrm>
            <a:off x="9296400" y="2171701"/>
            <a:ext cx="8688000" cy="7525753"/>
            <a:chOff x="0" y="0"/>
            <a:chExt cx="4026708" cy="3902862"/>
          </a:xfrm>
        </p:grpSpPr>
        <p:sp>
          <p:nvSpPr>
            <p:cNvPr id="35" name="Freeform 3"/>
            <p:cNvSpPr/>
            <p:nvPr/>
          </p:nvSpPr>
          <p:spPr>
            <a:xfrm>
              <a:off x="0" y="0"/>
              <a:ext cx="4026708" cy="3902862"/>
            </a:xfrm>
            <a:custGeom>
              <a:avLst/>
              <a:gdLst/>
              <a:ahLst/>
              <a:cxnLst/>
              <a:rect l="l" t="t" r="r" b="b"/>
              <a:pathLst>
                <a:path w="4026708" h="3902862">
                  <a:moveTo>
                    <a:pt x="3902248" y="3902862"/>
                  </a:moveTo>
                  <a:lnTo>
                    <a:pt x="124460" y="3902862"/>
                  </a:lnTo>
                  <a:cubicBezTo>
                    <a:pt x="55880" y="3902862"/>
                    <a:pt x="0" y="3846982"/>
                    <a:pt x="0" y="3778402"/>
                  </a:cubicBezTo>
                  <a:lnTo>
                    <a:pt x="0" y="124460"/>
                  </a:lnTo>
                  <a:cubicBezTo>
                    <a:pt x="0" y="55880"/>
                    <a:pt x="55880" y="0"/>
                    <a:pt x="124460" y="0"/>
                  </a:cubicBezTo>
                  <a:lnTo>
                    <a:pt x="3902248" y="0"/>
                  </a:lnTo>
                  <a:cubicBezTo>
                    <a:pt x="3970828" y="0"/>
                    <a:pt x="4026708" y="55880"/>
                    <a:pt x="4026708" y="124460"/>
                  </a:cubicBezTo>
                  <a:lnTo>
                    <a:pt x="4026708" y="3778402"/>
                  </a:lnTo>
                  <a:cubicBezTo>
                    <a:pt x="4026708" y="3846982"/>
                    <a:pt x="3970828" y="3902862"/>
                    <a:pt x="3902248" y="3902862"/>
                  </a:cubicBezTo>
                  <a:close/>
                </a:path>
              </a:pathLst>
            </a:custGeom>
            <a:solidFill>
              <a:srgbClr val="FFFFFF"/>
            </a:solidFill>
          </p:spPr>
        </p:sp>
      </p:grpSp>
      <p:grpSp>
        <p:nvGrpSpPr>
          <p:cNvPr id="36" name="Group 20"/>
          <p:cNvGrpSpPr/>
          <p:nvPr/>
        </p:nvGrpSpPr>
        <p:grpSpPr>
          <a:xfrm>
            <a:off x="9601800" y="2630955"/>
            <a:ext cx="8077199" cy="3045811"/>
            <a:chOff x="-247085" y="-47625"/>
            <a:chExt cx="5994970" cy="2745091"/>
          </a:xfrm>
        </p:grpSpPr>
        <p:sp>
          <p:nvSpPr>
            <p:cNvPr id="37" name="TextBox 21"/>
            <p:cNvSpPr txBox="1"/>
            <p:nvPr/>
          </p:nvSpPr>
          <p:spPr>
            <a:xfrm>
              <a:off x="0" y="-47625"/>
              <a:ext cx="5747885" cy="369852"/>
            </a:xfrm>
            <a:prstGeom prst="rect">
              <a:avLst/>
            </a:prstGeom>
          </p:spPr>
          <p:txBody>
            <a:bodyPr lIns="0" tIns="0" rIns="0" bIns="0" rtlCol="0" anchor="t">
              <a:spAutoFit/>
            </a:bodyPr>
            <a:lstStyle/>
            <a:p>
              <a:pPr>
                <a:lnSpc>
                  <a:spcPts val="3240"/>
                </a:lnSpc>
              </a:pPr>
              <a:r>
                <a:rPr lang="en-US" sz="2314" dirty="0" err="1">
                  <a:solidFill>
                    <a:srgbClr val="0E2C4B"/>
                  </a:solidFill>
                  <a:latin typeface="Muli Bold Bold"/>
                </a:rPr>
                <a:t>Funciones</a:t>
              </a:r>
              <a:r>
                <a:rPr lang="en-US" sz="2314" dirty="0">
                  <a:solidFill>
                    <a:srgbClr val="0E2C4B"/>
                  </a:solidFill>
                  <a:latin typeface="Muli Bold Bold"/>
                </a:rPr>
                <a:t> de </a:t>
              </a:r>
              <a:r>
                <a:rPr lang="en-US" sz="2314" dirty="0" err="1">
                  <a:solidFill>
                    <a:srgbClr val="0E2C4B"/>
                  </a:solidFill>
                  <a:latin typeface="Muli Bold Bold"/>
                </a:rPr>
                <a:t>PedidoDetalle</a:t>
              </a:r>
              <a:r>
                <a:rPr lang="en-US" sz="2314" dirty="0">
                  <a:solidFill>
                    <a:srgbClr val="0E2C4B"/>
                  </a:solidFill>
                  <a:latin typeface="Muli Bold Bold"/>
                </a:rPr>
                <a:t>:</a:t>
              </a:r>
            </a:p>
          </p:txBody>
        </p:sp>
        <p:sp>
          <p:nvSpPr>
            <p:cNvPr id="38" name="TextBox 22"/>
            <p:cNvSpPr txBox="1"/>
            <p:nvPr/>
          </p:nvSpPr>
          <p:spPr>
            <a:xfrm>
              <a:off x="-247085" y="721069"/>
              <a:ext cx="5747885" cy="1976397"/>
            </a:xfrm>
            <a:prstGeom prst="rect">
              <a:avLst/>
            </a:prstGeom>
          </p:spPr>
          <p:txBody>
            <a:bodyPr lIns="0" tIns="0" rIns="0" bIns="0" rtlCol="0" anchor="t">
              <a:spAutoFit/>
            </a:bodyPr>
            <a:lstStyle/>
            <a:p>
              <a:pPr>
                <a:lnSpc>
                  <a:spcPct val="150000"/>
                </a:lnSpc>
              </a:pPr>
              <a:r>
                <a:rPr lang="es-ES" sz="1900" dirty="0">
                  <a:solidFill>
                    <a:srgbClr val="0E2C4B"/>
                  </a:solidFill>
                  <a:latin typeface="Muli Regular"/>
                </a:rPr>
                <a:t>1) </a:t>
              </a:r>
              <a:r>
                <a:rPr lang="es-ES" sz="1900" b="1" dirty="0" err="1">
                  <a:solidFill>
                    <a:srgbClr val="0E2C4B"/>
                  </a:solidFill>
                  <a:latin typeface="Muli Regular"/>
                </a:rPr>
                <a:t>GenerarPedidoDetallePorPedido</a:t>
              </a:r>
              <a:r>
                <a:rPr lang="es-ES" sz="1900" dirty="0">
                  <a:solidFill>
                    <a:srgbClr val="0E2C4B"/>
                  </a:solidFill>
                  <a:latin typeface="Muli Regular"/>
                </a:rPr>
                <a:t>: Recibe los ítems y el </a:t>
              </a:r>
              <a:r>
                <a:rPr lang="es-ES" sz="1900" dirty="0" err="1">
                  <a:solidFill>
                    <a:srgbClr val="0E2C4B"/>
                  </a:solidFill>
                  <a:latin typeface="Muli Regular"/>
                </a:rPr>
                <a:t>IdPedido</a:t>
              </a:r>
              <a:r>
                <a:rPr lang="es-ES" sz="1900" dirty="0">
                  <a:solidFill>
                    <a:srgbClr val="0E2C4B"/>
                  </a:solidFill>
                  <a:latin typeface="Muli Regular"/>
                </a:rPr>
                <a:t> y genera un nuevo </a:t>
              </a:r>
              <a:r>
                <a:rPr lang="es-ES" sz="1900" dirty="0" err="1">
                  <a:solidFill>
                    <a:srgbClr val="0E2C4B"/>
                  </a:solidFill>
                  <a:latin typeface="Muli Regular"/>
                </a:rPr>
                <a:t>PedidoDetalle</a:t>
              </a:r>
              <a:r>
                <a:rPr lang="es-ES" sz="1900" dirty="0">
                  <a:solidFill>
                    <a:srgbClr val="0E2C4B"/>
                  </a:solidFill>
                  <a:latin typeface="Muli Regular"/>
                </a:rPr>
                <a:t> por cada ítem.</a:t>
              </a:r>
            </a:p>
            <a:p>
              <a:pPr marL="457200" indent="-457200">
                <a:lnSpc>
                  <a:spcPct val="150000"/>
                </a:lnSpc>
                <a:buAutoNum type="arabicParenR"/>
              </a:pPr>
              <a:endParaRPr lang="es-ES" sz="1900" dirty="0">
                <a:solidFill>
                  <a:srgbClr val="0E2C4B"/>
                </a:solidFill>
                <a:latin typeface="Muli Regular"/>
              </a:endParaRPr>
            </a:p>
            <a:p>
              <a:pPr>
                <a:lnSpc>
                  <a:spcPct val="150000"/>
                </a:lnSpc>
              </a:pPr>
              <a:r>
                <a:rPr lang="es-ES" sz="1900" dirty="0">
                  <a:solidFill>
                    <a:srgbClr val="0E2C4B"/>
                  </a:solidFill>
                  <a:latin typeface="Muli Regular"/>
                </a:rPr>
                <a:t>2) </a:t>
              </a:r>
              <a:r>
                <a:rPr lang="es-ES" sz="1900" b="1" dirty="0" err="1">
                  <a:solidFill>
                    <a:srgbClr val="0E2C4B"/>
                  </a:solidFill>
                  <a:latin typeface="Muli Regular"/>
                </a:rPr>
                <a:t>ListarPedidoDetallePorPedido</a:t>
              </a:r>
              <a:r>
                <a:rPr lang="es-ES" sz="1900" dirty="0">
                  <a:solidFill>
                    <a:srgbClr val="0E2C4B"/>
                  </a:solidFill>
                  <a:latin typeface="Muli Regular"/>
                </a:rPr>
                <a:t>: Recibe el </a:t>
              </a:r>
              <a:r>
                <a:rPr lang="es-ES" sz="1900" dirty="0" err="1">
                  <a:solidFill>
                    <a:srgbClr val="0E2C4B"/>
                  </a:solidFill>
                  <a:latin typeface="Muli Regular"/>
                </a:rPr>
                <a:t>IdPedido</a:t>
              </a:r>
              <a:r>
                <a:rPr lang="es-ES" sz="1900" dirty="0">
                  <a:solidFill>
                    <a:srgbClr val="0E2C4B"/>
                  </a:solidFill>
                  <a:latin typeface="Muli Regular"/>
                </a:rPr>
                <a:t> y devuelve todos los ítems de ese pedido. </a:t>
              </a:r>
            </a:p>
          </p:txBody>
        </p:sp>
      </p:grpSp>
    </p:spTree>
    <p:extLst>
      <p:ext uri="{BB962C8B-B14F-4D97-AF65-F5344CB8AC3E}">
        <p14:creationId xmlns:p14="http://schemas.microsoft.com/office/powerpoint/2010/main" val="18976276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80999" y="2171700"/>
            <a:ext cx="8405259" cy="7848599"/>
            <a:chOff x="0" y="0"/>
            <a:chExt cx="4026708" cy="3902862"/>
          </a:xfrm>
        </p:grpSpPr>
        <p:sp>
          <p:nvSpPr>
            <p:cNvPr id="3" name="Freeform 3"/>
            <p:cNvSpPr/>
            <p:nvPr/>
          </p:nvSpPr>
          <p:spPr>
            <a:xfrm>
              <a:off x="0" y="0"/>
              <a:ext cx="4026708" cy="3902862"/>
            </a:xfrm>
            <a:custGeom>
              <a:avLst/>
              <a:gdLst/>
              <a:ahLst/>
              <a:cxnLst/>
              <a:rect l="l" t="t" r="r" b="b"/>
              <a:pathLst>
                <a:path w="4026708" h="3902862">
                  <a:moveTo>
                    <a:pt x="3902248" y="3902862"/>
                  </a:moveTo>
                  <a:lnTo>
                    <a:pt x="124460" y="3902862"/>
                  </a:lnTo>
                  <a:cubicBezTo>
                    <a:pt x="55880" y="3902862"/>
                    <a:pt x="0" y="3846982"/>
                    <a:pt x="0" y="3778402"/>
                  </a:cubicBezTo>
                  <a:lnTo>
                    <a:pt x="0" y="124460"/>
                  </a:lnTo>
                  <a:cubicBezTo>
                    <a:pt x="0" y="55880"/>
                    <a:pt x="55880" y="0"/>
                    <a:pt x="124460" y="0"/>
                  </a:cubicBezTo>
                  <a:lnTo>
                    <a:pt x="3902248" y="0"/>
                  </a:lnTo>
                  <a:cubicBezTo>
                    <a:pt x="3970828" y="0"/>
                    <a:pt x="4026708" y="55880"/>
                    <a:pt x="4026708" y="124460"/>
                  </a:cubicBezTo>
                  <a:lnTo>
                    <a:pt x="4026708" y="3778402"/>
                  </a:lnTo>
                  <a:cubicBezTo>
                    <a:pt x="4026708" y="3846982"/>
                    <a:pt x="3970828" y="3902862"/>
                    <a:pt x="3902248" y="3902862"/>
                  </a:cubicBezTo>
                  <a:close/>
                </a:path>
              </a:pathLst>
            </a:custGeom>
            <a:solidFill>
              <a:srgbClr val="FFFFFF"/>
            </a:solidFill>
          </p:spPr>
        </p:sp>
      </p:grpSp>
      <p:sp>
        <p:nvSpPr>
          <p:cNvPr id="18" name="TextBox 18"/>
          <p:cNvSpPr txBox="1"/>
          <p:nvPr/>
        </p:nvSpPr>
        <p:spPr>
          <a:xfrm>
            <a:off x="1028700" y="1028700"/>
            <a:ext cx="12084767" cy="847725"/>
          </a:xfrm>
          <a:prstGeom prst="rect">
            <a:avLst/>
          </a:prstGeom>
        </p:spPr>
        <p:txBody>
          <a:bodyPr lIns="0" tIns="0" rIns="0" bIns="0" rtlCol="0" anchor="t">
            <a:spAutoFit/>
          </a:bodyPr>
          <a:lstStyle/>
          <a:p>
            <a:pPr>
              <a:lnSpc>
                <a:spcPts val="6689"/>
              </a:lnSpc>
            </a:pPr>
            <a:r>
              <a:rPr lang="en-US" sz="5575" dirty="0">
                <a:solidFill>
                  <a:srgbClr val="0E2C4B"/>
                </a:solidFill>
                <a:latin typeface="Muli Bold Bold"/>
              </a:rPr>
              <a:t>Desarrollo del </a:t>
            </a:r>
            <a:r>
              <a:rPr lang="en-US" sz="5575" dirty="0" err="1">
                <a:solidFill>
                  <a:srgbClr val="0E2C4B"/>
                </a:solidFill>
                <a:latin typeface="Muli Bold Bold"/>
              </a:rPr>
              <a:t>Prototipo</a:t>
            </a:r>
            <a:r>
              <a:rPr lang="en-US" sz="5575" dirty="0">
                <a:solidFill>
                  <a:srgbClr val="0E2C4B"/>
                </a:solidFill>
                <a:latin typeface="Muli Bold Bold"/>
              </a:rPr>
              <a:t> </a:t>
            </a:r>
          </a:p>
        </p:txBody>
      </p:sp>
      <p:grpSp>
        <p:nvGrpSpPr>
          <p:cNvPr id="20" name="Group 20"/>
          <p:cNvGrpSpPr/>
          <p:nvPr/>
        </p:nvGrpSpPr>
        <p:grpSpPr>
          <a:xfrm>
            <a:off x="659327" y="2592855"/>
            <a:ext cx="8024031" cy="7218790"/>
            <a:chOff x="-1109922" y="-47625"/>
            <a:chExt cx="5747885" cy="6506059"/>
          </a:xfrm>
        </p:grpSpPr>
        <p:sp>
          <p:nvSpPr>
            <p:cNvPr id="21" name="TextBox 21"/>
            <p:cNvSpPr txBox="1"/>
            <p:nvPr/>
          </p:nvSpPr>
          <p:spPr>
            <a:xfrm>
              <a:off x="-1047087" y="-47625"/>
              <a:ext cx="5622217" cy="369852"/>
            </a:xfrm>
            <a:prstGeom prst="rect">
              <a:avLst/>
            </a:prstGeom>
          </p:spPr>
          <p:txBody>
            <a:bodyPr wrap="square" lIns="0" tIns="0" rIns="0" bIns="0" rtlCol="0" anchor="t">
              <a:spAutoFit/>
            </a:bodyPr>
            <a:lstStyle/>
            <a:p>
              <a:pPr>
                <a:lnSpc>
                  <a:spcPts val="3240"/>
                </a:lnSpc>
              </a:pPr>
              <a:r>
                <a:rPr lang="en-US" sz="2314" dirty="0">
                  <a:solidFill>
                    <a:srgbClr val="0E2C4B"/>
                  </a:solidFill>
                  <a:latin typeface="Muli Bold Bold"/>
                </a:rPr>
                <a:t>Campos de </a:t>
              </a:r>
              <a:r>
                <a:rPr lang="en-US" sz="2314" dirty="0" err="1">
                  <a:solidFill>
                    <a:srgbClr val="0E2C4B"/>
                  </a:solidFill>
                  <a:latin typeface="Muli Bold Bold"/>
                </a:rPr>
                <a:t>Articulo</a:t>
              </a:r>
              <a:r>
                <a:rPr lang="en-US" sz="2314" dirty="0">
                  <a:solidFill>
                    <a:srgbClr val="0E2C4B"/>
                  </a:solidFill>
                  <a:latin typeface="Muli Bold Bold"/>
                </a:rPr>
                <a:t>:</a:t>
              </a:r>
            </a:p>
          </p:txBody>
        </p:sp>
        <p:sp>
          <p:nvSpPr>
            <p:cNvPr id="22" name="TextBox 22"/>
            <p:cNvSpPr txBox="1"/>
            <p:nvPr/>
          </p:nvSpPr>
          <p:spPr>
            <a:xfrm>
              <a:off x="-1109922" y="383616"/>
              <a:ext cx="5747885" cy="6074818"/>
            </a:xfrm>
            <a:prstGeom prst="rect">
              <a:avLst/>
            </a:prstGeom>
          </p:spPr>
          <p:txBody>
            <a:bodyPr lIns="0" tIns="0" rIns="0" bIns="0" rtlCol="0" anchor="t">
              <a:spAutoFit/>
            </a:bodyPr>
            <a:lstStyle/>
            <a:p>
              <a:pPr>
                <a:lnSpc>
                  <a:spcPct val="150000"/>
                </a:lnSpc>
              </a:pPr>
              <a:r>
                <a:rPr lang="es-ES" b="1" dirty="0">
                  <a:solidFill>
                    <a:srgbClr val="0E2C4B"/>
                  </a:solidFill>
                  <a:latin typeface="Muli Regular"/>
                </a:rPr>
                <a:t>Observación</a:t>
              </a:r>
              <a:r>
                <a:rPr lang="es-ES" dirty="0">
                  <a:solidFill>
                    <a:srgbClr val="0E2C4B"/>
                  </a:solidFill>
                  <a:latin typeface="Muli Regular"/>
                </a:rPr>
                <a:t>: Esta clase guarda los productos o artículos que se disponen para la venta.</a:t>
              </a:r>
            </a:p>
            <a:p>
              <a:pPr>
                <a:lnSpc>
                  <a:spcPct val="150000"/>
                </a:lnSpc>
              </a:pPr>
              <a:r>
                <a:rPr lang="es-ES" sz="1600" dirty="0">
                  <a:solidFill>
                    <a:srgbClr val="0E2C4B"/>
                  </a:solidFill>
                  <a:latin typeface="Muli Regular"/>
                </a:rPr>
                <a:t>1) </a:t>
              </a:r>
              <a:r>
                <a:rPr lang="es-ES" sz="1600" b="1" dirty="0">
                  <a:solidFill>
                    <a:srgbClr val="0E2C4B"/>
                  </a:solidFill>
                  <a:latin typeface="Muli Regular"/>
                </a:rPr>
                <a:t>SKU</a:t>
              </a:r>
              <a:r>
                <a:rPr lang="es-ES" sz="1600" dirty="0">
                  <a:solidFill>
                    <a:srgbClr val="0E2C4B"/>
                  </a:solidFill>
                  <a:latin typeface="Muli Regular"/>
                </a:rPr>
                <a:t>: Es el código del artículo. </a:t>
              </a:r>
              <a:r>
                <a:rPr lang="es-ES" sz="1600" dirty="0" err="1">
                  <a:solidFill>
                    <a:srgbClr val="0E2C4B"/>
                  </a:solidFill>
                  <a:latin typeface="Muli Regular"/>
                </a:rPr>
                <a:t>Ej</a:t>
              </a:r>
              <a:r>
                <a:rPr lang="es-ES" sz="1600" dirty="0">
                  <a:solidFill>
                    <a:srgbClr val="0E2C4B"/>
                  </a:solidFill>
                  <a:latin typeface="Muli Regular"/>
                </a:rPr>
                <a:t>: 779006601.</a:t>
              </a:r>
            </a:p>
            <a:p>
              <a:pPr>
                <a:lnSpc>
                  <a:spcPct val="150000"/>
                </a:lnSpc>
              </a:pPr>
              <a:r>
                <a:rPr lang="es-ES" sz="1600" dirty="0">
                  <a:solidFill>
                    <a:srgbClr val="0E2C4B"/>
                  </a:solidFill>
                  <a:latin typeface="Muli Regular"/>
                </a:rPr>
                <a:t>2) </a:t>
              </a:r>
              <a:r>
                <a:rPr lang="es-ES" sz="1600" b="1" dirty="0" err="1">
                  <a:solidFill>
                    <a:srgbClr val="0E2C4B"/>
                  </a:solidFill>
                  <a:latin typeface="Muli Regular"/>
                </a:rPr>
                <a:t>Descripcion</a:t>
              </a:r>
              <a:r>
                <a:rPr lang="es-ES" sz="1600" dirty="0">
                  <a:solidFill>
                    <a:srgbClr val="0E2C4B"/>
                  </a:solidFill>
                  <a:latin typeface="Muli Regular"/>
                </a:rPr>
                <a:t>: Contiene el nombre del producto. Ej. – Heladera Gama 16G.</a:t>
              </a:r>
            </a:p>
            <a:p>
              <a:pPr>
                <a:lnSpc>
                  <a:spcPct val="150000"/>
                </a:lnSpc>
              </a:pPr>
              <a:r>
                <a:rPr lang="es-ES" sz="1600" dirty="0">
                  <a:solidFill>
                    <a:srgbClr val="0E2C4B"/>
                  </a:solidFill>
                  <a:latin typeface="Muli Regular"/>
                </a:rPr>
                <a:t>3) </a:t>
              </a:r>
              <a:r>
                <a:rPr lang="es-ES" sz="1600" b="1" dirty="0">
                  <a:solidFill>
                    <a:srgbClr val="0E2C4B"/>
                  </a:solidFill>
                  <a:latin typeface="Muli Regular"/>
                </a:rPr>
                <a:t>Medida</a:t>
              </a:r>
              <a:r>
                <a:rPr lang="es-ES" sz="1600" dirty="0">
                  <a:solidFill>
                    <a:srgbClr val="0E2C4B"/>
                  </a:solidFill>
                  <a:latin typeface="Muli Regular"/>
                </a:rPr>
                <a:t>: Corresponde a la unidad de medida del producto. </a:t>
              </a:r>
            </a:p>
            <a:p>
              <a:pPr>
                <a:lnSpc>
                  <a:spcPct val="150000"/>
                </a:lnSpc>
              </a:pPr>
              <a:r>
                <a:rPr lang="es-ES" sz="1600" dirty="0">
                  <a:solidFill>
                    <a:srgbClr val="0E2C4B"/>
                  </a:solidFill>
                  <a:latin typeface="Muli Regular"/>
                </a:rPr>
                <a:t>4) </a:t>
              </a:r>
              <a:r>
                <a:rPr lang="es-ES" sz="1600" b="1" dirty="0">
                  <a:solidFill>
                    <a:srgbClr val="0E2C4B"/>
                  </a:solidFill>
                  <a:latin typeface="Muli Regular"/>
                </a:rPr>
                <a:t>Unidad</a:t>
              </a:r>
              <a:r>
                <a:rPr lang="es-ES" sz="1600" dirty="0">
                  <a:solidFill>
                    <a:srgbClr val="0E2C4B"/>
                  </a:solidFill>
                  <a:latin typeface="Muli Regular"/>
                </a:rPr>
                <a:t>: Corresponde a la cantidad de unidad del producto.</a:t>
              </a:r>
            </a:p>
            <a:p>
              <a:pPr>
                <a:lnSpc>
                  <a:spcPct val="150000"/>
                </a:lnSpc>
              </a:pPr>
              <a:r>
                <a:rPr lang="es-ES" sz="1600" dirty="0">
                  <a:solidFill>
                    <a:srgbClr val="0E2C4B"/>
                  </a:solidFill>
                  <a:latin typeface="Muli Regular"/>
                </a:rPr>
                <a:t>5) </a:t>
              </a:r>
              <a:r>
                <a:rPr lang="es-ES" sz="1600" b="1" dirty="0" err="1">
                  <a:solidFill>
                    <a:srgbClr val="0E2C4B"/>
                  </a:solidFill>
                  <a:latin typeface="Muli Regular"/>
                </a:rPr>
                <a:t>Id_Subcategoria</a:t>
              </a:r>
              <a:r>
                <a:rPr lang="es-ES" sz="1600" dirty="0">
                  <a:solidFill>
                    <a:srgbClr val="0E2C4B"/>
                  </a:solidFill>
                  <a:latin typeface="Muli Regular"/>
                </a:rPr>
                <a:t>: Relación con la subcategoría (rubro).</a:t>
              </a:r>
            </a:p>
            <a:p>
              <a:pPr>
                <a:lnSpc>
                  <a:spcPct val="150000"/>
                </a:lnSpc>
              </a:pPr>
              <a:r>
                <a:rPr lang="es-ES" sz="1600" dirty="0">
                  <a:solidFill>
                    <a:srgbClr val="0E2C4B"/>
                  </a:solidFill>
                  <a:latin typeface="Muli Regular"/>
                </a:rPr>
                <a:t>6) </a:t>
              </a:r>
              <a:r>
                <a:rPr lang="es-ES" sz="1600" b="1" dirty="0" err="1">
                  <a:solidFill>
                    <a:srgbClr val="0E2C4B"/>
                  </a:solidFill>
                  <a:latin typeface="Muli Regular"/>
                </a:rPr>
                <a:t>StrImagen</a:t>
              </a:r>
              <a:r>
                <a:rPr lang="es-ES" sz="1600" dirty="0">
                  <a:solidFill>
                    <a:srgbClr val="0E2C4B"/>
                  </a:solidFill>
                  <a:latin typeface="Muli Regular"/>
                </a:rPr>
                <a:t>: </a:t>
              </a:r>
              <a:r>
                <a:rPr lang="es-ES" sz="1600" dirty="0" err="1">
                  <a:solidFill>
                    <a:srgbClr val="0E2C4B"/>
                  </a:solidFill>
                  <a:latin typeface="Muli Regular"/>
                </a:rPr>
                <a:t>Path</a:t>
              </a:r>
              <a:r>
                <a:rPr lang="es-ES" sz="1600" dirty="0">
                  <a:solidFill>
                    <a:srgbClr val="0E2C4B"/>
                  </a:solidFill>
                  <a:latin typeface="Muli Regular"/>
                </a:rPr>
                <a:t> del archivo de imagen físico.</a:t>
              </a:r>
            </a:p>
            <a:p>
              <a:pPr>
                <a:lnSpc>
                  <a:spcPct val="150000"/>
                </a:lnSpc>
              </a:pPr>
              <a:r>
                <a:rPr lang="es-ES" sz="1600" dirty="0">
                  <a:solidFill>
                    <a:srgbClr val="0E2C4B"/>
                  </a:solidFill>
                  <a:latin typeface="Muli Regular"/>
                </a:rPr>
                <a:t>7) </a:t>
              </a:r>
              <a:r>
                <a:rPr lang="es-ES" sz="1600" b="1" dirty="0">
                  <a:solidFill>
                    <a:srgbClr val="0E2C4B"/>
                  </a:solidFill>
                  <a:latin typeface="Muli Regular"/>
                </a:rPr>
                <a:t>Oferta</a:t>
              </a:r>
              <a:r>
                <a:rPr lang="es-ES" sz="1600" dirty="0">
                  <a:solidFill>
                    <a:srgbClr val="0E2C4B"/>
                  </a:solidFill>
                  <a:latin typeface="Muli Regular"/>
                </a:rPr>
                <a:t>: Indica si el producto está en oferta.</a:t>
              </a:r>
            </a:p>
            <a:p>
              <a:pPr>
                <a:lnSpc>
                  <a:spcPct val="150000"/>
                </a:lnSpc>
              </a:pPr>
              <a:r>
                <a:rPr lang="es-ES" sz="1600" dirty="0">
                  <a:solidFill>
                    <a:srgbClr val="0E2C4B"/>
                  </a:solidFill>
                  <a:latin typeface="Muli Regular"/>
                </a:rPr>
                <a:t>8) </a:t>
              </a:r>
              <a:r>
                <a:rPr lang="es-ES" sz="1600" b="1" dirty="0">
                  <a:solidFill>
                    <a:srgbClr val="0E2C4B"/>
                  </a:solidFill>
                  <a:latin typeface="Muli Regular"/>
                </a:rPr>
                <a:t>StrImagenSec1</a:t>
              </a:r>
              <a:r>
                <a:rPr lang="es-ES" sz="1600" dirty="0">
                  <a:solidFill>
                    <a:srgbClr val="0E2C4B"/>
                  </a:solidFill>
                  <a:latin typeface="Muli Regular"/>
                </a:rPr>
                <a:t>: </a:t>
              </a:r>
              <a:r>
                <a:rPr lang="es-ES" sz="1600" dirty="0" err="1">
                  <a:solidFill>
                    <a:srgbClr val="0E2C4B"/>
                  </a:solidFill>
                  <a:latin typeface="Muli Regular"/>
                </a:rPr>
                <a:t>Path</a:t>
              </a:r>
              <a:r>
                <a:rPr lang="es-ES" sz="1600" dirty="0">
                  <a:solidFill>
                    <a:srgbClr val="0E2C4B"/>
                  </a:solidFill>
                  <a:latin typeface="Muli Regular"/>
                </a:rPr>
                <a:t> del archivo secundario de imagen físico.</a:t>
              </a:r>
            </a:p>
            <a:p>
              <a:pPr>
                <a:lnSpc>
                  <a:spcPct val="150000"/>
                </a:lnSpc>
              </a:pPr>
              <a:r>
                <a:rPr lang="es-ES" sz="1600" dirty="0">
                  <a:solidFill>
                    <a:srgbClr val="0E2C4B"/>
                  </a:solidFill>
                  <a:latin typeface="Muli Regular"/>
                </a:rPr>
                <a:t>9) </a:t>
              </a:r>
              <a:r>
                <a:rPr lang="es-ES" sz="1600" b="1" dirty="0">
                  <a:solidFill>
                    <a:srgbClr val="0E2C4B"/>
                  </a:solidFill>
                  <a:latin typeface="Muli Regular"/>
                </a:rPr>
                <a:t>Stock</a:t>
              </a:r>
              <a:r>
                <a:rPr lang="es-ES" sz="1600" dirty="0">
                  <a:solidFill>
                    <a:srgbClr val="0E2C4B"/>
                  </a:solidFill>
                  <a:latin typeface="Muli Regular"/>
                </a:rPr>
                <a:t>: Cantidad de productos en stock.</a:t>
              </a:r>
            </a:p>
            <a:p>
              <a:pPr>
                <a:lnSpc>
                  <a:spcPct val="150000"/>
                </a:lnSpc>
              </a:pPr>
              <a:r>
                <a:rPr lang="es-ES" sz="1600" dirty="0">
                  <a:solidFill>
                    <a:srgbClr val="0E2C4B"/>
                  </a:solidFill>
                  <a:latin typeface="Muli Regular"/>
                </a:rPr>
                <a:t>10) </a:t>
              </a:r>
              <a:r>
                <a:rPr lang="es-ES" sz="1600" b="1" dirty="0" err="1">
                  <a:solidFill>
                    <a:srgbClr val="0E2C4B"/>
                  </a:solidFill>
                  <a:latin typeface="Muli Regular"/>
                </a:rPr>
                <a:t>Precio_Venta</a:t>
              </a:r>
              <a:r>
                <a:rPr lang="es-ES" sz="1600" dirty="0">
                  <a:solidFill>
                    <a:srgbClr val="0E2C4B"/>
                  </a:solidFill>
                  <a:latin typeface="Muli Regular"/>
                </a:rPr>
                <a:t>: El precio de unidad del artículo.</a:t>
              </a:r>
            </a:p>
            <a:p>
              <a:pPr>
                <a:lnSpc>
                  <a:spcPct val="150000"/>
                </a:lnSpc>
              </a:pPr>
              <a:r>
                <a:rPr lang="es-ES" sz="1600" dirty="0">
                  <a:solidFill>
                    <a:srgbClr val="0E2C4B"/>
                  </a:solidFill>
                  <a:latin typeface="Muli Regular"/>
                </a:rPr>
                <a:t>11) </a:t>
              </a:r>
              <a:r>
                <a:rPr lang="es-ES" sz="1600" b="1" dirty="0" err="1">
                  <a:solidFill>
                    <a:srgbClr val="0E2C4B"/>
                  </a:solidFill>
                  <a:latin typeface="Muli Regular"/>
                </a:rPr>
                <a:t>Precio_Oferta</a:t>
              </a:r>
              <a:r>
                <a:rPr lang="es-ES" sz="1600" dirty="0">
                  <a:solidFill>
                    <a:srgbClr val="0E2C4B"/>
                  </a:solidFill>
                  <a:latin typeface="Muli Regular"/>
                </a:rPr>
                <a:t>: El precio de oferta del artículo.</a:t>
              </a:r>
            </a:p>
            <a:p>
              <a:pPr>
                <a:lnSpc>
                  <a:spcPct val="150000"/>
                </a:lnSpc>
              </a:pPr>
              <a:r>
                <a:rPr lang="es-ES" sz="1600" dirty="0">
                  <a:solidFill>
                    <a:srgbClr val="0E2C4B"/>
                  </a:solidFill>
                  <a:latin typeface="Muli Regular"/>
                </a:rPr>
                <a:t>12) </a:t>
              </a:r>
              <a:r>
                <a:rPr lang="es-ES" sz="1600" b="1" dirty="0">
                  <a:solidFill>
                    <a:srgbClr val="0E2C4B"/>
                  </a:solidFill>
                  <a:latin typeface="Muli Regular"/>
                </a:rPr>
                <a:t>Habilitado</a:t>
              </a:r>
              <a:r>
                <a:rPr lang="es-ES" sz="1600" dirty="0">
                  <a:solidFill>
                    <a:srgbClr val="0E2C4B"/>
                  </a:solidFill>
                  <a:latin typeface="Muli Regular"/>
                </a:rPr>
                <a:t>: Indica si el producto está disponible para vender.</a:t>
              </a:r>
            </a:p>
            <a:p>
              <a:pPr>
                <a:lnSpc>
                  <a:spcPct val="150000"/>
                </a:lnSpc>
              </a:pPr>
              <a:r>
                <a:rPr lang="es-ES" sz="1600" dirty="0">
                  <a:solidFill>
                    <a:srgbClr val="0E2C4B"/>
                  </a:solidFill>
                  <a:latin typeface="Muli Regular"/>
                </a:rPr>
                <a:t>13) </a:t>
              </a:r>
              <a:r>
                <a:rPr lang="es-ES" sz="1600" b="1" dirty="0" err="1">
                  <a:solidFill>
                    <a:srgbClr val="0E2C4B"/>
                  </a:solidFill>
                  <a:latin typeface="Muli Regular"/>
                </a:rPr>
                <a:t>FechaUltModif</a:t>
              </a:r>
              <a:r>
                <a:rPr lang="es-ES" sz="1600" dirty="0">
                  <a:solidFill>
                    <a:srgbClr val="0E2C4B"/>
                  </a:solidFill>
                  <a:latin typeface="Muli Regular"/>
                </a:rPr>
                <a:t>: Guarda la última fecha de modificación del producto.</a:t>
              </a:r>
            </a:p>
            <a:p>
              <a:pPr>
                <a:lnSpc>
                  <a:spcPct val="150000"/>
                </a:lnSpc>
              </a:pPr>
              <a:r>
                <a:rPr lang="es-ES" sz="1600" dirty="0">
                  <a:solidFill>
                    <a:srgbClr val="0E2C4B"/>
                  </a:solidFill>
                  <a:latin typeface="Muli Regular"/>
                </a:rPr>
                <a:t>14) </a:t>
              </a:r>
              <a:r>
                <a:rPr lang="es-ES" sz="1600" b="1" dirty="0" err="1">
                  <a:solidFill>
                    <a:srgbClr val="0E2C4B"/>
                  </a:solidFill>
                  <a:latin typeface="Muli Regular"/>
                </a:rPr>
                <a:t>Oferta_FechaInicio</a:t>
              </a:r>
              <a:r>
                <a:rPr lang="es-ES" sz="1600" dirty="0">
                  <a:solidFill>
                    <a:srgbClr val="0E2C4B"/>
                  </a:solidFill>
                  <a:latin typeface="Muli Regular"/>
                </a:rPr>
                <a:t>: Indica desde qué fecha el producto está en oferta.</a:t>
              </a:r>
            </a:p>
            <a:p>
              <a:pPr>
                <a:lnSpc>
                  <a:spcPct val="150000"/>
                </a:lnSpc>
              </a:pPr>
              <a:r>
                <a:rPr lang="es-ES" sz="1600" dirty="0">
                  <a:solidFill>
                    <a:srgbClr val="0E2C4B"/>
                  </a:solidFill>
                  <a:latin typeface="Muli Regular"/>
                </a:rPr>
                <a:t>15) </a:t>
              </a:r>
              <a:r>
                <a:rPr lang="es-ES" sz="1600" b="1" dirty="0" err="1">
                  <a:solidFill>
                    <a:srgbClr val="0E2C4B"/>
                  </a:solidFill>
                  <a:latin typeface="Muli Regular"/>
                </a:rPr>
                <a:t>Oferta_FechaFin</a:t>
              </a:r>
              <a:r>
                <a:rPr lang="es-ES" sz="1600" dirty="0">
                  <a:solidFill>
                    <a:srgbClr val="0E2C4B"/>
                  </a:solidFill>
                  <a:latin typeface="Muli Regular"/>
                </a:rPr>
                <a:t>: Indica hasta qué día el producto está en oferta.</a:t>
              </a:r>
            </a:p>
            <a:p>
              <a:pPr>
                <a:lnSpc>
                  <a:spcPct val="150000"/>
                </a:lnSpc>
              </a:pPr>
              <a:r>
                <a:rPr lang="es-ES" sz="1600" dirty="0">
                  <a:solidFill>
                    <a:srgbClr val="0E2C4B"/>
                  </a:solidFill>
                  <a:latin typeface="Muli Regular"/>
                </a:rPr>
                <a:t>16) </a:t>
              </a:r>
              <a:r>
                <a:rPr lang="es-ES" sz="1600" b="1" dirty="0" err="1">
                  <a:solidFill>
                    <a:srgbClr val="0E2C4B"/>
                  </a:solidFill>
                  <a:latin typeface="Muli Regular"/>
                </a:rPr>
                <a:t>Oferta_Vigente</a:t>
              </a:r>
              <a:r>
                <a:rPr lang="es-ES" sz="1600" dirty="0">
                  <a:solidFill>
                    <a:srgbClr val="0E2C4B"/>
                  </a:solidFill>
                  <a:latin typeface="Muli Regular"/>
                </a:rPr>
                <a:t>: Indica si la oferta sigue vigente o no.</a:t>
              </a:r>
            </a:p>
          </p:txBody>
        </p:sp>
      </p:grpSp>
      <p:grpSp>
        <p:nvGrpSpPr>
          <p:cNvPr id="34" name="Group 2"/>
          <p:cNvGrpSpPr/>
          <p:nvPr/>
        </p:nvGrpSpPr>
        <p:grpSpPr>
          <a:xfrm>
            <a:off x="9296400" y="2171701"/>
            <a:ext cx="8688000" cy="7525753"/>
            <a:chOff x="0" y="0"/>
            <a:chExt cx="4026708" cy="3902862"/>
          </a:xfrm>
        </p:grpSpPr>
        <p:sp>
          <p:nvSpPr>
            <p:cNvPr id="35" name="Freeform 3"/>
            <p:cNvSpPr/>
            <p:nvPr/>
          </p:nvSpPr>
          <p:spPr>
            <a:xfrm>
              <a:off x="0" y="0"/>
              <a:ext cx="4026708" cy="3902862"/>
            </a:xfrm>
            <a:custGeom>
              <a:avLst/>
              <a:gdLst/>
              <a:ahLst/>
              <a:cxnLst/>
              <a:rect l="l" t="t" r="r" b="b"/>
              <a:pathLst>
                <a:path w="4026708" h="3902862">
                  <a:moveTo>
                    <a:pt x="3902248" y="3902862"/>
                  </a:moveTo>
                  <a:lnTo>
                    <a:pt x="124460" y="3902862"/>
                  </a:lnTo>
                  <a:cubicBezTo>
                    <a:pt x="55880" y="3902862"/>
                    <a:pt x="0" y="3846982"/>
                    <a:pt x="0" y="3778402"/>
                  </a:cubicBezTo>
                  <a:lnTo>
                    <a:pt x="0" y="124460"/>
                  </a:lnTo>
                  <a:cubicBezTo>
                    <a:pt x="0" y="55880"/>
                    <a:pt x="55880" y="0"/>
                    <a:pt x="124460" y="0"/>
                  </a:cubicBezTo>
                  <a:lnTo>
                    <a:pt x="3902248" y="0"/>
                  </a:lnTo>
                  <a:cubicBezTo>
                    <a:pt x="3970828" y="0"/>
                    <a:pt x="4026708" y="55880"/>
                    <a:pt x="4026708" y="124460"/>
                  </a:cubicBezTo>
                  <a:lnTo>
                    <a:pt x="4026708" y="3778402"/>
                  </a:lnTo>
                  <a:cubicBezTo>
                    <a:pt x="4026708" y="3846982"/>
                    <a:pt x="3970828" y="3902862"/>
                    <a:pt x="3902248" y="3902862"/>
                  </a:cubicBezTo>
                  <a:close/>
                </a:path>
              </a:pathLst>
            </a:custGeom>
            <a:solidFill>
              <a:srgbClr val="FFFFFF"/>
            </a:solidFill>
          </p:spPr>
        </p:sp>
      </p:grpSp>
      <p:grpSp>
        <p:nvGrpSpPr>
          <p:cNvPr id="36" name="Group 20"/>
          <p:cNvGrpSpPr/>
          <p:nvPr/>
        </p:nvGrpSpPr>
        <p:grpSpPr>
          <a:xfrm>
            <a:off x="9601200" y="2630955"/>
            <a:ext cx="8077799" cy="4387617"/>
            <a:chOff x="-247530" y="-47625"/>
            <a:chExt cx="5995415" cy="3954418"/>
          </a:xfrm>
        </p:grpSpPr>
        <p:sp>
          <p:nvSpPr>
            <p:cNvPr id="37" name="TextBox 21"/>
            <p:cNvSpPr txBox="1"/>
            <p:nvPr/>
          </p:nvSpPr>
          <p:spPr>
            <a:xfrm>
              <a:off x="0" y="-47625"/>
              <a:ext cx="5747885" cy="369852"/>
            </a:xfrm>
            <a:prstGeom prst="rect">
              <a:avLst/>
            </a:prstGeom>
          </p:spPr>
          <p:txBody>
            <a:bodyPr lIns="0" tIns="0" rIns="0" bIns="0" rtlCol="0" anchor="t">
              <a:spAutoFit/>
            </a:bodyPr>
            <a:lstStyle/>
            <a:p>
              <a:pPr>
                <a:lnSpc>
                  <a:spcPts val="3240"/>
                </a:lnSpc>
              </a:pPr>
              <a:r>
                <a:rPr lang="en-US" sz="2314" dirty="0" err="1">
                  <a:solidFill>
                    <a:srgbClr val="0E2C4B"/>
                  </a:solidFill>
                  <a:latin typeface="Muli Bold Bold"/>
                </a:rPr>
                <a:t>Funciones</a:t>
              </a:r>
              <a:r>
                <a:rPr lang="en-US" sz="2314" dirty="0">
                  <a:solidFill>
                    <a:srgbClr val="0E2C4B"/>
                  </a:solidFill>
                  <a:latin typeface="Muli Bold Bold"/>
                </a:rPr>
                <a:t> de </a:t>
              </a:r>
              <a:r>
                <a:rPr lang="en-US" sz="2314" dirty="0" err="1">
                  <a:solidFill>
                    <a:srgbClr val="0E2C4B"/>
                  </a:solidFill>
                  <a:latin typeface="Muli Bold Bold"/>
                </a:rPr>
                <a:t>Articulo</a:t>
              </a:r>
              <a:r>
                <a:rPr lang="en-US" sz="2314" dirty="0">
                  <a:solidFill>
                    <a:srgbClr val="0E2C4B"/>
                  </a:solidFill>
                  <a:latin typeface="Muli Bold Bold"/>
                </a:rPr>
                <a:t>:</a:t>
              </a:r>
            </a:p>
          </p:txBody>
        </p:sp>
        <p:sp>
          <p:nvSpPr>
            <p:cNvPr id="38" name="TextBox 22"/>
            <p:cNvSpPr txBox="1"/>
            <p:nvPr/>
          </p:nvSpPr>
          <p:spPr>
            <a:xfrm>
              <a:off x="-247530" y="349278"/>
              <a:ext cx="5747885" cy="3557515"/>
            </a:xfrm>
            <a:prstGeom prst="rect">
              <a:avLst/>
            </a:prstGeom>
          </p:spPr>
          <p:txBody>
            <a:bodyPr lIns="0" tIns="0" rIns="0" bIns="0" rtlCol="0" anchor="t">
              <a:spAutoFit/>
            </a:bodyPr>
            <a:lstStyle/>
            <a:p>
              <a:pPr marL="457200" indent="-457200">
                <a:lnSpc>
                  <a:spcPct val="150000"/>
                </a:lnSpc>
                <a:buAutoNum type="arabicParenR"/>
              </a:pPr>
              <a:r>
                <a:rPr lang="es-ES" sz="1900" b="1" dirty="0" err="1">
                  <a:solidFill>
                    <a:srgbClr val="0E2C4B"/>
                  </a:solidFill>
                  <a:latin typeface="Muli Regular"/>
                </a:rPr>
                <a:t>ListaProductos</a:t>
              </a:r>
              <a:r>
                <a:rPr lang="es-ES" sz="1900" dirty="0">
                  <a:solidFill>
                    <a:srgbClr val="0E2C4B"/>
                  </a:solidFill>
                  <a:latin typeface="Muli Regular"/>
                </a:rPr>
                <a:t>: Muestra todos los productos.</a:t>
              </a:r>
            </a:p>
            <a:p>
              <a:pPr>
                <a:lnSpc>
                  <a:spcPct val="150000"/>
                </a:lnSpc>
              </a:pPr>
              <a:endParaRPr lang="es-ES" sz="1900" dirty="0">
                <a:solidFill>
                  <a:srgbClr val="0E2C4B"/>
                </a:solidFill>
                <a:latin typeface="Muli Regular"/>
              </a:endParaRPr>
            </a:p>
            <a:p>
              <a:pPr>
                <a:lnSpc>
                  <a:spcPct val="150000"/>
                </a:lnSpc>
              </a:pPr>
              <a:r>
                <a:rPr lang="es-ES" sz="1900" dirty="0">
                  <a:solidFill>
                    <a:srgbClr val="0E2C4B"/>
                  </a:solidFill>
                  <a:latin typeface="Muli Regular"/>
                </a:rPr>
                <a:t>2) </a:t>
              </a:r>
              <a:r>
                <a:rPr lang="es-ES" sz="1900" b="1" dirty="0" err="1">
                  <a:solidFill>
                    <a:srgbClr val="0E2C4B"/>
                  </a:solidFill>
                  <a:latin typeface="Muli Regular"/>
                </a:rPr>
                <a:t>ListarProductosPorSubCategoria</a:t>
              </a:r>
              <a:r>
                <a:rPr lang="es-ES" sz="1900" dirty="0">
                  <a:solidFill>
                    <a:srgbClr val="0E2C4B"/>
                  </a:solidFill>
                  <a:latin typeface="Muli Regular"/>
                </a:rPr>
                <a:t>: Recibe el </a:t>
              </a:r>
              <a:r>
                <a:rPr lang="es-ES" sz="1900" dirty="0" err="1">
                  <a:solidFill>
                    <a:srgbClr val="0E2C4B"/>
                  </a:solidFill>
                  <a:latin typeface="Muli Regular"/>
                </a:rPr>
                <a:t>Id_SubCategoria</a:t>
              </a:r>
              <a:r>
                <a:rPr lang="es-ES" sz="1900" dirty="0">
                  <a:solidFill>
                    <a:srgbClr val="0E2C4B"/>
                  </a:solidFill>
                  <a:latin typeface="Muli Regular"/>
                </a:rPr>
                <a:t> y </a:t>
              </a:r>
            </a:p>
            <a:p>
              <a:pPr>
                <a:lnSpc>
                  <a:spcPct val="150000"/>
                </a:lnSpc>
              </a:pPr>
              <a:r>
                <a:rPr lang="es-ES" sz="1900" dirty="0">
                  <a:solidFill>
                    <a:srgbClr val="0E2C4B"/>
                  </a:solidFill>
                  <a:latin typeface="Muli Regular"/>
                </a:rPr>
                <a:t>devuelve todos los productos de esa subcategoría.</a:t>
              </a:r>
            </a:p>
            <a:p>
              <a:pPr>
                <a:lnSpc>
                  <a:spcPct val="150000"/>
                </a:lnSpc>
              </a:pPr>
              <a:endParaRPr lang="es-ES" sz="1900" dirty="0">
                <a:solidFill>
                  <a:srgbClr val="0E2C4B"/>
                </a:solidFill>
                <a:latin typeface="Muli Regular"/>
              </a:endParaRPr>
            </a:p>
            <a:p>
              <a:pPr>
                <a:lnSpc>
                  <a:spcPct val="150000"/>
                </a:lnSpc>
              </a:pPr>
              <a:r>
                <a:rPr lang="es-ES" sz="1900" dirty="0">
                  <a:solidFill>
                    <a:srgbClr val="0E2C4B"/>
                  </a:solidFill>
                  <a:latin typeface="Muli Regular"/>
                </a:rPr>
                <a:t>3) </a:t>
              </a:r>
              <a:r>
                <a:rPr lang="es-ES" sz="1900" b="1" dirty="0" err="1">
                  <a:solidFill>
                    <a:srgbClr val="0E2C4B"/>
                  </a:solidFill>
                  <a:latin typeface="Muli Regular"/>
                </a:rPr>
                <a:t>ModificarProducto</a:t>
              </a:r>
              <a:r>
                <a:rPr lang="es-ES" sz="1900" dirty="0">
                  <a:solidFill>
                    <a:srgbClr val="0E2C4B"/>
                  </a:solidFill>
                  <a:latin typeface="Muli Regular"/>
                </a:rPr>
                <a:t>: Recibe los datos del artículo y por medio del SKU se identifica el registro a modificar.</a:t>
              </a:r>
            </a:p>
            <a:p>
              <a:pPr>
                <a:lnSpc>
                  <a:spcPct val="150000"/>
                </a:lnSpc>
              </a:pPr>
              <a:endParaRPr lang="es-ES" sz="1900" dirty="0">
                <a:solidFill>
                  <a:srgbClr val="0E2C4B"/>
                </a:solidFill>
                <a:latin typeface="Muli Regular"/>
              </a:endParaRPr>
            </a:p>
            <a:p>
              <a:pPr>
                <a:lnSpc>
                  <a:spcPct val="150000"/>
                </a:lnSpc>
              </a:pPr>
              <a:r>
                <a:rPr lang="es-ES" sz="1900" dirty="0">
                  <a:solidFill>
                    <a:srgbClr val="0E2C4B"/>
                  </a:solidFill>
                  <a:latin typeface="Muli Regular"/>
                </a:rPr>
                <a:t>4) </a:t>
              </a:r>
              <a:r>
                <a:rPr lang="es-ES" sz="1900" b="1" dirty="0" err="1">
                  <a:solidFill>
                    <a:srgbClr val="0E2C4B"/>
                  </a:solidFill>
                  <a:latin typeface="Muli Regular"/>
                </a:rPr>
                <a:t>VerProductoPorSKU</a:t>
              </a:r>
              <a:r>
                <a:rPr lang="es-ES" sz="1900" dirty="0">
                  <a:solidFill>
                    <a:srgbClr val="0E2C4B"/>
                  </a:solidFill>
                  <a:latin typeface="Muli Regular"/>
                </a:rPr>
                <a:t>: Recibe el SKU y muestra el artículo.</a:t>
              </a:r>
            </a:p>
          </p:txBody>
        </p:sp>
      </p:grpSp>
    </p:spTree>
    <p:extLst>
      <p:ext uri="{BB962C8B-B14F-4D97-AF65-F5344CB8AC3E}">
        <p14:creationId xmlns:p14="http://schemas.microsoft.com/office/powerpoint/2010/main" val="10704615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8"/>
          <p:cNvSpPr txBox="1"/>
          <p:nvPr/>
        </p:nvSpPr>
        <p:spPr>
          <a:xfrm>
            <a:off x="1028700" y="1028700"/>
            <a:ext cx="12084767" cy="847725"/>
          </a:xfrm>
          <a:prstGeom prst="rect">
            <a:avLst/>
          </a:prstGeom>
        </p:spPr>
        <p:txBody>
          <a:bodyPr lIns="0" tIns="0" rIns="0" bIns="0" rtlCol="0" anchor="t">
            <a:spAutoFit/>
          </a:bodyPr>
          <a:lstStyle/>
          <a:p>
            <a:pPr>
              <a:lnSpc>
                <a:spcPts val="6689"/>
              </a:lnSpc>
            </a:pPr>
            <a:r>
              <a:rPr lang="en-US" sz="5575" dirty="0" err="1">
                <a:solidFill>
                  <a:srgbClr val="0E2C4B"/>
                </a:solidFill>
                <a:latin typeface="Muli Bold Bold"/>
              </a:rPr>
              <a:t>Diagrama</a:t>
            </a:r>
            <a:r>
              <a:rPr lang="en-US" sz="5575" dirty="0">
                <a:solidFill>
                  <a:srgbClr val="0E2C4B"/>
                </a:solidFill>
                <a:latin typeface="Muli Bold Bold"/>
              </a:rPr>
              <a:t> de </a:t>
            </a:r>
            <a:r>
              <a:rPr lang="en-US" sz="5575" dirty="0" err="1">
                <a:solidFill>
                  <a:srgbClr val="0E2C4B"/>
                </a:solidFill>
                <a:latin typeface="Muli Bold Bold"/>
              </a:rPr>
              <a:t>Clases</a:t>
            </a:r>
            <a:endParaRPr lang="en-US" sz="5575" dirty="0">
              <a:solidFill>
                <a:srgbClr val="0E2C4B"/>
              </a:solidFill>
              <a:latin typeface="Muli Bold Bold"/>
            </a:endParaRPr>
          </a:p>
        </p:txBody>
      </p:sp>
      <p:pic>
        <p:nvPicPr>
          <p:cNvPr id="13" name="12 Imagen"/>
          <p:cNvPicPr/>
          <p:nvPr/>
        </p:nvPicPr>
        <p:blipFill>
          <a:blip r:embed="rId2">
            <a:extLst>
              <a:ext uri="{28A0092B-C50C-407E-A947-70E740481C1C}">
                <a14:useLocalDpi xmlns:a14="http://schemas.microsoft.com/office/drawing/2010/main" val="0"/>
              </a:ext>
            </a:extLst>
          </a:blip>
          <a:srcRect/>
          <a:stretch>
            <a:fillRect/>
          </a:stretch>
        </p:blipFill>
        <p:spPr bwMode="auto">
          <a:xfrm>
            <a:off x="1028700" y="2095500"/>
            <a:ext cx="14516100" cy="6934200"/>
          </a:xfrm>
          <a:prstGeom prst="rect">
            <a:avLst/>
          </a:prstGeom>
          <a:noFill/>
          <a:ln>
            <a:noFill/>
          </a:ln>
        </p:spPr>
      </p:pic>
    </p:spTree>
    <p:extLst>
      <p:ext uri="{BB962C8B-B14F-4D97-AF65-F5344CB8AC3E}">
        <p14:creationId xmlns:p14="http://schemas.microsoft.com/office/powerpoint/2010/main" val="33377126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8"/>
          <p:cNvSpPr txBox="1"/>
          <p:nvPr/>
        </p:nvSpPr>
        <p:spPr>
          <a:xfrm>
            <a:off x="1028700" y="1028700"/>
            <a:ext cx="12084767" cy="847725"/>
          </a:xfrm>
          <a:prstGeom prst="rect">
            <a:avLst/>
          </a:prstGeom>
        </p:spPr>
        <p:txBody>
          <a:bodyPr lIns="0" tIns="0" rIns="0" bIns="0" rtlCol="0" anchor="t">
            <a:spAutoFit/>
          </a:bodyPr>
          <a:lstStyle/>
          <a:p>
            <a:pPr>
              <a:lnSpc>
                <a:spcPts val="6689"/>
              </a:lnSpc>
            </a:pPr>
            <a:r>
              <a:rPr lang="en-US" sz="5575" dirty="0">
                <a:solidFill>
                  <a:srgbClr val="0E2C4B"/>
                </a:solidFill>
                <a:latin typeface="Muli Bold Bold"/>
              </a:rPr>
              <a:t> </a:t>
            </a:r>
            <a:r>
              <a:rPr lang="en-US" sz="5575" dirty="0" err="1">
                <a:solidFill>
                  <a:srgbClr val="0E2C4B"/>
                </a:solidFill>
                <a:latin typeface="Muli Bold Bold"/>
              </a:rPr>
              <a:t>Diagrama</a:t>
            </a:r>
            <a:r>
              <a:rPr lang="en-US" sz="5575" dirty="0">
                <a:solidFill>
                  <a:srgbClr val="0E2C4B"/>
                </a:solidFill>
                <a:latin typeface="Muli Bold Bold"/>
              </a:rPr>
              <a:t> </a:t>
            </a:r>
            <a:r>
              <a:rPr lang="en-US" sz="5575" dirty="0" err="1">
                <a:solidFill>
                  <a:srgbClr val="0E2C4B"/>
                </a:solidFill>
                <a:latin typeface="Muli Bold Bold"/>
              </a:rPr>
              <a:t>Entidad</a:t>
            </a:r>
            <a:r>
              <a:rPr lang="en-US" sz="5575" dirty="0">
                <a:solidFill>
                  <a:srgbClr val="0E2C4B"/>
                </a:solidFill>
                <a:latin typeface="Muli Bold Bold"/>
              </a:rPr>
              <a:t> </a:t>
            </a:r>
            <a:r>
              <a:rPr lang="en-US" sz="5575" dirty="0" err="1">
                <a:solidFill>
                  <a:srgbClr val="0E2C4B"/>
                </a:solidFill>
                <a:latin typeface="Muli Bold Bold"/>
              </a:rPr>
              <a:t>Relación</a:t>
            </a:r>
            <a:endParaRPr lang="en-US" sz="5575" dirty="0">
              <a:solidFill>
                <a:srgbClr val="0E2C4B"/>
              </a:solidFill>
              <a:latin typeface="Muli Bold Bold"/>
            </a:endParaRPr>
          </a:p>
        </p:txBody>
      </p:sp>
      <p:pic>
        <p:nvPicPr>
          <p:cNvPr id="4" name="3 Imagen"/>
          <p:cNvPicPr/>
          <p:nvPr/>
        </p:nvPicPr>
        <p:blipFill>
          <a:blip r:embed="rId2">
            <a:extLst>
              <a:ext uri="{28A0092B-C50C-407E-A947-70E740481C1C}">
                <a14:useLocalDpi xmlns:a14="http://schemas.microsoft.com/office/drawing/2010/main" val="0"/>
              </a:ext>
            </a:extLst>
          </a:blip>
          <a:srcRect/>
          <a:stretch>
            <a:fillRect/>
          </a:stretch>
        </p:blipFill>
        <p:spPr bwMode="auto">
          <a:xfrm>
            <a:off x="1055224" y="2247900"/>
            <a:ext cx="12031717" cy="7185134"/>
          </a:xfrm>
          <a:prstGeom prst="rect">
            <a:avLst/>
          </a:prstGeom>
          <a:noFill/>
          <a:ln>
            <a:noFill/>
          </a:ln>
        </p:spPr>
      </p:pic>
    </p:spTree>
    <p:extLst>
      <p:ext uri="{BB962C8B-B14F-4D97-AF65-F5344CB8AC3E}">
        <p14:creationId xmlns:p14="http://schemas.microsoft.com/office/powerpoint/2010/main" val="20024532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8"/>
          <p:cNvSpPr txBox="1"/>
          <p:nvPr/>
        </p:nvSpPr>
        <p:spPr>
          <a:xfrm>
            <a:off x="1028700" y="1028700"/>
            <a:ext cx="12084767" cy="847725"/>
          </a:xfrm>
          <a:prstGeom prst="rect">
            <a:avLst/>
          </a:prstGeom>
        </p:spPr>
        <p:txBody>
          <a:bodyPr lIns="0" tIns="0" rIns="0" bIns="0" rtlCol="0" anchor="t">
            <a:spAutoFit/>
          </a:bodyPr>
          <a:lstStyle/>
          <a:p>
            <a:pPr>
              <a:lnSpc>
                <a:spcPts val="6689"/>
              </a:lnSpc>
            </a:pPr>
            <a:r>
              <a:rPr lang="en-US" sz="5575" dirty="0" err="1">
                <a:solidFill>
                  <a:srgbClr val="0E2C4B"/>
                </a:solidFill>
                <a:latin typeface="Muli Bold Bold"/>
              </a:rPr>
              <a:t>Diagrama</a:t>
            </a:r>
            <a:r>
              <a:rPr lang="en-US" sz="5575" dirty="0">
                <a:solidFill>
                  <a:srgbClr val="0E2C4B"/>
                </a:solidFill>
                <a:latin typeface="Muli Bold Bold"/>
              </a:rPr>
              <a:t> de </a:t>
            </a:r>
            <a:r>
              <a:rPr lang="en-US" sz="5575" dirty="0" err="1">
                <a:solidFill>
                  <a:srgbClr val="0E2C4B"/>
                </a:solidFill>
                <a:latin typeface="Muli Bold Bold"/>
              </a:rPr>
              <a:t>Despliegue</a:t>
            </a:r>
            <a:endParaRPr lang="en-US" sz="5575" dirty="0">
              <a:solidFill>
                <a:srgbClr val="0E2C4B"/>
              </a:solidFill>
              <a:latin typeface="Muli Bold Bold"/>
            </a:endParaRPr>
          </a:p>
        </p:txBody>
      </p:sp>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1028700" y="2171700"/>
            <a:ext cx="13830300" cy="7772400"/>
          </a:xfrm>
          <a:prstGeom prst="rect">
            <a:avLst/>
          </a:prstGeom>
          <a:noFill/>
          <a:ln>
            <a:noFill/>
          </a:ln>
        </p:spPr>
      </p:pic>
    </p:spTree>
    <p:extLst>
      <p:ext uri="{BB962C8B-B14F-4D97-AF65-F5344CB8AC3E}">
        <p14:creationId xmlns:p14="http://schemas.microsoft.com/office/powerpoint/2010/main" val="38070620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882971"/>
            <a:ext cx="6173123" cy="4424487"/>
            <a:chOff x="0" y="9525"/>
            <a:chExt cx="8230830" cy="5899316"/>
          </a:xfrm>
        </p:grpSpPr>
        <p:sp>
          <p:nvSpPr>
            <p:cNvPr id="3" name="TextBox 3"/>
            <p:cNvSpPr txBox="1"/>
            <p:nvPr/>
          </p:nvSpPr>
          <p:spPr>
            <a:xfrm>
              <a:off x="0" y="9525"/>
              <a:ext cx="8230830" cy="2154436"/>
            </a:xfrm>
            <a:prstGeom prst="rect">
              <a:avLst/>
            </a:prstGeom>
          </p:spPr>
          <p:txBody>
            <a:bodyPr lIns="0" tIns="0" rIns="0" bIns="0" rtlCol="0" anchor="t">
              <a:spAutoFit/>
            </a:bodyPr>
            <a:lstStyle/>
            <a:p>
              <a:pPr>
                <a:lnSpc>
                  <a:spcPts val="6330"/>
                </a:lnSpc>
              </a:pPr>
              <a:r>
                <a:rPr lang="en-US" sz="5275" dirty="0" err="1">
                  <a:solidFill>
                    <a:srgbClr val="0E2C4B"/>
                  </a:solidFill>
                  <a:latin typeface="Muli Bold Bold"/>
                </a:rPr>
                <a:t>Diagrama</a:t>
              </a:r>
              <a:r>
                <a:rPr lang="en-US" sz="5275" dirty="0">
                  <a:solidFill>
                    <a:srgbClr val="0E2C4B"/>
                  </a:solidFill>
                  <a:latin typeface="Muli Bold Bold"/>
                </a:rPr>
                <a:t> de </a:t>
              </a:r>
              <a:r>
                <a:rPr lang="en-US" sz="5275" dirty="0" err="1">
                  <a:solidFill>
                    <a:srgbClr val="0E2C4B"/>
                  </a:solidFill>
                  <a:latin typeface="Muli Bold Bold"/>
                </a:rPr>
                <a:t>Casos</a:t>
              </a:r>
              <a:r>
                <a:rPr lang="en-US" sz="5275" dirty="0">
                  <a:solidFill>
                    <a:srgbClr val="0E2C4B"/>
                  </a:solidFill>
                  <a:latin typeface="Muli Bold Bold"/>
                </a:rPr>
                <a:t> de </a:t>
              </a:r>
              <a:r>
                <a:rPr lang="en-US" sz="5275" dirty="0" err="1">
                  <a:solidFill>
                    <a:srgbClr val="0E2C4B"/>
                  </a:solidFill>
                  <a:latin typeface="Muli Bold Bold"/>
                </a:rPr>
                <a:t>Uso</a:t>
              </a:r>
              <a:endParaRPr lang="en-US" sz="5275" dirty="0">
                <a:solidFill>
                  <a:srgbClr val="0E2C4B"/>
                </a:solidFill>
                <a:latin typeface="Muli Bold Bold"/>
              </a:endParaRPr>
            </a:p>
          </p:txBody>
        </p:sp>
        <p:grpSp>
          <p:nvGrpSpPr>
            <p:cNvPr id="4" name="Group 4"/>
            <p:cNvGrpSpPr/>
            <p:nvPr/>
          </p:nvGrpSpPr>
          <p:grpSpPr>
            <a:xfrm>
              <a:off x="0" y="4808174"/>
              <a:ext cx="6959599" cy="1100667"/>
              <a:chOff x="0" y="0"/>
              <a:chExt cx="4175759" cy="660400"/>
            </a:xfrm>
          </p:grpSpPr>
          <p:sp>
            <p:nvSpPr>
              <p:cNvPr id="5" name="Freeform 5"/>
              <p:cNvSpPr/>
              <p:nvPr/>
            </p:nvSpPr>
            <p:spPr>
              <a:xfrm>
                <a:off x="0" y="0"/>
                <a:ext cx="4175759" cy="660400"/>
              </a:xfrm>
              <a:custGeom>
                <a:avLst/>
                <a:gdLst/>
                <a:ahLst/>
                <a:cxnLst/>
                <a:rect l="l" t="t" r="r" b="b"/>
                <a:pathLst>
                  <a:path w="4021548" h="660400">
                    <a:moveTo>
                      <a:pt x="3897087" y="660400"/>
                    </a:moveTo>
                    <a:lnTo>
                      <a:pt x="124460" y="660400"/>
                    </a:lnTo>
                    <a:cubicBezTo>
                      <a:pt x="55880" y="660400"/>
                      <a:pt x="0" y="604520"/>
                      <a:pt x="0" y="535940"/>
                    </a:cubicBezTo>
                    <a:lnTo>
                      <a:pt x="0" y="124460"/>
                    </a:lnTo>
                    <a:cubicBezTo>
                      <a:pt x="0" y="55880"/>
                      <a:pt x="55880" y="0"/>
                      <a:pt x="124460" y="0"/>
                    </a:cubicBezTo>
                    <a:lnTo>
                      <a:pt x="3897088" y="0"/>
                    </a:lnTo>
                    <a:cubicBezTo>
                      <a:pt x="3965668" y="0"/>
                      <a:pt x="4021548" y="55880"/>
                      <a:pt x="4021548" y="124460"/>
                    </a:cubicBezTo>
                    <a:lnTo>
                      <a:pt x="4021548" y="535940"/>
                    </a:lnTo>
                    <a:cubicBezTo>
                      <a:pt x="4021548" y="604520"/>
                      <a:pt x="3965668" y="660400"/>
                      <a:pt x="3897088" y="660400"/>
                    </a:cubicBezTo>
                    <a:close/>
                  </a:path>
                </a:pathLst>
              </a:custGeom>
              <a:solidFill>
                <a:srgbClr val="F36825"/>
              </a:solidFill>
            </p:spPr>
          </p:sp>
        </p:grpSp>
        <p:sp>
          <p:nvSpPr>
            <p:cNvPr id="6" name="TextBox 6"/>
            <p:cNvSpPr txBox="1"/>
            <p:nvPr/>
          </p:nvSpPr>
          <p:spPr>
            <a:xfrm>
              <a:off x="693231" y="5043477"/>
              <a:ext cx="5587728" cy="549275"/>
            </a:xfrm>
            <a:prstGeom prst="rect">
              <a:avLst/>
            </a:prstGeom>
          </p:spPr>
          <p:txBody>
            <a:bodyPr lIns="0" tIns="0" rIns="0" bIns="0" rtlCol="0" anchor="t">
              <a:spAutoFit/>
            </a:bodyPr>
            <a:lstStyle/>
            <a:p>
              <a:pPr>
                <a:lnSpc>
                  <a:spcPts val="3360"/>
                </a:lnSpc>
              </a:pPr>
              <a:r>
                <a:rPr lang="en-US" sz="2800" dirty="0">
                  <a:solidFill>
                    <a:srgbClr val="FFFFFF"/>
                  </a:solidFill>
                  <a:latin typeface="Muli Regular Bold"/>
                </a:rPr>
                <a:t>1) </a:t>
              </a:r>
              <a:r>
                <a:rPr lang="en-US" sz="2800" dirty="0" err="1">
                  <a:solidFill>
                    <a:srgbClr val="FFFFFF"/>
                  </a:solidFill>
                  <a:latin typeface="Muli Regular Bold"/>
                </a:rPr>
                <a:t>Generación</a:t>
              </a:r>
              <a:r>
                <a:rPr lang="en-US" sz="2800" dirty="0">
                  <a:solidFill>
                    <a:srgbClr val="FFFFFF"/>
                  </a:solidFill>
                  <a:latin typeface="Muli Regular Bold"/>
                </a:rPr>
                <a:t> de </a:t>
              </a:r>
              <a:r>
                <a:rPr lang="en-US" sz="2800" dirty="0" err="1">
                  <a:solidFill>
                    <a:srgbClr val="FFFFFF"/>
                  </a:solidFill>
                  <a:latin typeface="Muli Regular Bold"/>
                </a:rPr>
                <a:t>Pedido</a:t>
              </a:r>
              <a:endParaRPr lang="en-US" sz="2800" dirty="0">
                <a:solidFill>
                  <a:srgbClr val="FFFFFF"/>
                </a:solidFill>
                <a:latin typeface="Muli Regular Bold"/>
              </a:endParaRPr>
            </a:p>
          </p:txBody>
        </p:sp>
      </p:grpSp>
      <p:pic>
        <p:nvPicPr>
          <p:cNvPr id="22" name="Imagen 2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67800" y="43664"/>
            <a:ext cx="9144612" cy="10188000"/>
          </a:xfrm>
          <a:prstGeom prst="rect">
            <a:avLst/>
          </a:prstGeom>
          <a:noFill/>
          <a:ln>
            <a:noFill/>
          </a:ln>
        </p:spPr>
      </p:pic>
    </p:spTree>
    <p:extLst>
      <p:ext uri="{BB962C8B-B14F-4D97-AF65-F5344CB8AC3E}">
        <p14:creationId xmlns:p14="http://schemas.microsoft.com/office/powerpoint/2010/main" val="20764243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882971"/>
            <a:ext cx="6173123" cy="4424487"/>
            <a:chOff x="0" y="9525"/>
            <a:chExt cx="8230830" cy="5899316"/>
          </a:xfrm>
        </p:grpSpPr>
        <p:sp>
          <p:nvSpPr>
            <p:cNvPr id="3" name="TextBox 3"/>
            <p:cNvSpPr txBox="1"/>
            <p:nvPr/>
          </p:nvSpPr>
          <p:spPr>
            <a:xfrm>
              <a:off x="0" y="9525"/>
              <a:ext cx="8230830" cy="2154436"/>
            </a:xfrm>
            <a:prstGeom prst="rect">
              <a:avLst/>
            </a:prstGeom>
          </p:spPr>
          <p:txBody>
            <a:bodyPr lIns="0" tIns="0" rIns="0" bIns="0" rtlCol="0" anchor="t">
              <a:spAutoFit/>
            </a:bodyPr>
            <a:lstStyle/>
            <a:p>
              <a:pPr>
                <a:lnSpc>
                  <a:spcPts val="6330"/>
                </a:lnSpc>
              </a:pPr>
              <a:r>
                <a:rPr lang="en-US" sz="5275" dirty="0" err="1">
                  <a:solidFill>
                    <a:srgbClr val="0E2C4B"/>
                  </a:solidFill>
                  <a:latin typeface="Muli Bold Bold"/>
                </a:rPr>
                <a:t>Diagrama</a:t>
              </a:r>
              <a:r>
                <a:rPr lang="en-US" sz="5275" dirty="0">
                  <a:solidFill>
                    <a:srgbClr val="0E2C4B"/>
                  </a:solidFill>
                  <a:latin typeface="Muli Bold Bold"/>
                </a:rPr>
                <a:t> de </a:t>
              </a:r>
              <a:r>
                <a:rPr lang="en-US" sz="5275" dirty="0" err="1">
                  <a:solidFill>
                    <a:srgbClr val="0E2C4B"/>
                  </a:solidFill>
                  <a:latin typeface="Muli Bold Bold"/>
                </a:rPr>
                <a:t>Casos</a:t>
              </a:r>
              <a:r>
                <a:rPr lang="en-US" sz="5275" dirty="0">
                  <a:solidFill>
                    <a:srgbClr val="0E2C4B"/>
                  </a:solidFill>
                  <a:latin typeface="Muli Bold Bold"/>
                </a:rPr>
                <a:t> de </a:t>
              </a:r>
              <a:r>
                <a:rPr lang="en-US" sz="5275" dirty="0" err="1">
                  <a:solidFill>
                    <a:srgbClr val="0E2C4B"/>
                  </a:solidFill>
                  <a:latin typeface="Muli Bold Bold"/>
                </a:rPr>
                <a:t>Uso</a:t>
              </a:r>
              <a:endParaRPr lang="en-US" sz="5275" dirty="0">
                <a:solidFill>
                  <a:srgbClr val="0E2C4B"/>
                </a:solidFill>
                <a:latin typeface="Muli Bold Bold"/>
              </a:endParaRPr>
            </a:p>
          </p:txBody>
        </p:sp>
        <p:grpSp>
          <p:nvGrpSpPr>
            <p:cNvPr id="4" name="Group 4"/>
            <p:cNvGrpSpPr/>
            <p:nvPr/>
          </p:nvGrpSpPr>
          <p:grpSpPr>
            <a:xfrm>
              <a:off x="0" y="4808174"/>
              <a:ext cx="7467599" cy="1100667"/>
              <a:chOff x="0" y="0"/>
              <a:chExt cx="4480559" cy="660400"/>
            </a:xfrm>
          </p:grpSpPr>
          <p:sp>
            <p:nvSpPr>
              <p:cNvPr id="5" name="Freeform 5"/>
              <p:cNvSpPr/>
              <p:nvPr/>
            </p:nvSpPr>
            <p:spPr>
              <a:xfrm>
                <a:off x="0" y="0"/>
                <a:ext cx="4480559" cy="660400"/>
              </a:xfrm>
              <a:custGeom>
                <a:avLst/>
                <a:gdLst/>
                <a:ahLst/>
                <a:cxnLst/>
                <a:rect l="l" t="t" r="r" b="b"/>
                <a:pathLst>
                  <a:path w="4021548" h="660400">
                    <a:moveTo>
                      <a:pt x="3897087" y="660400"/>
                    </a:moveTo>
                    <a:lnTo>
                      <a:pt x="124460" y="660400"/>
                    </a:lnTo>
                    <a:cubicBezTo>
                      <a:pt x="55880" y="660400"/>
                      <a:pt x="0" y="604520"/>
                      <a:pt x="0" y="535940"/>
                    </a:cubicBezTo>
                    <a:lnTo>
                      <a:pt x="0" y="124460"/>
                    </a:lnTo>
                    <a:cubicBezTo>
                      <a:pt x="0" y="55880"/>
                      <a:pt x="55880" y="0"/>
                      <a:pt x="124460" y="0"/>
                    </a:cubicBezTo>
                    <a:lnTo>
                      <a:pt x="3897088" y="0"/>
                    </a:lnTo>
                    <a:cubicBezTo>
                      <a:pt x="3965668" y="0"/>
                      <a:pt x="4021548" y="55880"/>
                      <a:pt x="4021548" y="124460"/>
                    </a:cubicBezTo>
                    <a:lnTo>
                      <a:pt x="4021548" y="535940"/>
                    </a:lnTo>
                    <a:cubicBezTo>
                      <a:pt x="4021548" y="604520"/>
                      <a:pt x="3965668" y="660400"/>
                      <a:pt x="3897088" y="660400"/>
                    </a:cubicBezTo>
                    <a:close/>
                  </a:path>
                </a:pathLst>
              </a:custGeom>
              <a:solidFill>
                <a:srgbClr val="F36825"/>
              </a:solidFill>
            </p:spPr>
          </p:sp>
        </p:grpSp>
        <p:sp>
          <p:nvSpPr>
            <p:cNvPr id="6" name="TextBox 6"/>
            <p:cNvSpPr txBox="1"/>
            <p:nvPr/>
          </p:nvSpPr>
          <p:spPr>
            <a:xfrm>
              <a:off x="693229" y="5043477"/>
              <a:ext cx="6469569" cy="581356"/>
            </a:xfrm>
            <a:prstGeom prst="rect">
              <a:avLst/>
            </a:prstGeom>
          </p:spPr>
          <p:txBody>
            <a:bodyPr wrap="square" lIns="0" tIns="0" rIns="0" bIns="0" rtlCol="0" anchor="t">
              <a:spAutoFit/>
            </a:bodyPr>
            <a:lstStyle/>
            <a:p>
              <a:pPr>
                <a:lnSpc>
                  <a:spcPts val="3360"/>
                </a:lnSpc>
              </a:pPr>
              <a:r>
                <a:rPr lang="en-US" sz="2800" dirty="0">
                  <a:solidFill>
                    <a:srgbClr val="FFFFFF"/>
                  </a:solidFill>
                  <a:latin typeface="Muli Regular Bold"/>
                </a:rPr>
                <a:t>2) </a:t>
              </a:r>
              <a:r>
                <a:rPr lang="en-US" sz="2800" dirty="0" err="1">
                  <a:solidFill>
                    <a:srgbClr val="FFFFFF"/>
                  </a:solidFill>
                  <a:latin typeface="Muli Regular Bold"/>
                </a:rPr>
                <a:t>Registración</a:t>
              </a:r>
              <a:r>
                <a:rPr lang="en-US" sz="2800" dirty="0">
                  <a:solidFill>
                    <a:srgbClr val="FFFFFF"/>
                  </a:solidFill>
                  <a:latin typeface="Muli Regular Bold"/>
                </a:rPr>
                <a:t> de </a:t>
              </a:r>
              <a:r>
                <a:rPr lang="en-US" sz="2800" dirty="0" err="1">
                  <a:solidFill>
                    <a:srgbClr val="FFFFFF"/>
                  </a:solidFill>
                  <a:latin typeface="Muli Regular Bold"/>
                </a:rPr>
                <a:t>usuario</a:t>
              </a:r>
              <a:endParaRPr lang="en-US" sz="2800" dirty="0">
                <a:solidFill>
                  <a:srgbClr val="FFFFFF"/>
                </a:solidFill>
                <a:latin typeface="Muli Regular Bold"/>
              </a:endParaRPr>
            </a:p>
          </p:txBody>
        </p:sp>
      </p:grpSp>
      <p:pic>
        <p:nvPicPr>
          <p:cNvPr id="8" name="Imagen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72000" y="166393"/>
            <a:ext cx="9216000" cy="9396707"/>
          </a:xfrm>
          <a:prstGeom prst="rect">
            <a:avLst/>
          </a:prstGeom>
          <a:noFill/>
          <a:ln>
            <a:noFill/>
          </a:ln>
        </p:spPr>
      </p:pic>
    </p:spTree>
    <p:extLst>
      <p:ext uri="{BB962C8B-B14F-4D97-AF65-F5344CB8AC3E}">
        <p14:creationId xmlns:p14="http://schemas.microsoft.com/office/powerpoint/2010/main" val="21649067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81001" y="2400300"/>
            <a:ext cx="8610600" cy="7543800"/>
            <a:chOff x="0" y="0"/>
            <a:chExt cx="4026708" cy="3902862"/>
          </a:xfrm>
        </p:grpSpPr>
        <p:sp>
          <p:nvSpPr>
            <p:cNvPr id="3" name="Freeform 3"/>
            <p:cNvSpPr/>
            <p:nvPr/>
          </p:nvSpPr>
          <p:spPr>
            <a:xfrm>
              <a:off x="0" y="0"/>
              <a:ext cx="4026708" cy="3902862"/>
            </a:xfrm>
            <a:custGeom>
              <a:avLst/>
              <a:gdLst/>
              <a:ahLst/>
              <a:cxnLst/>
              <a:rect l="l" t="t" r="r" b="b"/>
              <a:pathLst>
                <a:path w="4026708" h="3902862">
                  <a:moveTo>
                    <a:pt x="3902248" y="3902862"/>
                  </a:moveTo>
                  <a:lnTo>
                    <a:pt x="124460" y="3902862"/>
                  </a:lnTo>
                  <a:cubicBezTo>
                    <a:pt x="55880" y="3902862"/>
                    <a:pt x="0" y="3846982"/>
                    <a:pt x="0" y="3778402"/>
                  </a:cubicBezTo>
                  <a:lnTo>
                    <a:pt x="0" y="124460"/>
                  </a:lnTo>
                  <a:cubicBezTo>
                    <a:pt x="0" y="55880"/>
                    <a:pt x="55880" y="0"/>
                    <a:pt x="124460" y="0"/>
                  </a:cubicBezTo>
                  <a:lnTo>
                    <a:pt x="3902248" y="0"/>
                  </a:lnTo>
                  <a:cubicBezTo>
                    <a:pt x="3970828" y="0"/>
                    <a:pt x="4026708" y="55880"/>
                    <a:pt x="4026708" y="124460"/>
                  </a:cubicBezTo>
                  <a:lnTo>
                    <a:pt x="4026708" y="3778402"/>
                  </a:lnTo>
                  <a:cubicBezTo>
                    <a:pt x="4026708" y="3846982"/>
                    <a:pt x="3970828" y="3902862"/>
                    <a:pt x="3902248" y="3902862"/>
                  </a:cubicBezTo>
                  <a:close/>
                </a:path>
              </a:pathLst>
            </a:custGeom>
            <a:solidFill>
              <a:srgbClr val="FFFFFF"/>
            </a:solidFill>
          </p:spPr>
        </p:sp>
      </p:grpSp>
      <p:sp>
        <p:nvSpPr>
          <p:cNvPr id="18" name="TextBox 18"/>
          <p:cNvSpPr txBox="1"/>
          <p:nvPr/>
        </p:nvSpPr>
        <p:spPr>
          <a:xfrm>
            <a:off x="1028700" y="1028700"/>
            <a:ext cx="12084767" cy="847725"/>
          </a:xfrm>
          <a:prstGeom prst="rect">
            <a:avLst/>
          </a:prstGeom>
        </p:spPr>
        <p:txBody>
          <a:bodyPr lIns="0" tIns="0" rIns="0" bIns="0" rtlCol="0" anchor="t">
            <a:spAutoFit/>
          </a:bodyPr>
          <a:lstStyle/>
          <a:p>
            <a:pPr>
              <a:lnSpc>
                <a:spcPts val="6689"/>
              </a:lnSpc>
            </a:pPr>
            <a:r>
              <a:rPr lang="en-US" sz="5575" dirty="0" err="1">
                <a:solidFill>
                  <a:srgbClr val="0E2C4B"/>
                </a:solidFill>
                <a:latin typeface="Muli Bold Bold"/>
              </a:rPr>
              <a:t>Descripción</a:t>
            </a:r>
            <a:r>
              <a:rPr lang="en-US" sz="5575" dirty="0">
                <a:solidFill>
                  <a:srgbClr val="0E2C4B"/>
                </a:solidFill>
                <a:latin typeface="Muli Bold Bold"/>
              </a:rPr>
              <a:t> de </a:t>
            </a:r>
            <a:r>
              <a:rPr lang="en-US" sz="5575" dirty="0" err="1">
                <a:solidFill>
                  <a:srgbClr val="0E2C4B"/>
                </a:solidFill>
                <a:latin typeface="Muli Bold Bold"/>
              </a:rPr>
              <a:t>Caso</a:t>
            </a:r>
            <a:r>
              <a:rPr lang="en-US" sz="5575" dirty="0">
                <a:solidFill>
                  <a:srgbClr val="0E2C4B"/>
                </a:solidFill>
                <a:latin typeface="Muli Bold Bold"/>
              </a:rPr>
              <a:t> de </a:t>
            </a:r>
            <a:r>
              <a:rPr lang="en-US" sz="5575" dirty="0" err="1">
                <a:solidFill>
                  <a:srgbClr val="0E2C4B"/>
                </a:solidFill>
                <a:latin typeface="Muli Bold Bold"/>
              </a:rPr>
              <a:t>Uso</a:t>
            </a:r>
            <a:endParaRPr lang="en-US" sz="5575" dirty="0">
              <a:solidFill>
                <a:srgbClr val="0E2C4B"/>
              </a:solidFill>
              <a:latin typeface="Muli Bold Bold"/>
            </a:endParaRPr>
          </a:p>
        </p:txBody>
      </p:sp>
      <p:grpSp>
        <p:nvGrpSpPr>
          <p:cNvPr id="29" name="Group 2"/>
          <p:cNvGrpSpPr/>
          <p:nvPr/>
        </p:nvGrpSpPr>
        <p:grpSpPr>
          <a:xfrm>
            <a:off x="9667325" y="2400300"/>
            <a:ext cx="8287849" cy="7591679"/>
            <a:chOff x="0" y="0"/>
            <a:chExt cx="4026708" cy="3902862"/>
          </a:xfrm>
        </p:grpSpPr>
        <p:sp>
          <p:nvSpPr>
            <p:cNvPr id="30" name="Freeform 3"/>
            <p:cNvSpPr/>
            <p:nvPr/>
          </p:nvSpPr>
          <p:spPr>
            <a:xfrm>
              <a:off x="0" y="0"/>
              <a:ext cx="4026708" cy="3902862"/>
            </a:xfrm>
            <a:custGeom>
              <a:avLst/>
              <a:gdLst/>
              <a:ahLst/>
              <a:cxnLst/>
              <a:rect l="l" t="t" r="r" b="b"/>
              <a:pathLst>
                <a:path w="4026708" h="3902862">
                  <a:moveTo>
                    <a:pt x="3902248" y="3902862"/>
                  </a:moveTo>
                  <a:lnTo>
                    <a:pt x="124460" y="3902862"/>
                  </a:lnTo>
                  <a:cubicBezTo>
                    <a:pt x="55880" y="3902862"/>
                    <a:pt x="0" y="3846982"/>
                    <a:pt x="0" y="3778402"/>
                  </a:cubicBezTo>
                  <a:lnTo>
                    <a:pt x="0" y="124460"/>
                  </a:lnTo>
                  <a:cubicBezTo>
                    <a:pt x="0" y="55880"/>
                    <a:pt x="55880" y="0"/>
                    <a:pt x="124460" y="0"/>
                  </a:cubicBezTo>
                  <a:lnTo>
                    <a:pt x="3902248" y="0"/>
                  </a:lnTo>
                  <a:cubicBezTo>
                    <a:pt x="3970828" y="0"/>
                    <a:pt x="4026708" y="55880"/>
                    <a:pt x="4026708" y="124460"/>
                  </a:cubicBezTo>
                  <a:lnTo>
                    <a:pt x="4026708" y="3778402"/>
                  </a:lnTo>
                  <a:cubicBezTo>
                    <a:pt x="4026708" y="3846982"/>
                    <a:pt x="3970828" y="3902862"/>
                    <a:pt x="3902248" y="3902862"/>
                  </a:cubicBezTo>
                  <a:close/>
                </a:path>
              </a:pathLst>
            </a:custGeom>
            <a:solidFill>
              <a:srgbClr val="FFFFFF"/>
            </a:solidFill>
          </p:spPr>
        </p:sp>
      </p:grpSp>
      <p:sp>
        <p:nvSpPr>
          <p:cNvPr id="33" name="TextBox 22"/>
          <p:cNvSpPr txBox="1"/>
          <p:nvPr/>
        </p:nvSpPr>
        <p:spPr>
          <a:xfrm>
            <a:off x="9905999" y="3388597"/>
            <a:ext cx="7810500" cy="6578724"/>
          </a:xfrm>
          <a:prstGeom prst="rect">
            <a:avLst/>
          </a:prstGeom>
        </p:spPr>
        <p:txBody>
          <a:bodyPr lIns="0" tIns="0" rIns="0" bIns="0" rtlCol="0" anchor="t">
            <a:spAutoFit/>
          </a:bodyPr>
          <a:lstStyle/>
          <a:p>
            <a:pPr>
              <a:lnSpc>
                <a:spcPts val="2660"/>
              </a:lnSpc>
            </a:pPr>
            <a:r>
              <a:rPr lang="es-ES" dirty="0">
                <a:solidFill>
                  <a:srgbClr val="0E2C4B"/>
                </a:solidFill>
                <a:latin typeface="Muli Regular"/>
              </a:rPr>
              <a:t>1. El CU comienza cuando el usuario seleccionó uno o más productos, los agregó al carrito de compras y hace </a:t>
            </a:r>
            <a:r>
              <a:rPr lang="es-ES" dirty="0" err="1">
                <a:solidFill>
                  <a:srgbClr val="0E2C4B"/>
                </a:solidFill>
                <a:latin typeface="Muli Regular"/>
              </a:rPr>
              <a:t>click</a:t>
            </a:r>
            <a:r>
              <a:rPr lang="es-ES" dirty="0">
                <a:solidFill>
                  <a:srgbClr val="0E2C4B"/>
                </a:solidFill>
                <a:latin typeface="Muli Regular"/>
              </a:rPr>
              <a:t> en “Finalizar Compra”. </a:t>
            </a:r>
          </a:p>
          <a:p>
            <a:pPr>
              <a:lnSpc>
                <a:spcPts val="2660"/>
              </a:lnSpc>
            </a:pPr>
            <a:r>
              <a:rPr lang="es-ES" dirty="0">
                <a:solidFill>
                  <a:srgbClr val="0E2C4B"/>
                </a:solidFill>
                <a:latin typeface="Muli Regular"/>
              </a:rPr>
              <a:t>2. El sistema solicita los datos de la tarjeta bancaria para cobrar el pedido. </a:t>
            </a:r>
          </a:p>
          <a:p>
            <a:pPr>
              <a:lnSpc>
                <a:spcPts val="2660"/>
              </a:lnSpc>
            </a:pPr>
            <a:r>
              <a:rPr lang="es-ES" dirty="0">
                <a:solidFill>
                  <a:srgbClr val="0E2C4B"/>
                </a:solidFill>
                <a:latin typeface="Muli Regular"/>
              </a:rPr>
              <a:t>3. El servicio de cobros aprueba el pago. </a:t>
            </a:r>
          </a:p>
          <a:p>
            <a:pPr>
              <a:lnSpc>
                <a:spcPts val="2660"/>
              </a:lnSpc>
            </a:pPr>
            <a:r>
              <a:rPr lang="es-ES" dirty="0">
                <a:solidFill>
                  <a:srgbClr val="0E2C4B"/>
                </a:solidFill>
                <a:latin typeface="Muli Regular"/>
              </a:rPr>
              <a:t>4. El sistema solicita al usuario el modo de entrega, entre dos valores posibles. “Retiro en Sucursal” o “Envío a domicilio”</a:t>
            </a:r>
          </a:p>
          <a:p>
            <a:pPr>
              <a:lnSpc>
                <a:spcPts val="2660"/>
              </a:lnSpc>
            </a:pPr>
            <a:r>
              <a:rPr lang="es-ES" dirty="0">
                <a:solidFill>
                  <a:srgbClr val="0E2C4B"/>
                </a:solidFill>
                <a:latin typeface="Muli Regular"/>
              </a:rPr>
              <a:t>5. Si el usuario eligió “Retiro en Sucursal.</a:t>
            </a:r>
          </a:p>
          <a:p>
            <a:pPr>
              <a:lnSpc>
                <a:spcPts val="2660"/>
              </a:lnSpc>
            </a:pPr>
            <a:r>
              <a:rPr lang="es-ES" dirty="0">
                <a:solidFill>
                  <a:srgbClr val="0E2C4B"/>
                </a:solidFill>
                <a:latin typeface="Muli Regular"/>
              </a:rPr>
              <a:t>5.1: El sistema solicita al usuario que selecciona la Sucursal de entrega.</a:t>
            </a:r>
          </a:p>
          <a:p>
            <a:pPr>
              <a:lnSpc>
                <a:spcPts val="2660"/>
              </a:lnSpc>
            </a:pPr>
            <a:r>
              <a:rPr lang="es-ES" dirty="0">
                <a:solidFill>
                  <a:srgbClr val="0E2C4B"/>
                </a:solidFill>
                <a:latin typeface="Muli Regular"/>
              </a:rPr>
              <a:t>6. Si el usuario eligió “Envío a Domicilio”:</a:t>
            </a:r>
          </a:p>
          <a:p>
            <a:pPr>
              <a:lnSpc>
                <a:spcPts val="2660"/>
              </a:lnSpc>
            </a:pPr>
            <a:r>
              <a:rPr lang="es-ES" dirty="0">
                <a:solidFill>
                  <a:srgbClr val="0E2C4B"/>
                </a:solidFill>
                <a:latin typeface="Muli Regular"/>
              </a:rPr>
              <a:t>6.1: El sistema solicita al usuario que confirme la dirección de entrega. También solicita una fecha de entrega y un rango horario.</a:t>
            </a:r>
          </a:p>
          <a:p>
            <a:pPr>
              <a:lnSpc>
                <a:spcPts val="2660"/>
              </a:lnSpc>
            </a:pPr>
            <a:r>
              <a:rPr lang="es-ES" dirty="0">
                <a:solidFill>
                  <a:srgbClr val="0E2C4B"/>
                </a:solidFill>
                <a:latin typeface="Muli Regular"/>
              </a:rPr>
              <a:t>6.2: El sistema interactúa con el Servicio de Entrega para dar aviso del nuevo pedido.</a:t>
            </a:r>
          </a:p>
          <a:p>
            <a:pPr>
              <a:lnSpc>
                <a:spcPts val="2660"/>
              </a:lnSpc>
            </a:pPr>
            <a:r>
              <a:rPr lang="es-ES" dirty="0">
                <a:solidFill>
                  <a:srgbClr val="0E2C4B"/>
                </a:solidFill>
                <a:latin typeface="Muli Regular"/>
              </a:rPr>
              <a:t>7. El sistema genera un nuevo Pedido con el Id único, los datos de los productos elegidos, el importe total y los datos del usuario.</a:t>
            </a:r>
          </a:p>
          <a:p>
            <a:pPr>
              <a:lnSpc>
                <a:spcPts val="2660"/>
              </a:lnSpc>
            </a:pPr>
            <a:r>
              <a:rPr lang="es-ES" dirty="0">
                <a:solidFill>
                  <a:srgbClr val="0E2C4B"/>
                </a:solidFill>
                <a:latin typeface="Muli Regular"/>
              </a:rPr>
              <a:t>8. El sistema posibilita la adicionar una observación.  </a:t>
            </a:r>
          </a:p>
          <a:p>
            <a:pPr>
              <a:lnSpc>
                <a:spcPts val="2660"/>
              </a:lnSpc>
            </a:pPr>
            <a:r>
              <a:rPr lang="es-ES" dirty="0">
                <a:solidFill>
                  <a:srgbClr val="0E2C4B"/>
                </a:solidFill>
                <a:latin typeface="Muli Regular"/>
              </a:rPr>
              <a:t>9. El sistema valida que se hayan especificado los datos mínimos requeridos para realizar la adhesión. </a:t>
            </a:r>
          </a:p>
          <a:p>
            <a:pPr>
              <a:lnSpc>
                <a:spcPts val="2660"/>
              </a:lnSpc>
            </a:pPr>
            <a:r>
              <a:rPr lang="es-ES" dirty="0">
                <a:solidFill>
                  <a:srgbClr val="0E2C4B"/>
                </a:solidFill>
                <a:latin typeface="Muli Regular"/>
              </a:rPr>
              <a:t>10. Fin de CU</a:t>
            </a:r>
          </a:p>
        </p:txBody>
      </p:sp>
      <p:sp>
        <p:nvSpPr>
          <p:cNvPr id="34" name="TextBox 21"/>
          <p:cNvSpPr txBox="1"/>
          <p:nvPr/>
        </p:nvSpPr>
        <p:spPr>
          <a:xfrm>
            <a:off x="9905999" y="2705102"/>
            <a:ext cx="7810500" cy="378693"/>
          </a:xfrm>
          <a:prstGeom prst="rect">
            <a:avLst/>
          </a:prstGeom>
        </p:spPr>
        <p:txBody>
          <a:bodyPr lIns="0" tIns="0" rIns="0" bIns="0" rtlCol="0" anchor="t">
            <a:spAutoFit/>
          </a:bodyPr>
          <a:lstStyle/>
          <a:p>
            <a:pPr>
              <a:lnSpc>
                <a:spcPts val="3240"/>
              </a:lnSpc>
            </a:pPr>
            <a:r>
              <a:rPr lang="en-US" sz="2314" dirty="0" err="1">
                <a:solidFill>
                  <a:srgbClr val="0E2C4B"/>
                </a:solidFill>
                <a:latin typeface="Muli Bold Bold"/>
              </a:rPr>
              <a:t>Curso</a:t>
            </a:r>
            <a:r>
              <a:rPr lang="en-US" sz="2314" dirty="0">
                <a:solidFill>
                  <a:srgbClr val="0E2C4B"/>
                </a:solidFill>
                <a:latin typeface="Muli Bold Bold"/>
              </a:rPr>
              <a:t> Normal </a:t>
            </a:r>
            <a:r>
              <a:rPr lang="en-US" sz="2314" dirty="0" err="1">
                <a:solidFill>
                  <a:srgbClr val="0E2C4B"/>
                </a:solidFill>
                <a:latin typeface="Muli Bold Bold"/>
              </a:rPr>
              <a:t>Alternativas</a:t>
            </a:r>
            <a:endParaRPr lang="en-US" sz="2314" dirty="0">
              <a:solidFill>
                <a:srgbClr val="0E2C4B"/>
              </a:solidFill>
              <a:latin typeface="Muli Bold Bold"/>
            </a:endParaRPr>
          </a:p>
        </p:txBody>
      </p:sp>
      <p:graphicFrame>
        <p:nvGraphicFramePr>
          <p:cNvPr id="4" name="Tabla 3"/>
          <p:cNvGraphicFramePr>
            <a:graphicFrameLocks noGrp="1"/>
          </p:cNvGraphicFramePr>
          <p:nvPr>
            <p:extLst>
              <p:ext uri="{D42A27DB-BD31-4B8C-83A1-F6EECF244321}">
                <p14:modId xmlns:p14="http://schemas.microsoft.com/office/powerpoint/2010/main" val="1145439129"/>
              </p:ext>
            </p:extLst>
          </p:nvPr>
        </p:nvGraphicFramePr>
        <p:xfrm>
          <a:off x="609600" y="2705102"/>
          <a:ext cx="8153400" cy="7010400"/>
        </p:xfrm>
        <a:graphic>
          <a:graphicData uri="http://schemas.openxmlformats.org/drawingml/2006/table">
            <a:tbl>
              <a:tblPr firstRow="1" firstCol="1" bandRow="1">
                <a:tableStyleId>{7E9639D4-E3E2-4D34-9284-5A2195B3D0D7}</a:tableStyleId>
              </a:tblPr>
              <a:tblGrid>
                <a:gridCol w="3200400">
                  <a:extLst>
                    <a:ext uri="{9D8B030D-6E8A-4147-A177-3AD203B41FA5}">
                      <a16:colId xmlns:a16="http://schemas.microsoft.com/office/drawing/2014/main" val="1243811564"/>
                    </a:ext>
                  </a:extLst>
                </a:gridCol>
                <a:gridCol w="4953000">
                  <a:extLst>
                    <a:ext uri="{9D8B030D-6E8A-4147-A177-3AD203B41FA5}">
                      <a16:colId xmlns:a16="http://schemas.microsoft.com/office/drawing/2014/main" val="3139269641"/>
                    </a:ext>
                  </a:extLst>
                </a:gridCol>
              </a:tblGrid>
              <a:tr h="607235">
                <a:tc>
                  <a:txBody>
                    <a:bodyPr/>
                    <a:lstStyle/>
                    <a:p>
                      <a:pPr marR="776605">
                        <a:lnSpc>
                          <a:spcPct val="139000"/>
                        </a:lnSpc>
                        <a:spcBef>
                          <a:spcPts val="515"/>
                        </a:spcBef>
                        <a:spcAft>
                          <a:spcPts val="0"/>
                        </a:spcAft>
                      </a:pPr>
                      <a:r>
                        <a:rPr lang="es-AR" sz="1800" dirty="0">
                          <a:effectLst/>
                          <a:latin typeface="Muli Regular" panose="020B0604020202020204" charset="0"/>
                        </a:rPr>
                        <a:t>Nombre del Use Case</a:t>
                      </a:r>
                      <a:endParaRPr lang="es-ES" sz="2400" dirty="0">
                        <a:effectLst/>
                        <a:latin typeface="Muli Regular" panose="020B0604020202020204" charset="0"/>
                        <a:ea typeface="Arial" panose="020B0604020202020204" pitchFamily="34" charset="0"/>
                      </a:endParaRPr>
                    </a:p>
                  </a:txBody>
                  <a:tcPr marL="68580" marR="68580" marT="0" marB="0"/>
                </a:tc>
                <a:tc>
                  <a:txBody>
                    <a:bodyPr/>
                    <a:lstStyle/>
                    <a:p>
                      <a:pPr marR="776605">
                        <a:lnSpc>
                          <a:spcPct val="139000"/>
                        </a:lnSpc>
                        <a:spcBef>
                          <a:spcPts val="515"/>
                        </a:spcBef>
                        <a:spcAft>
                          <a:spcPts val="0"/>
                        </a:spcAft>
                      </a:pPr>
                      <a:r>
                        <a:rPr lang="es-AR" sz="1800" dirty="0">
                          <a:effectLst/>
                          <a:latin typeface="Muli Regular" panose="020B0604020202020204" charset="0"/>
                        </a:rPr>
                        <a:t>Generación de un Pedido.</a:t>
                      </a:r>
                      <a:endParaRPr lang="es-ES" sz="2400" dirty="0">
                        <a:effectLst/>
                        <a:latin typeface="Muli Regular" panose="020B0604020202020204" charset="0"/>
                        <a:ea typeface="Arial" panose="020B0604020202020204" pitchFamily="34" charset="0"/>
                      </a:endParaRPr>
                    </a:p>
                  </a:txBody>
                  <a:tcPr marL="68580" marR="68580" marT="0" marB="0"/>
                </a:tc>
                <a:extLst>
                  <a:ext uri="{0D108BD9-81ED-4DB2-BD59-A6C34878D82A}">
                    <a16:rowId xmlns:a16="http://schemas.microsoft.com/office/drawing/2014/main" val="1019783005"/>
                  </a:ext>
                </a:extLst>
              </a:tr>
              <a:tr h="607235">
                <a:tc>
                  <a:txBody>
                    <a:bodyPr/>
                    <a:lstStyle/>
                    <a:p>
                      <a:pPr marR="776605">
                        <a:lnSpc>
                          <a:spcPct val="139000"/>
                        </a:lnSpc>
                        <a:spcBef>
                          <a:spcPts val="515"/>
                        </a:spcBef>
                        <a:spcAft>
                          <a:spcPts val="0"/>
                        </a:spcAft>
                      </a:pPr>
                      <a:r>
                        <a:rPr lang="es-AR" sz="1800">
                          <a:effectLst/>
                          <a:latin typeface="Muli Regular" panose="020B0604020202020204" charset="0"/>
                        </a:rPr>
                        <a:t>Nivel del Use Case</a:t>
                      </a:r>
                      <a:endParaRPr lang="es-ES" sz="2400">
                        <a:effectLst/>
                        <a:latin typeface="Muli Regular" panose="020B0604020202020204" charset="0"/>
                        <a:ea typeface="Arial" panose="020B0604020202020204" pitchFamily="34" charset="0"/>
                      </a:endParaRPr>
                    </a:p>
                  </a:txBody>
                  <a:tcPr marL="68580" marR="68580" marT="0" marB="0"/>
                </a:tc>
                <a:tc>
                  <a:txBody>
                    <a:bodyPr/>
                    <a:lstStyle/>
                    <a:p>
                      <a:pPr marR="776605">
                        <a:lnSpc>
                          <a:spcPct val="139000"/>
                        </a:lnSpc>
                        <a:spcBef>
                          <a:spcPts val="515"/>
                        </a:spcBef>
                        <a:spcAft>
                          <a:spcPts val="0"/>
                        </a:spcAft>
                      </a:pPr>
                      <a:r>
                        <a:rPr lang="es-AR" sz="1800" dirty="0">
                          <a:effectLst/>
                          <a:latin typeface="Muli Regular" panose="020B0604020202020204" charset="0"/>
                        </a:rPr>
                        <a:t>Negocio Sistema de Información.</a:t>
                      </a:r>
                      <a:endParaRPr lang="es-ES" sz="2400" dirty="0">
                        <a:effectLst/>
                        <a:latin typeface="Muli Regular" panose="020B0604020202020204" charset="0"/>
                        <a:ea typeface="Arial" panose="020B0604020202020204" pitchFamily="34" charset="0"/>
                      </a:endParaRPr>
                    </a:p>
                  </a:txBody>
                  <a:tcPr marL="68580" marR="68580" marT="0" marB="0"/>
                </a:tc>
                <a:extLst>
                  <a:ext uri="{0D108BD9-81ED-4DB2-BD59-A6C34878D82A}">
                    <a16:rowId xmlns:a16="http://schemas.microsoft.com/office/drawing/2014/main" val="3065711274"/>
                  </a:ext>
                </a:extLst>
              </a:tr>
              <a:tr h="607235">
                <a:tc>
                  <a:txBody>
                    <a:bodyPr/>
                    <a:lstStyle/>
                    <a:p>
                      <a:pPr marR="776605">
                        <a:lnSpc>
                          <a:spcPct val="139000"/>
                        </a:lnSpc>
                        <a:spcBef>
                          <a:spcPts val="515"/>
                        </a:spcBef>
                        <a:spcAft>
                          <a:spcPts val="0"/>
                        </a:spcAft>
                      </a:pPr>
                      <a:r>
                        <a:rPr lang="es-AR" sz="1800" dirty="0">
                          <a:effectLst/>
                          <a:latin typeface="Muli Regular" panose="020B0604020202020204" charset="0"/>
                        </a:rPr>
                        <a:t>Actor Principal</a:t>
                      </a:r>
                      <a:endParaRPr lang="es-ES" sz="2400" dirty="0">
                        <a:effectLst/>
                        <a:latin typeface="Muli Regular" panose="020B0604020202020204" charset="0"/>
                        <a:ea typeface="Arial" panose="020B0604020202020204" pitchFamily="34" charset="0"/>
                      </a:endParaRPr>
                    </a:p>
                  </a:txBody>
                  <a:tcPr marL="68580" marR="68580" marT="0" marB="0"/>
                </a:tc>
                <a:tc>
                  <a:txBody>
                    <a:bodyPr/>
                    <a:lstStyle/>
                    <a:p>
                      <a:pPr marR="776605">
                        <a:lnSpc>
                          <a:spcPct val="139000"/>
                        </a:lnSpc>
                        <a:spcBef>
                          <a:spcPts val="515"/>
                        </a:spcBef>
                        <a:spcAft>
                          <a:spcPts val="0"/>
                        </a:spcAft>
                      </a:pPr>
                      <a:r>
                        <a:rPr lang="es-AR" sz="1800" dirty="0">
                          <a:effectLst/>
                          <a:latin typeface="Muli Regular" panose="020B0604020202020204" charset="0"/>
                        </a:rPr>
                        <a:t>Usuario.</a:t>
                      </a:r>
                      <a:endParaRPr lang="es-ES" sz="2400" dirty="0">
                        <a:effectLst/>
                        <a:latin typeface="Muli Regular" panose="020B0604020202020204" charset="0"/>
                        <a:ea typeface="Arial" panose="020B0604020202020204" pitchFamily="34" charset="0"/>
                      </a:endParaRPr>
                    </a:p>
                  </a:txBody>
                  <a:tcPr marL="68580" marR="68580" marT="0" marB="0"/>
                </a:tc>
                <a:extLst>
                  <a:ext uri="{0D108BD9-81ED-4DB2-BD59-A6C34878D82A}">
                    <a16:rowId xmlns:a16="http://schemas.microsoft.com/office/drawing/2014/main" val="4166725993"/>
                  </a:ext>
                </a:extLst>
              </a:tr>
              <a:tr h="607235">
                <a:tc>
                  <a:txBody>
                    <a:bodyPr/>
                    <a:lstStyle/>
                    <a:p>
                      <a:pPr marR="776605">
                        <a:lnSpc>
                          <a:spcPct val="139000"/>
                        </a:lnSpc>
                        <a:spcBef>
                          <a:spcPts val="515"/>
                        </a:spcBef>
                        <a:spcAft>
                          <a:spcPts val="0"/>
                        </a:spcAft>
                      </a:pPr>
                      <a:r>
                        <a:rPr lang="es-AR" sz="1800">
                          <a:effectLst/>
                          <a:latin typeface="Muli Regular" panose="020B0604020202020204" charset="0"/>
                        </a:rPr>
                        <a:t>Actor Secundario</a:t>
                      </a:r>
                      <a:endParaRPr lang="es-ES" sz="2400">
                        <a:effectLst/>
                        <a:latin typeface="Muli Regular" panose="020B0604020202020204" charset="0"/>
                        <a:ea typeface="Arial" panose="020B0604020202020204" pitchFamily="34" charset="0"/>
                      </a:endParaRPr>
                    </a:p>
                  </a:txBody>
                  <a:tcPr marL="68580" marR="68580" marT="0" marB="0"/>
                </a:tc>
                <a:tc>
                  <a:txBody>
                    <a:bodyPr/>
                    <a:lstStyle/>
                    <a:p>
                      <a:pPr marR="776605">
                        <a:lnSpc>
                          <a:spcPct val="139000"/>
                        </a:lnSpc>
                        <a:spcBef>
                          <a:spcPts val="515"/>
                        </a:spcBef>
                        <a:spcAft>
                          <a:spcPts val="0"/>
                        </a:spcAft>
                      </a:pPr>
                      <a:r>
                        <a:rPr lang="es-AR" sz="1800" dirty="0">
                          <a:effectLst/>
                          <a:latin typeface="Muli Regular" panose="020B0604020202020204" charset="0"/>
                        </a:rPr>
                        <a:t>no aplica.</a:t>
                      </a:r>
                      <a:endParaRPr lang="es-ES" sz="2400" dirty="0">
                        <a:effectLst/>
                        <a:latin typeface="Muli Regular" panose="020B0604020202020204" charset="0"/>
                        <a:ea typeface="Arial" panose="020B0604020202020204" pitchFamily="34" charset="0"/>
                      </a:endParaRPr>
                    </a:p>
                  </a:txBody>
                  <a:tcPr marL="68580" marR="68580" marT="0" marB="0"/>
                </a:tc>
                <a:extLst>
                  <a:ext uri="{0D108BD9-81ED-4DB2-BD59-A6C34878D82A}">
                    <a16:rowId xmlns:a16="http://schemas.microsoft.com/office/drawing/2014/main" val="1224706663"/>
                  </a:ext>
                </a:extLst>
              </a:tr>
              <a:tr h="607235">
                <a:tc>
                  <a:txBody>
                    <a:bodyPr/>
                    <a:lstStyle/>
                    <a:p>
                      <a:pPr marR="776605">
                        <a:lnSpc>
                          <a:spcPct val="139000"/>
                        </a:lnSpc>
                        <a:spcBef>
                          <a:spcPts val="515"/>
                        </a:spcBef>
                        <a:spcAft>
                          <a:spcPts val="0"/>
                        </a:spcAft>
                      </a:pPr>
                      <a:r>
                        <a:rPr lang="es-AR" sz="1800">
                          <a:effectLst/>
                          <a:latin typeface="Muli Regular" panose="020B0604020202020204" charset="0"/>
                        </a:rPr>
                        <a:t>Tipo de Use Case</a:t>
                      </a:r>
                      <a:endParaRPr lang="es-ES" sz="2400">
                        <a:effectLst/>
                        <a:latin typeface="Muli Regular" panose="020B0604020202020204" charset="0"/>
                        <a:ea typeface="Arial" panose="020B0604020202020204" pitchFamily="34" charset="0"/>
                      </a:endParaRPr>
                    </a:p>
                  </a:txBody>
                  <a:tcPr marL="68580" marR="68580" marT="0" marB="0"/>
                </a:tc>
                <a:tc>
                  <a:txBody>
                    <a:bodyPr/>
                    <a:lstStyle/>
                    <a:p>
                      <a:pPr marR="776605">
                        <a:lnSpc>
                          <a:spcPct val="139000"/>
                        </a:lnSpc>
                        <a:spcBef>
                          <a:spcPts val="515"/>
                        </a:spcBef>
                        <a:spcAft>
                          <a:spcPts val="0"/>
                        </a:spcAft>
                      </a:pPr>
                      <a:r>
                        <a:rPr lang="es-AR" sz="1800">
                          <a:effectLst/>
                          <a:latin typeface="Muli Regular" panose="020B0604020202020204" charset="0"/>
                        </a:rPr>
                        <a:t>Concreto.</a:t>
                      </a:r>
                      <a:endParaRPr lang="es-ES" sz="2400">
                        <a:effectLst/>
                        <a:latin typeface="Muli Regular" panose="020B0604020202020204" charset="0"/>
                        <a:ea typeface="Arial" panose="020B0604020202020204" pitchFamily="34" charset="0"/>
                      </a:endParaRPr>
                    </a:p>
                  </a:txBody>
                  <a:tcPr marL="68580" marR="68580" marT="0" marB="0"/>
                </a:tc>
                <a:extLst>
                  <a:ext uri="{0D108BD9-81ED-4DB2-BD59-A6C34878D82A}">
                    <a16:rowId xmlns:a16="http://schemas.microsoft.com/office/drawing/2014/main" val="3874791720"/>
                  </a:ext>
                </a:extLst>
              </a:tr>
              <a:tr h="607235">
                <a:tc>
                  <a:txBody>
                    <a:bodyPr/>
                    <a:lstStyle/>
                    <a:p>
                      <a:pPr marR="776605">
                        <a:lnSpc>
                          <a:spcPct val="139000"/>
                        </a:lnSpc>
                        <a:spcBef>
                          <a:spcPts val="515"/>
                        </a:spcBef>
                        <a:spcAft>
                          <a:spcPts val="0"/>
                        </a:spcAft>
                      </a:pPr>
                      <a:r>
                        <a:rPr lang="es-AR" sz="1800" dirty="0">
                          <a:effectLst/>
                          <a:latin typeface="Muli Regular" panose="020B0604020202020204" charset="0"/>
                        </a:rPr>
                        <a:t>Objetivo</a:t>
                      </a:r>
                      <a:endParaRPr lang="es-ES" sz="2400" dirty="0">
                        <a:effectLst/>
                        <a:latin typeface="Muli Regular" panose="020B0604020202020204" charset="0"/>
                        <a:ea typeface="Arial" panose="020B0604020202020204" pitchFamily="34" charset="0"/>
                      </a:endParaRPr>
                    </a:p>
                  </a:txBody>
                  <a:tcPr marL="68580" marR="68580" marT="0" marB="0"/>
                </a:tc>
                <a:tc>
                  <a:txBody>
                    <a:bodyPr/>
                    <a:lstStyle/>
                    <a:p>
                      <a:pPr marR="776605">
                        <a:lnSpc>
                          <a:spcPct val="139000"/>
                        </a:lnSpc>
                        <a:spcBef>
                          <a:spcPts val="515"/>
                        </a:spcBef>
                        <a:spcAft>
                          <a:spcPts val="0"/>
                        </a:spcAft>
                      </a:pPr>
                      <a:r>
                        <a:rPr lang="es-AR" sz="1800" dirty="0">
                          <a:effectLst/>
                          <a:latin typeface="Muli Regular" panose="020B0604020202020204" charset="0"/>
                        </a:rPr>
                        <a:t>Generar el pedido de un cliente.</a:t>
                      </a:r>
                      <a:endParaRPr lang="es-ES" sz="2400" dirty="0">
                        <a:effectLst/>
                        <a:latin typeface="Muli Regular" panose="020B0604020202020204" charset="0"/>
                        <a:ea typeface="Arial" panose="020B0604020202020204" pitchFamily="34" charset="0"/>
                      </a:endParaRPr>
                    </a:p>
                  </a:txBody>
                  <a:tcPr marL="68580" marR="68580" marT="0" marB="0"/>
                </a:tc>
                <a:extLst>
                  <a:ext uri="{0D108BD9-81ED-4DB2-BD59-A6C34878D82A}">
                    <a16:rowId xmlns:a16="http://schemas.microsoft.com/office/drawing/2014/main" val="2999792439"/>
                  </a:ext>
                </a:extLst>
              </a:tr>
              <a:tr h="1076260">
                <a:tc>
                  <a:txBody>
                    <a:bodyPr/>
                    <a:lstStyle/>
                    <a:p>
                      <a:pPr marR="776605">
                        <a:lnSpc>
                          <a:spcPct val="139000"/>
                        </a:lnSpc>
                        <a:spcBef>
                          <a:spcPts val="515"/>
                        </a:spcBef>
                        <a:spcAft>
                          <a:spcPts val="0"/>
                        </a:spcAft>
                      </a:pPr>
                      <a:r>
                        <a:rPr lang="es-AR" sz="1800">
                          <a:effectLst/>
                          <a:latin typeface="Muli Regular" panose="020B0604020202020204" charset="0"/>
                        </a:rPr>
                        <a:t>Precondiciones</a:t>
                      </a:r>
                      <a:endParaRPr lang="es-ES" sz="2400">
                        <a:effectLst/>
                        <a:latin typeface="Muli Regular" panose="020B0604020202020204" charset="0"/>
                        <a:ea typeface="Arial" panose="020B0604020202020204" pitchFamily="34" charset="0"/>
                      </a:endParaRPr>
                    </a:p>
                  </a:txBody>
                  <a:tcPr marL="68580" marR="68580" marT="0" marB="0"/>
                </a:tc>
                <a:tc>
                  <a:txBody>
                    <a:bodyPr/>
                    <a:lstStyle/>
                    <a:p>
                      <a:pPr marR="776605">
                        <a:lnSpc>
                          <a:spcPct val="115000"/>
                        </a:lnSpc>
                        <a:spcBef>
                          <a:spcPts val="515"/>
                        </a:spcBef>
                        <a:spcAft>
                          <a:spcPts val="0"/>
                        </a:spcAft>
                      </a:pPr>
                      <a:r>
                        <a:rPr lang="es-AR" sz="1800">
                          <a:effectLst/>
                          <a:latin typeface="Muli Regular" panose="020B0604020202020204" charset="0"/>
                        </a:rPr>
                        <a:t>Estar registrado en el sistema y haber iniciado sesión. Haberse aprobado el pago con tarjeta.</a:t>
                      </a:r>
                      <a:endParaRPr lang="es-ES" sz="2400">
                        <a:effectLst/>
                        <a:latin typeface="Muli Regular" panose="020B0604020202020204" charset="0"/>
                        <a:ea typeface="Arial" panose="020B0604020202020204" pitchFamily="34" charset="0"/>
                      </a:endParaRPr>
                    </a:p>
                  </a:txBody>
                  <a:tcPr marL="68580" marR="68580" marT="0" marB="0"/>
                </a:tc>
                <a:extLst>
                  <a:ext uri="{0D108BD9-81ED-4DB2-BD59-A6C34878D82A}">
                    <a16:rowId xmlns:a16="http://schemas.microsoft.com/office/drawing/2014/main" val="859939423"/>
                  </a:ext>
                </a:extLst>
              </a:tr>
              <a:tr h="1076260">
                <a:tc>
                  <a:txBody>
                    <a:bodyPr/>
                    <a:lstStyle/>
                    <a:p>
                      <a:pPr marR="776605">
                        <a:lnSpc>
                          <a:spcPct val="139000"/>
                        </a:lnSpc>
                        <a:spcBef>
                          <a:spcPts val="515"/>
                        </a:spcBef>
                        <a:spcAft>
                          <a:spcPts val="0"/>
                        </a:spcAft>
                      </a:pPr>
                      <a:r>
                        <a:rPr lang="es-AR" sz="1800">
                          <a:effectLst/>
                          <a:latin typeface="Muli Regular" panose="020B0604020202020204" charset="0"/>
                        </a:rPr>
                        <a:t>Post- Condiciones Éxito</a:t>
                      </a:r>
                      <a:endParaRPr lang="es-ES" sz="2400">
                        <a:effectLst/>
                        <a:latin typeface="Muli Regular" panose="020B0604020202020204" charset="0"/>
                        <a:ea typeface="Arial" panose="020B0604020202020204" pitchFamily="34" charset="0"/>
                      </a:endParaRPr>
                    </a:p>
                  </a:txBody>
                  <a:tcPr marL="68580" marR="68580" marT="0" marB="0"/>
                </a:tc>
                <a:tc>
                  <a:txBody>
                    <a:bodyPr/>
                    <a:lstStyle/>
                    <a:p>
                      <a:pPr marR="776605">
                        <a:lnSpc>
                          <a:spcPct val="115000"/>
                        </a:lnSpc>
                        <a:spcBef>
                          <a:spcPts val="515"/>
                        </a:spcBef>
                        <a:spcAft>
                          <a:spcPts val="0"/>
                        </a:spcAft>
                      </a:pPr>
                      <a:r>
                        <a:rPr lang="es-AR" sz="1800">
                          <a:effectLst/>
                          <a:latin typeface="Muli Regular" panose="020B0604020202020204" charset="0"/>
                        </a:rPr>
                        <a:t>Se genera un nuevo pedido en estado ”Pagado” para ser controlado por el Administrador de la sucursal.</a:t>
                      </a:r>
                      <a:endParaRPr lang="es-ES" sz="2400">
                        <a:effectLst/>
                        <a:latin typeface="Muli Regular" panose="020B0604020202020204" charset="0"/>
                        <a:ea typeface="Arial" panose="020B0604020202020204" pitchFamily="34" charset="0"/>
                      </a:endParaRPr>
                    </a:p>
                  </a:txBody>
                  <a:tcPr marL="68580" marR="68580" marT="0" marB="0"/>
                </a:tc>
                <a:extLst>
                  <a:ext uri="{0D108BD9-81ED-4DB2-BD59-A6C34878D82A}">
                    <a16:rowId xmlns:a16="http://schemas.microsoft.com/office/drawing/2014/main" val="107767285"/>
                  </a:ext>
                </a:extLst>
              </a:tr>
              <a:tr h="607235">
                <a:tc>
                  <a:txBody>
                    <a:bodyPr/>
                    <a:lstStyle/>
                    <a:p>
                      <a:pPr marR="776605">
                        <a:lnSpc>
                          <a:spcPct val="139000"/>
                        </a:lnSpc>
                        <a:spcBef>
                          <a:spcPts val="515"/>
                        </a:spcBef>
                        <a:spcAft>
                          <a:spcPts val="0"/>
                        </a:spcAft>
                      </a:pPr>
                      <a:r>
                        <a:rPr lang="es-AR" sz="1800">
                          <a:effectLst/>
                          <a:latin typeface="Muli Regular" panose="020B0604020202020204" charset="0"/>
                        </a:rPr>
                        <a:t>Fracaso 1</a:t>
                      </a:r>
                      <a:endParaRPr lang="es-ES" sz="2400">
                        <a:effectLst/>
                        <a:latin typeface="Muli Regular" panose="020B0604020202020204" charset="0"/>
                        <a:ea typeface="Arial" panose="020B0604020202020204" pitchFamily="34" charset="0"/>
                      </a:endParaRPr>
                    </a:p>
                  </a:txBody>
                  <a:tcPr marL="68580" marR="68580" marT="0" marB="0"/>
                </a:tc>
                <a:tc>
                  <a:txBody>
                    <a:bodyPr/>
                    <a:lstStyle/>
                    <a:p>
                      <a:pPr marR="776605">
                        <a:lnSpc>
                          <a:spcPct val="115000"/>
                        </a:lnSpc>
                        <a:spcBef>
                          <a:spcPts val="515"/>
                        </a:spcBef>
                        <a:spcAft>
                          <a:spcPts val="0"/>
                        </a:spcAft>
                      </a:pPr>
                      <a:r>
                        <a:rPr lang="es-AR" sz="1800">
                          <a:effectLst/>
                          <a:latin typeface="Muli Regular" panose="020B0604020202020204" charset="0"/>
                        </a:rPr>
                        <a:t>El procesador de pagos no autoriza la compra.</a:t>
                      </a:r>
                      <a:endParaRPr lang="es-ES" sz="2400">
                        <a:effectLst/>
                        <a:latin typeface="Muli Regular" panose="020B0604020202020204" charset="0"/>
                        <a:ea typeface="Arial" panose="020B0604020202020204" pitchFamily="34" charset="0"/>
                      </a:endParaRPr>
                    </a:p>
                  </a:txBody>
                  <a:tcPr marL="68580" marR="68580" marT="0" marB="0"/>
                </a:tc>
                <a:extLst>
                  <a:ext uri="{0D108BD9-81ED-4DB2-BD59-A6C34878D82A}">
                    <a16:rowId xmlns:a16="http://schemas.microsoft.com/office/drawing/2014/main" val="2531488126"/>
                  </a:ext>
                </a:extLst>
              </a:tr>
              <a:tr h="607235">
                <a:tc>
                  <a:txBody>
                    <a:bodyPr/>
                    <a:lstStyle/>
                    <a:p>
                      <a:pPr marR="776605">
                        <a:lnSpc>
                          <a:spcPct val="139000"/>
                        </a:lnSpc>
                        <a:spcBef>
                          <a:spcPts val="515"/>
                        </a:spcBef>
                        <a:spcAft>
                          <a:spcPts val="0"/>
                        </a:spcAft>
                      </a:pPr>
                      <a:r>
                        <a:rPr lang="es-AR" sz="1800" dirty="0">
                          <a:effectLst/>
                          <a:latin typeface="Muli Regular" panose="020B0604020202020204" charset="0"/>
                        </a:rPr>
                        <a:t>Fracaso 2</a:t>
                      </a:r>
                      <a:endParaRPr lang="es-ES" sz="2400" dirty="0">
                        <a:effectLst/>
                        <a:latin typeface="Muli Regular" panose="020B0604020202020204" charset="0"/>
                        <a:ea typeface="Arial" panose="020B0604020202020204" pitchFamily="34" charset="0"/>
                      </a:endParaRPr>
                    </a:p>
                  </a:txBody>
                  <a:tcPr marL="68580" marR="68580" marT="0" marB="0"/>
                </a:tc>
                <a:tc>
                  <a:txBody>
                    <a:bodyPr/>
                    <a:lstStyle/>
                    <a:p>
                      <a:pPr marR="776605">
                        <a:lnSpc>
                          <a:spcPct val="115000"/>
                        </a:lnSpc>
                        <a:spcBef>
                          <a:spcPts val="515"/>
                        </a:spcBef>
                        <a:spcAft>
                          <a:spcPts val="0"/>
                        </a:spcAft>
                      </a:pPr>
                      <a:r>
                        <a:rPr lang="es-AR" sz="1800" dirty="0">
                          <a:effectLst/>
                          <a:latin typeface="Muli Regular" panose="020B0604020202020204" charset="0"/>
                        </a:rPr>
                        <a:t>El servicio de envíos no confirma la dirección de entrega.</a:t>
                      </a:r>
                      <a:endParaRPr lang="es-ES" sz="2400" dirty="0">
                        <a:effectLst/>
                        <a:latin typeface="Muli Regular" panose="020B0604020202020204" charset="0"/>
                        <a:ea typeface="Arial" panose="020B0604020202020204" pitchFamily="34" charset="0"/>
                      </a:endParaRPr>
                    </a:p>
                  </a:txBody>
                  <a:tcPr marL="68580" marR="68580" marT="0" marB="0"/>
                </a:tc>
                <a:extLst>
                  <a:ext uri="{0D108BD9-81ED-4DB2-BD59-A6C34878D82A}">
                    <a16:rowId xmlns:a16="http://schemas.microsoft.com/office/drawing/2014/main" val="1753141849"/>
                  </a:ext>
                </a:extLst>
              </a:tr>
            </a:tbl>
          </a:graphicData>
        </a:graphic>
      </p:graphicFrame>
    </p:spTree>
    <p:extLst>
      <p:ext uri="{BB962C8B-B14F-4D97-AF65-F5344CB8AC3E}">
        <p14:creationId xmlns:p14="http://schemas.microsoft.com/office/powerpoint/2010/main" val="4904995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81001" y="2400300"/>
            <a:ext cx="8610600" cy="7543800"/>
            <a:chOff x="0" y="0"/>
            <a:chExt cx="4026708" cy="3902862"/>
          </a:xfrm>
        </p:grpSpPr>
        <p:sp>
          <p:nvSpPr>
            <p:cNvPr id="3" name="Freeform 3"/>
            <p:cNvSpPr/>
            <p:nvPr/>
          </p:nvSpPr>
          <p:spPr>
            <a:xfrm>
              <a:off x="0" y="0"/>
              <a:ext cx="4026708" cy="3902862"/>
            </a:xfrm>
            <a:custGeom>
              <a:avLst/>
              <a:gdLst/>
              <a:ahLst/>
              <a:cxnLst/>
              <a:rect l="l" t="t" r="r" b="b"/>
              <a:pathLst>
                <a:path w="4026708" h="3902862">
                  <a:moveTo>
                    <a:pt x="3902248" y="3902862"/>
                  </a:moveTo>
                  <a:lnTo>
                    <a:pt x="124460" y="3902862"/>
                  </a:lnTo>
                  <a:cubicBezTo>
                    <a:pt x="55880" y="3902862"/>
                    <a:pt x="0" y="3846982"/>
                    <a:pt x="0" y="3778402"/>
                  </a:cubicBezTo>
                  <a:lnTo>
                    <a:pt x="0" y="124460"/>
                  </a:lnTo>
                  <a:cubicBezTo>
                    <a:pt x="0" y="55880"/>
                    <a:pt x="55880" y="0"/>
                    <a:pt x="124460" y="0"/>
                  </a:cubicBezTo>
                  <a:lnTo>
                    <a:pt x="3902248" y="0"/>
                  </a:lnTo>
                  <a:cubicBezTo>
                    <a:pt x="3970828" y="0"/>
                    <a:pt x="4026708" y="55880"/>
                    <a:pt x="4026708" y="124460"/>
                  </a:cubicBezTo>
                  <a:lnTo>
                    <a:pt x="4026708" y="3778402"/>
                  </a:lnTo>
                  <a:cubicBezTo>
                    <a:pt x="4026708" y="3846982"/>
                    <a:pt x="3970828" y="3902862"/>
                    <a:pt x="3902248" y="3902862"/>
                  </a:cubicBezTo>
                  <a:close/>
                </a:path>
              </a:pathLst>
            </a:custGeom>
            <a:solidFill>
              <a:srgbClr val="FFFFFF"/>
            </a:solidFill>
          </p:spPr>
        </p:sp>
      </p:grpSp>
      <p:sp>
        <p:nvSpPr>
          <p:cNvPr id="18" name="TextBox 18"/>
          <p:cNvSpPr txBox="1"/>
          <p:nvPr/>
        </p:nvSpPr>
        <p:spPr>
          <a:xfrm>
            <a:off x="1028700" y="1028700"/>
            <a:ext cx="12084767" cy="847725"/>
          </a:xfrm>
          <a:prstGeom prst="rect">
            <a:avLst/>
          </a:prstGeom>
        </p:spPr>
        <p:txBody>
          <a:bodyPr lIns="0" tIns="0" rIns="0" bIns="0" rtlCol="0" anchor="t">
            <a:spAutoFit/>
          </a:bodyPr>
          <a:lstStyle/>
          <a:p>
            <a:pPr>
              <a:lnSpc>
                <a:spcPts val="6689"/>
              </a:lnSpc>
            </a:pPr>
            <a:r>
              <a:rPr lang="en-US" sz="5575" dirty="0" err="1">
                <a:solidFill>
                  <a:srgbClr val="0E2C4B"/>
                </a:solidFill>
                <a:latin typeface="Muli Bold Bold"/>
              </a:rPr>
              <a:t>Descripción</a:t>
            </a:r>
            <a:r>
              <a:rPr lang="en-US" sz="5575" dirty="0">
                <a:solidFill>
                  <a:srgbClr val="0E2C4B"/>
                </a:solidFill>
                <a:latin typeface="Muli Bold Bold"/>
              </a:rPr>
              <a:t> de </a:t>
            </a:r>
            <a:r>
              <a:rPr lang="en-US" sz="5575" dirty="0" err="1">
                <a:solidFill>
                  <a:srgbClr val="0E2C4B"/>
                </a:solidFill>
                <a:latin typeface="Muli Bold Bold"/>
              </a:rPr>
              <a:t>Caso</a:t>
            </a:r>
            <a:r>
              <a:rPr lang="en-US" sz="5575" dirty="0">
                <a:solidFill>
                  <a:srgbClr val="0E2C4B"/>
                </a:solidFill>
                <a:latin typeface="Muli Bold Bold"/>
              </a:rPr>
              <a:t> de </a:t>
            </a:r>
            <a:r>
              <a:rPr lang="en-US" sz="5575" dirty="0" err="1">
                <a:solidFill>
                  <a:srgbClr val="0E2C4B"/>
                </a:solidFill>
                <a:latin typeface="Muli Bold Bold"/>
              </a:rPr>
              <a:t>Uso</a:t>
            </a:r>
            <a:endParaRPr lang="en-US" sz="5575" dirty="0">
              <a:solidFill>
                <a:srgbClr val="0E2C4B"/>
              </a:solidFill>
              <a:latin typeface="Muli Bold Bold"/>
            </a:endParaRPr>
          </a:p>
        </p:txBody>
      </p:sp>
      <p:grpSp>
        <p:nvGrpSpPr>
          <p:cNvPr id="29" name="Group 2"/>
          <p:cNvGrpSpPr/>
          <p:nvPr/>
        </p:nvGrpSpPr>
        <p:grpSpPr>
          <a:xfrm>
            <a:off x="9667325" y="2400300"/>
            <a:ext cx="8287849" cy="7591679"/>
            <a:chOff x="0" y="0"/>
            <a:chExt cx="4026708" cy="3902862"/>
          </a:xfrm>
        </p:grpSpPr>
        <p:sp>
          <p:nvSpPr>
            <p:cNvPr id="30" name="Freeform 3"/>
            <p:cNvSpPr/>
            <p:nvPr/>
          </p:nvSpPr>
          <p:spPr>
            <a:xfrm>
              <a:off x="0" y="0"/>
              <a:ext cx="4026708" cy="3902862"/>
            </a:xfrm>
            <a:custGeom>
              <a:avLst/>
              <a:gdLst/>
              <a:ahLst/>
              <a:cxnLst/>
              <a:rect l="l" t="t" r="r" b="b"/>
              <a:pathLst>
                <a:path w="4026708" h="3902862">
                  <a:moveTo>
                    <a:pt x="3902248" y="3902862"/>
                  </a:moveTo>
                  <a:lnTo>
                    <a:pt x="124460" y="3902862"/>
                  </a:lnTo>
                  <a:cubicBezTo>
                    <a:pt x="55880" y="3902862"/>
                    <a:pt x="0" y="3846982"/>
                    <a:pt x="0" y="3778402"/>
                  </a:cubicBezTo>
                  <a:lnTo>
                    <a:pt x="0" y="124460"/>
                  </a:lnTo>
                  <a:cubicBezTo>
                    <a:pt x="0" y="55880"/>
                    <a:pt x="55880" y="0"/>
                    <a:pt x="124460" y="0"/>
                  </a:cubicBezTo>
                  <a:lnTo>
                    <a:pt x="3902248" y="0"/>
                  </a:lnTo>
                  <a:cubicBezTo>
                    <a:pt x="3970828" y="0"/>
                    <a:pt x="4026708" y="55880"/>
                    <a:pt x="4026708" y="124460"/>
                  </a:cubicBezTo>
                  <a:lnTo>
                    <a:pt x="4026708" y="3778402"/>
                  </a:lnTo>
                  <a:cubicBezTo>
                    <a:pt x="4026708" y="3846982"/>
                    <a:pt x="3970828" y="3902862"/>
                    <a:pt x="3902248" y="3902862"/>
                  </a:cubicBezTo>
                  <a:close/>
                </a:path>
              </a:pathLst>
            </a:custGeom>
            <a:solidFill>
              <a:srgbClr val="FFFFFF"/>
            </a:solidFill>
          </p:spPr>
        </p:sp>
      </p:grpSp>
      <p:sp>
        <p:nvSpPr>
          <p:cNvPr id="33" name="TextBox 22"/>
          <p:cNvSpPr txBox="1"/>
          <p:nvPr/>
        </p:nvSpPr>
        <p:spPr>
          <a:xfrm>
            <a:off x="9905999" y="3388597"/>
            <a:ext cx="7810500" cy="5508624"/>
          </a:xfrm>
          <a:prstGeom prst="rect">
            <a:avLst/>
          </a:prstGeom>
        </p:spPr>
        <p:txBody>
          <a:bodyPr lIns="0" tIns="0" rIns="0" bIns="0" rtlCol="0" anchor="t">
            <a:spAutoFit/>
          </a:bodyPr>
          <a:lstStyle/>
          <a:p>
            <a:pPr>
              <a:lnSpc>
                <a:spcPts val="2660"/>
              </a:lnSpc>
            </a:pPr>
            <a:r>
              <a:rPr lang="es-ES" dirty="0">
                <a:solidFill>
                  <a:srgbClr val="0E2C4B"/>
                </a:solidFill>
                <a:latin typeface="Muli Regular"/>
              </a:rPr>
              <a:t>1. El CU comienza cuando el usuario hace </a:t>
            </a:r>
            <a:r>
              <a:rPr lang="es-ES" dirty="0" err="1">
                <a:solidFill>
                  <a:srgbClr val="0E2C4B"/>
                </a:solidFill>
                <a:latin typeface="Muli Regular"/>
              </a:rPr>
              <a:t>click</a:t>
            </a:r>
            <a:r>
              <a:rPr lang="es-ES" dirty="0">
                <a:solidFill>
                  <a:srgbClr val="0E2C4B"/>
                </a:solidFill>
                <a:latin typeface="Muli Regular"/>
              </a:rPr>
              <a:t> en el botón Registrarse. </a:t>
            </a:r>
          </a:p>
          <a:p>
            <a:pPr>
              <a:lnSpc>
                <a:spcPts val="2660"/>
              </a:lnSpc>
            </a:pPr>
            <a:r>
              <a:rPr lang="es-ES" dirty="0">
                <a:solidFill>
                  <a:srgbClr val="0E2C4B"/>
                </a:solidFill>
                <a:latin typeface="Muli Regular"/>
              </a:rPr>
              <a:t>2. El sistema solicita los datos para la registración (DNI, Domicilio, E-mail y Contraseña). </a:t>
            </a:r>
          </a:p>
          <a:p>
            <a:pPr>
              <a:lnSpc>
                <a:spcPts val="2660"/>
              </a:lnSpc>
            </a:pPr>
            <a:r>
              <a:rPr lang="es-ES" dirty="0">
                <a:solidFill>
                  <a:srgbClr val="0E2C4B"/>
                </a:solidFill>
                <a:latin typeface="Muli Regular"/>
              </a:rPr>
              <a:t>3. El sistema valida que la contraseña tenga la seguridad mínima (1 mayúscula, 1 número, más de 6 dígitos) y que el e-mail no exista en la Base de datos. </a:t>
            </a:r>
          </a:p>
          <a:p>
            <a:pPr>
              <a:lnSpc>
                <a:spcPts val="2660"/>
              </a:lnSpc>
            </a:pPr>
            <a:r>
              <a:rPr lang="es-ES" dirty="0">
                <a:solidFill>
                  <a:srgbClr val="0E2C4B"/>
                </a:solidFill>
                <a:latin typeface="Muli Regular"/>
              </a:rPr>
              <a:t>3.1. Si no supera la validación en el punto anterior, se envía un mensaje al usuario informando: “El mail ya existe. Ingrese uno diferente” o “La contraseña debe tener más de 6 letras, contener al menos una mayúscula y un número”</a:t>
            </a:r>
          </a:p>
          <a:p>
            <a:pPr>
              <a:lnSpc>
                <a:spcPts val="2660"/>
              </a:lnSpc>
            </a:pPr>
            <a:r>
              <a:rPr lang="es-ES" dirty="0">
                <a:solidFill>
                  <a:srgbClr val="0E2C4B"/>
                </a:solidFill>
                <a:latin typeface="Muli Regular"/>
              </a:rPr>
              <a:t>4. En el caso de que las validaciones sean superadas, se inserta el registro en Base de datos.  </a:t>
            </a:r>
          </a:p>
          <a:p>
            <a:pPr>
              <a:lnSpc>
                <a:spcPts val="2660"/>
              </a:lnSpc>
            </a:pPr>
            <a:r>
              <a:rPr lang="es-ES" dirty="0">
                <a:solidFill>
                  <a:srgbClr val="0E2C4B"/>
                </a:solidFill>
                <a:latin typeface="Muli Regular"/>
              </a:rPr>
              <a:t>5: El sistema muestra el mensaje al usuario “El usuario se registró correctamente”. </a:t>
            </a:r>
          </a:p>
          <a:p>
            <a:pPr>
              <a:lnSpc>
                <a:spcPts val="2660"/>
              </a:lnSpc>
            </a:pPr>
            <a:r>
              <a:rPr lang="es-ES" dirty="0">
                <a:solidFill>
                  <a:srgbClr val="0E2C4B"/>
                </a:solidFill>
                <a:latin typeface="Muli Regular"/>
              </a:rPr>
              <a:t>6. El sistema hace una redirección a la página web de Inicio. </a:t>
            </a:r>
          </a:p>
          <a:p>
            <a:pPr>
              <a:lnSpc>
                <a:spcPts val="2660"/>
              </a:lnSpc>
            </a:pPr>
            <a:r>
              <a:rPr lang="es-ES" dirty="0">
                <a:solidFill>
                  <a:srgbClr val="0E2C4B"/>
                </a:solidFill>
                <a:latin typeface="Muli Regular"/>
              </a:rPr>
              <a:t>7. Fin de CU</a:t>
            </a:r>
          </a:p>
        </p:txBody>
      </p:sp>
      <p:sp>
        <p:nvSpPr>
          <p:cNvPr id="34" name="TextBox 21"/>
          <p:cNvSpPr txBox="1"/>
          <p:nvPr/>
        </p:nvSpPr>
        <p:spPr>
          <a:xfrm>
            <a:off x="9905999" y="2705102"/>
            <a:ext cx="7810500" cy="378693"/>
          </a:xfrm>
          <a:prstGeom prst="rect">
            <a:avLst/>
          </a:prstGeom>
        </p:spPr>
        <p:txBody>
          <a:bodyPr lIns="0" tIns="0" rIns="0" bIns="0" rtlCol="0" anchor="t">
            <a:spAutoFit/>
          </a:bodyPr>
          <a:lstStyle/>
          <a:p>
            <a:pPr>
              <a:lnSpc>
                <a:spcPts val="3240"/>
              </a:lnSpc>
            </a:pPr>
            <a:r>
              <a:rPr lang="en-US" sz="2314" dirty="0" err="1">
                <a:solidFill>
                  <a:srgbClr val="0E2C4B"/>
                </a:solidFill>
                <a:latin typeface="Muli Bold Bold"/>
              </a:rPr>
              <a:t>Curso</a:t>
            </a:r>
            <a:r>
              <a:rPr lang="en-US" sz="2314" dirty="0">
                <a:solidFill>
                  <a:srgbClr val="0E2C4B"/>
                </a:solidFill>
                <a:latin typeface="Muli Bold Bold"/>
              </a:rPr>
              <a:t> Normal </a:t>
            </a:r>
            <a:r>
              <a:rPr lang="en-US" sz="2314" dirty="0" err="1">
                <a:solidFill>
                  <a:srgbClr val="0E2C4B"/>
                </a:solidFill>
                <a:latin typeface="Muli Bold Bold"/>
              </a:rPr>
              <a:t>Alternativas</a:t>
            </a:r>
            <a:endParaRPr lang="en-US" sz="2314" dirty="0">
              <a:solidFill>
                <a:srgbClr val="0E2C4B"/>
              </a:solidFill>
              <a:latin typeface="Muli Bold Bold"/>
            </a:endParaRPr>
          </a:p>
        </p:txBody>
      </p:sp>
      <p:graphicFrame>
        <p:nvGraphicFramePr>
          <p:cNvPr id="7" name="Tabla 6"/>
          <p:cNvGraphicFramePr>
            <a:graphicFrameLocks noGrp="1"/>
          </p:cNvGraphicFramePr>
          <p:nvPr>
            <p:extLst>
              <p:ext uri="{D42A27DB-BD31-4B8C-83A1-F6EECF244321}">
                <p14:modId xmlns:p14="http://schemas.microsoft.com/office/powerpoint/2010/main" val="2809578021"/>
              </p:ext>
            </p:extLst>
          </p:nvPr>
        </p:nvGraphicFramePr>
        <p:xfrm>
          <a:off x="723901" y="2574146"/>
          <a:ext cx="7924800" cy="7243986"/>
        </p:xfrm>
        <a:graphic>
          <a:graphicData uri="http://schemas.openxmlformats.org/drawingml/2006/table">
            <a:tbl>
              <a:tblPr firstRow="1" firstCol="1" bandRow="1">
                <a:tableStyleId>{7E9639D4-E3E2-4D34-9284-5A2195B3D0D7}</a:tableStyleId>
              </a:tblPr>
              <a:tblGrid>
                <a:gridCol w="2628899">
                  <a:extLst>
                    <a:ext uri="{9D8B030D-6E8A-4147-A177-3AD203B41FA5}">
                      <a16:colId xmlns:a16="http://schemas.microsoft.com/office/drawing/2014/main" val="1934200264"/>
                    </a:ext>
                  </a:extLst>
                </a:gridCol>
                <a:gridCol w="5295901">
                  <a:extLst>
                    <a:ext uri="{9D8B030D-6E8A-4147-A177-3AD203B41FA5}">
                      <a16:colId xmlns:a16="http://schemas.microsoft.com/office/drawing/2014/main" val="1350788036"/>
                    </a:ext>
                  </a:extLst>
                </a:gridCol>
              </a:tblGrid>
              <a:tr h="529770">
                <a:tc>
                  <a:txBody>
                    <a:bodyPr/>
                    <a:lstStyle/>
                    <a:p>
                      <a:pPr marR="776605">
                        <a:lnSpc>
                          <a:spcPct val="139000"/>
                        </a:lnSpc>
                        <a:spcBef>
                          <a:spcPts val="515"/>
                        </a:spcBef>
                        <a:spcAft>
                          <a:spcPts val="0"/>
                        </a:spcAft>
                      </a:pPr>
                      <a:r>
                        <a:rPr lang="es-AR" sz="1600">
                          <a:effectLst/>
                          <a:latin typeface="Muli Regular" panose="020B0604020202020204" charset="0"/>
                        </a:rPr>
                        <a:t>Nombre del Use Case</a:t>
                      </a:r>
                      <a:endParaRPr lang="es-ES" sz="2000">
                        <a:effectLst/>
                        <a:latin typeface="Muli Regular" panose="020B0604020202020204" charset="0"/>
                        <a:ea typeface="Arial" panose="020B0604020202020204" pitchFamily="34" charset="0"/>
                      </a:endParaRPr>
                    </a:p>
                  </a:txBody>
                  <a:tcPr marL="68580" marR="68580" marT="0" marB="0"/>
                </a:tc>
                <a:tc>
                  <a:txBody>
                    <a:bodyPr/>
                    <a:lstStyle/>
                    <a:p>
                      <a:pPr marR="776605">
                        <a:lnSpc>
                          <a:spcPct val="139000"/>
                        </a:lnSpc>
                        <a:spcBef>
                          <a:spcPts val="515"/>
                        </a:spcBef>
                        <a:spcAft>
                          <a:spcPts val="0"/>
                        </a:spcAft>
                      </a:pPr>
                      <a:r>
                        <a:rPr lang="es-AR" sz="1600" dirty="0">
                          <a:effectLst/>
                          <a:latin typeface="Muli Regular" panose="020B0604020202020204" charset="0"/>
                        </a:rPr>
                        <a:t>Registración de usuario.</a:t>
                      </a:r>
                      <a:endParaRPr lang="es-ES" sz="2000" dirty="0">
                        <a:effectLst/>
                        <a:latin typeface="Muli Regular" panose="020B0604020202020204" charset="0"/>
                        <a:ea typeface="Arial" panose="020B0604020202020204" pitchFamily="34" charset="0"/>
                      </a:endParaRPr>
                    </a:p>
                  </a:txBody>
                  <a:tcPr marL="68580" marR="68580" marT="0" marB="0"/>
                </a:tc>
                <a:extLst>
                  <a:ext uri="{0D108BD9-81ED-4DB2-BD59-A6C34878D82A}">
                    <a16:rowId xmlns:a16="http://schemas.microsoft.com/office/drawing/2014/main" val="2723005540"/>
                  </a:ext>
                </a:extLst>
              </a:tr>
              <a:tr h="529770">
                <a:tc>
                  <a:txBody>
                    <a:bodyPr/>
                    <a:lstStyle/>
                    <a:p>
                      <a:pPr marR="776605">
                        <a:lnSpc>
                          <a:spcPct val="139000"/>
                        </a:lnSpc>
                        <a:spcBef>
                          <a:spcPts val="515"/>
                        </a:spcBef>
                        <a:spcAft>
                          <a:spcPts val="0"/>
                        </a:spcAft>
                      </a:pPr>
                      <a:r>
                        <a:rPr lang="es-AR" sz="1600">
                          <a:effectLst/>
                          <a:latin typeface="Muli Regular" panose="020B0604020202020204" charset="0"/>
                        </a:rPr>
                        <a:t>Nivel del Use Case</a:t>
                      </a:r>
                      <a:endParaRPr lang="es-ES" sz="2000">
                        <a:effectLst/>
                        <a:latin typeface="Muli Regular" panose="020B0604020202020204" charset="0"/>
                        <a:ea typeface="Arial" panose="020B0604020202020204" pitchFamily="34" charset="0"/>
                      </a:endParaRPr>
                    </a:p>
                  </a:txBody>
                  <a:tcPr marL="68580" marR="68580" marT="0" marB="0"/>
                </a:tc>
                <a:tc>
                  <a:txBody>
                    <a:bodyPr/>
                    <a:lstStyle/>
                    <a:p>
                      <a:pPr marR="776605">
                        <a:lnSpc>
                          <a:spcPct val="139000"/>
                        </a:lnSpc>
                        <a:spcBef>
                          <a:spcPts val="515"/>
                        </a:spcBef>
                        <a:spcAft>
                          <a:spcPts val="0"/>
                        </a:spcAft>
                      </a:pPr>
                      <a:r>
                        <a:rPr lang="es-AR" sz="1600">
                          <a:effectLst/>
                          <a:latin typeface="Muli Regular" panose="020B0604020202020204" charset="0"/>
                        </a:rPr>
                        <a:t>Negocio Sistema de Información.</a:t>
                      </a:r>
                      <a:endParaRPr lang="es-ES" sz="2000">
                        <a:effectLst/>
                        <a:latin typeface="Muli Regular" panose="020B0604020202020204" charset="0"/>
                        <a:ea typeface="Arial" panose="020B0604020202020204" pitchFamily="34" charset="0"/>
                      </a:endParaRPr>
                    </a:p>
                  </a:txBody>
                  <a:tcPr marL="68580" marR="68580" marT="0" marB="0"/>
                </a:tc>
                <a:extLst>
                  <a:ext uri="{0D108BD9-81ED-4DB2-BD59-A6C34878D82A}">
                    <a16:rowId xmlns:a16="http://schemas.microsoft.com/office/drawing/2014/main" val="1970716366"/>
                  </a:ext>
                </a:extLst>
              </a:tr>
              <a:tr h="529770">
                <a:tc>
                  <a:txBody>
                    <a:bodyPr/>
                    <a:lstStyle/>
                    <a:p>
                      <a:pPr marR="776605">
                        <a:lnSpc>
                          <a:spcPct val="139000"/>
                        </a:lnSpc>
                        <a:spcBef>
                          <a:spcPts val="515"/>
                        </a:spcBef>
                        <a:spcAft>
                          <a:spcPts val="0"/>
                        </a:spcAft>
                      </a:pPr>
                      <a:r>
                        <a:rPr lang="es-AR" sz="1600">
                          <a:effectLst/>
                          <a:latin typeface="Muli Regular" panose="020B0604020202020204" charset="0"/>
                        </a:rPr>
                        <a:t>Actor Principal</a:t>
                      </a:r>
                      <a:endParaRPr lang="es-ES" sz="2000">
                        <a:effectLst/>
                        <a:latin typeface="Muli Regular" panose="020B0604020202020204" charset="0"/>
                        <a:ea typeface="Arial" panose="020B0604020202020204" pitchFamily="34" charset="0"/>
                      </a:endParaRPr>
                    </a:p>
                  </a:txBody>
                  <a:tcPr marL="68580" marR="68580" marT="0" marB="0"/>
                </a:tc>
                <a:tc>
                  <a:txBody>
                    <a:bodyPr/>
                    <a:lstStyle/>
                    <a:p>
                      <a:pPr marR="776605">
                        <a:lnSpc>
                          <a:spcPct val="139000"/>
                        </a:lnSpc>
                        <a:spcBef>
                          <a:spcPts val="515"/>
                        </a:spcBef>
                        <a:spcAft>
                          <a:spcPts val="0"/>
                        </a:spcAft>
                      </a:pPr>
                      <a:r>
                        <a:rPr lang="es-AR" sz="1600">
                          <a:effectLst/>
                          <a:latin typeface="Muli Regular" panose="020B0604020202020204" charset="0"/>
                        </a:rPr>
                        <a:t>Usuario.</a:t>
                      </a:r>
                      <a:endParaRPr lang="es-ES" sz="2000">
                        <a:effectLst/>
                        <a:latin typeface="Muli Regular" panose="020B0604020202020204" charset="0"/>
                        <a:ea typeface="Arial" panose="020B0604020202020204" pitchFamily="34" charset="0"/>
                      </a:endParaRPr>
                    </a:p>
                  </a:txBody>
                  <a:tcPr marL="68580" marR="68580" marT="0" marB="0"/>
                </a:tc>
                <a:extLst>
                  <a:ext uri="{0D108BD9-81ED-4DB2-BD59-A6C34878D82A}">
                    <a16:rowId xmlns:a16="http://schemas.microsoft.com/office/drawing/2014/main" val="3712090393"/>
                  </a:ext>
                </a:extLst>
              </a:tr>
              <a:tr h="529770">
                <a:tc>
                  <a:txBody>
                    <a:bodyPr/>
                    <a:lstStyle/>
                    <a:p>
                      <a:pPr marR="776605">
                        <a:lnSpc>
                          <a:spcPct val="139000"/>
                        </a:lnSpc>
                        <a:spcBef>
                          <a:spcPts val="515"/>
                        </a:spcBef>
                        <a:spcAft>
                          <a:spcPts val="0"/>
                        </a:spcAft>
                      </a:pPr>
                      <a:r>
                        <a:rPr lang="es-AR" sz="1600">
                          <a:effectLst/>
                          <a:latin typeface="Muli Regular" panose="020B0604020202020204" charset="0"/>
                        </a:rPr>
                        <a:t>Actor Secundario</a:t>
                      </a:r>
                      <a:endParaRPr lang="es-ES" sz="2000">
                        <a:effectLst/>
                        <a:latin typeface="Muli Regular" panose="020B0604020202020204" charset="0"/>
                        <a:ea typeface="Arial" panose="020B0604020202020204" pitchFamily="34" charset="0"/>
                      </a:endParaRPr>
                    </a:p>
                  </a:txBody>
                  <a:tcPr marL="68580" marR="68580" marT="0" marB="0"/>
                </a:tc>
                <a:tc>
                  <a:txBody>
                    <a:bodyPr/>
                    <a:lstStyle/>
                    <a:p>
                      <a:pPr marR="776605">
                        <a:lnSpc>
                          <a:spcPct val="139000"/>
                        </a:lnSpc>
                        <a:spcBef>
                          <a:spcPts val="515"/>
                        </a:spcBef>
                        <a:spcAft>
                          <a:spcPts val="0"/>
                        </a:spcAft>
                      </a:pPr>
                      <a:r>
                        <a:rPr lang="es-AR" sz="1600">
                          <a:effectLst/>
                          <a:latin typeface="Muli Regular" panose="020B0604020202020204" charset="0"/>
                        </a:rPr>
                        <a:t>no aplica.</a:t>
                      </a:r>
                      <a:endParaRPr lang="es-ES" sz="2000">
                        <a:effectLst/>
                        <a:latin typeface="Muli Regular" panose="020B0604020202020204" charset="0"/>
                        <a:ea typeface="Arial" panose="020B0604020202020204" pitchFamily="34" charset="0"/>
                      </a:endParaRPr>
                    </a:p>
                  </a:txBody>
                  <a:tcPr marL="68580" marR="68580" marT="0" marB="0"/>
                </a:tc>
                <a:extLst>
                  <a:ext uri="{0D108BD9-81ED-4DB2-BD59-A6C34878D82A}">
                    <a16:rowId xmlns:a16="http://schemas.microsoft.com/office/drawing/2014/main" val="1651372212"/>
                  </a:ext>
                </a:extLst>
              </a:tr>
              <a:tr h="529770">
                <a:tc>
                  <a:txBody>
                    <a:bodyPr/>
                    <a:lstStyle/>
                    <a:p>
                      <a:pPr marR="776605">
                        <a:lnSpc>
                          <a:spcPct val="139000"/>
                        </a:lnSpc>
                        <a:spcBef>
                          <a:spcPts val="515"/>
                        </a:spcBef>
                        <a:spcAft>
                          <a:spcPts val="0"/>
                        </a:spcAft>
                      </a:pPr>
                      <a:r>
                        <a:rPr lang="es-AR" sz="1600" dirty="0">
                          <a:effectLst/>
                          <a:latin typeface="Muli Regular" panose="020B0604020202020204" charset="0"/>
                        </a:rPr>
                        <a:t>Tipo de Use Case</a:t>
                      </a:r>
                      <a:endParaRPr lang="es-ES" sz="2000" dirty="0">
                        <a:effectLst/>
                        <a:latin typeface="Muli Regular" panose="020B0604020202020204" charset="0"/>
                        <a:ea typeface="Arial" panose="020B0604020202020204" pitchFamily="34" charset="0"/>
                      </a:endParaRPr>
                    </a:p>
                  </a:txBody>
                  <a:tcPr marL="68580" marR="68580" marT="0" marB="0"/>
                </a:tc>
                <a:tc>
                  <a:txBody>
                    <a:bodyPr/>
                    <a:lstStyle/>
                    <a:p>
                      <a:pPr marR="776605">
                        <a:lnSpc>
                          <a:spcPct val="139000"/>
                        </a:lnSpc>
                        <a:spcBef>
                          <a:spcPts val="515"/>
                        </a:spcBef>
                        <a:spcAft>
                          <a:spcPts val="0"/>
                        </a:spcAft>
                      </a:pPr>
                      <a:r>
                        <a:rPr lang="es-AR" sz="1600">
                          <a:effectLst/>
                          <a:latin typeface="Muli Regular" panose="020B0604020202020204" charset="0"/>
                        </a:rPr>
                        <a:t>Concreto.</a:t>
                      </a:r>
                      <a:endParaRPr lang="es-ES" sz="2000">
                        <a:effectLst/>
                        <a:latin typeface="Muli Regular" panose="020B0604020202020204" charset="0"/>
                        <a:ea typeface="Arial" panose="020B0604020202020204" pitchFamily="34" charset="0"/>
                      </a:endParaRPr>
                    </a:p>
                  </a:txBody>
                  <a:tcPr marL="68580" marR="68580" marT="0" marB="0"/>
                </a:tc>
                <a:extLst>
                  <a:ext uri="{0D108BD9-81ED-4DB2-BD59-A6C34878D82A}">
                    <a16:rowId xmlns:a16="http://schemas.microsoft.com/office/drawing/2014/main" val="3166488399"/>
                  </a:ext>
                </a:extLst>
              </a:tr>
              <a:tr h="529770">
                <a:tc>
                  <a:txBody>
                    <a:bodyPr/>
                    <a:lstStyle/>
                    <a:p>
                      <a:pPr marR="776605">
                        <a:lnSpc>
                          <a:spcPct val="139000"/>
                        </a:lnSpc>
                        <a:spcBef>
                          <a:spcPts val="515"/>
                        </a:spcBef>
                        <a:spcAft>
                          <a:spcPts val="0"/>
                        </a:spcAft>
                      </a:pPr>
                      <a:r>
                        <a:rPr lang="es-AR" sz="1600">
                          <a:effectLst/>
                          <a:latin typeface="Muli Regular" panose="020B0604020202020204" charset="0"/>
                        </a:rPr>
                        <a:t>Objetivo</a:t>
                      </a:r>
                      <a:endParaRPr lang="es-ES" sz="2000">
                        <a:effectLst/>
                        <a:latin typeface="Muli Regular" panose="020B0604020202020204" charset="0"/>
                        <a:ea typeface="Arial" panose="020B0604020202020204" pitchFamily="34" charset="0"/>
                      </a:endParaRPr>
                    </a:p>
                  </a:txBody>
                  <a:tcPr marL="68580" marR="68580" marT="0" marB="0"/>
                </a:tc>
                <a:tc>
                  <a:txBody>
                    <a:bodyPr/>
                    <a:lstStyle/>
                    <a:p>
                      <a:pPr marR="776605">
                        <a:lnSpc>
                          <a:spcPct val="139000"/>
                        </a:lnSpc>
                        <a:spcBef>
                          <a:spcPts val="515"/>
                        </a:spcBef>
                        <a:spcAft>
                          <a:spcPts val="0"/>
                        </a:spcAft>
                      </a:pPr>
                      <a:r>
                        <a:rPr lang="es-AR" sz="1600" dirty="0">
                          <a:effectLst/>
                          <a:latin typeface="Muli Regular" panose="020B0604020202020204" charset="0"/>
                        </a:rPr>
                        <a:t>Registrar un usuario (cliente) a la Web.</a:t>
                      </a:r>
                      <a:endParaRPr lang="es-ES" sz="2000" dirty="0">
                        <a:effectLst/>
                        <a:latin typeface="Muli Regular" panose="020B0604020202020204" charset="0"/>
                        <a:ea typeface="Arial" panose="020B0604020202020204" pitchFamily="34" charset="0"/>
                      </a:endParaRPr>
                    </a:p>
                  </a:txBody>
                  <a:tcPr marL="68580" marR="68580" marT="0" marB="0"/>
                </a:tc>
                <a:extLst>
                  <a:ext uri="{0D108BD9-81ED-4DB2-BD59-A6C34878D82A}">
                    <a16:rowId xmlns:a16="http://schemas.microsoft.com/office/drawing/2014/main" val="1650096884"/>
                  </a:ext>
                </a:extLst>
              </a:tr>
              <a:tr h="938962">
                <a:tc>
                  <a:txBody>
                    <a:bodyPr/>
                    <a:lstStyle/>
                    <a:p>
                      <a:pPr marR="776605">
                        <a:lnSpc>
                          <a:spcPct val="139000"/>
                        </a:lnSpc>
                        <a:spcBef>
                          <a:spcPts val="515"/>
                        </a:spcBef>
                        <a:spcAft>
                          <a:spcPts val="0"/>
                        </a:spcAft>
                      </a:pPr>
                      <a:r>
                        <a:rPr lang="es-AR" sz="1600" dirty="0">
                          <a:effectLst/>
                          <a:latin typeface="Muli Regular" panose="020B0604020202020204" charset="0"/>
                        </a:rPr>
                        <a:t>Precondiciones</a:t>
                      </a:r>
                      <a:endParaRPr lang="es-ES" sz="2000" dirty="0">
                        <a:effectLst/>
                        <a:latin typeface="Muli Regular" panose="020B0604020202020204" charset="0"/>
                        <a:ea typeface="Arial" panose="020B0604020202020204" pitchFamily="34" charset="0"/>
                      </a:endParaRPr>
                    </a:p>
                  </a:txBody>
                  <a:tcPr marL="68580" marR="68580" marT="0" marB="0"/>
                </a:tc>
                <a:tc>
                  <a:txBody>
                    <a:bodyPr/>
                    <a:lstStyle/>
                    <a:p>
                      <a:pPr marR="776605">
                        <a:lnSpc>
                          <a:spcPct val="115000"/>
                        </a:lnSpc>
                        <a:spcBef>
                          <a:spcPts val="515"/>
                        </a:spcBef>
                        <a:spcAft>
                          <a:spcPts val="0"/>
                        </a:spcAft>
                      </a:pPr>
                      <a:r>
                        <a:rPr lang="es-AR" sz="1600">
                          <a:effectLst/>
                          <a:latin typeface="Muli Regular" panose="020B0604020202020204" charset="0"/>
                        </a:rPr>
                        <a:t>No existir el usuario en la Base de datos. El usuario debe poseer una dirección de e-mail válida.</a:t>
                      </a:r>
                      <a:endParaRPr lang="es-ES" sz="2000">
                        <a:effectLst/>
                        <a:latin typeface="Muli Regular" panose="020B0604020202020204" charset="0"/>
                        <a:ea typeface="Arial" panose="020B0604020202020204" pitchFamily="34" charset="0"/>
                      </a:endParaRPr>
                    </a:p>
                  </a:txBody>
                  <a:tcPr marL="68580" marR="68580" marT="0" marB="0"/>
                </a:tc>
                <a:extLst>
                  <a:ext uri="{0D108BD9-81ED-4DB2-BD59-A6C34878D82A}">
                    <a16:rowId xmlns:a16="http://schemas.microsoft.com/office/drawing/2014/main" val="2731880582"/>
                  </a:ext>
                </a:extLst>
              </a:tr>
              <a:tr h="1424086">
                <a:tc>
                  <a:txBody>
                    <a:bodyPr/>
                    <a:lstStyle/>
                    <a:p>
                      <a:pPr marR="776605">
                        <a:lnSpc>
                          <a:spcPct val="139000"/>
                        </a:lnSpc>
                        <a:spcBef>
                          <a:spcPts val="515"/>
                        </a:spcBef>
                        <a:spcAft>
                          <a:spcPts val="0"/>
                        </a:spcAft>
                      </a:pPr>
                      <a:r>
                        <a:rPr lang="es-AR" sz="1600">
                          <a:effectLst/>
                          <a:latin typeface="Muli Regular" panose="020B0604020202020204" charset="0"/>
                        </a:rPr>
                        <a:t>Post- Condiciones Éxito</a:t>
                      </a:r>
                      <a:endParaRPr lang="es-ES" sz="2000">
                        <a:effectLst/>
                        <a:latin typeface="Muli Regular" panose="020B0604020202020204" charset="0"/>
                        <a:ea typeface="Arial" panose="020B0604020202020204" pitchFamily="34" charset="0"/>
                      </a:endParaRPr>
                    </a:p>
                  </a:txBody>
                  <a:tcPr marL="68580" marR="68580" marT="0" marB="0"/>
                </a:tc>
                <a:tc>
                  <a:txBody>
                    <a:bodyPr/>
                    <a:lstStyle/>
                    <a:p>
                      <a:pPr marR="776605">
                        <a:lnSpc>
                          <a:spcPct val="115000"/>
                        </a:lnSpc>
                        <a:spcBef>
                          <a:spcPts val="515"/>
                        </a:spcBef>
                        <a:spcAft>
                          <a:spcPts val="0"/>
                        </a:spcAft>
                      </a:pPr>
                      <a:r>
                        <a:rPr lang="es-AR" sz="1600">
                          <a:effectLst/>
                          <a:latin typeface="Muli Regular" panose="020B0604020202020204" charset="0"/>
                        </a:rPr>
                        <a:t>Se genera un nuevo registro en la tabla “Clientes” con los datos del usuario. El usuario puede realizar pedidos a través de la Web.</a:t>
                      </a:r>
                      <a:endParaRPr lang="es-ES" sz="2000">
                        <a:effectLst/>
                        <a:latin typeface="Muli Regular" panose="020B0604020202020204" charset="0"/>
                        <a:ea typeface="Arial" panose="020B0604020202020204" pitchFamily="34" charset="0"/>
                      </a:endParaRPr>
                    </a:p>
                  </a:txBody>
                  <a:tcPr marL="68580" marR="68580" marT="0" marB="0"/>
                </a:tc>
                <a:extLst>
                  <a:ext uri="{0D108BD9-81ED-4DB2-BD59-A6C34878D82A}">
                    <a16:rowId xmlns:a16="http://schemas.microsoft.com/office/drawing/2014/main" val="1119842396"/>
                  </a:ext>
                </a:extLst>
              </a:tr>
              <a:tr h="938962">
                <a:tc>
                  <a:txBody>
                    <a:bodyPr/>
                    <a:lstStyle/>
                    <a:p>
                      <a:pPr marR="776605">
                        <a:lnSpc>
                          <a:spcPct val="139000"/>
                        </a:lnSpc>
                        <a:spcBef>
                          <a:spcPts val="515"/>
                        </a:spcBef>
                        <a:spcAft>
                          <a:spcPts val="0"/>
                        </a:spcAft>
                      </a:pPr>
                      <a:r>
                        <a:rPr lang="es-AR" sz="1600">
                          <a:effectLst/>
                          <a:latin typeface="Muli Regular" panose="020B0604020202020204" charset="0"/>
                        </a:rPr>
                        <a:t>Fracaso 1</a:t>
                      </a:r>
                      <a:endParaRPr lang="es-ES" sz="2000">
                        <a:effectLst/>
                        <a:latin typeface="Muli Regular" panose="020B0604020202020204" charset="0"/>
                        <a:ea typeface="Arial" panose="020B0604020202020204" pitchFamily="34" charset="0"/>
                      </a:endParaRPr>
                    </a:p>
                  </a:txBody>
                  <a:tcPr marL="68580" marR="68580" marT="0" marB="0"/>
                </a:tc>
                <a:tc>
                  <a:txBody>
                    <a:bodyPr/>
                    <a:lstStyle/>
                    <a:p>
                      <a:pPr marR="776605">
                        <a:lnSpc>
                          <a:spcPct val="115000"/>
                        </a:lnSpc>
                        <a:spcBef>
                          <a:spcPts val="515"/>
                        </a:spcBef>
                        <a:spcAft>
                          <a:spcPts val="0"/>
                        </a:spcAft>
                      </a:pPr>
                      <a:r>
                        <a:rPr lang="es-AR" sz="1600">
                          <a:effectLst/>
                          <a:latin typeface="Muli Regular" panose="020B0604020202020204" charset="0"/>
                        </a:rPr>
                        <a:t>La contraseña ingresada no contiene la seguridad mínima (1 mayúscula, 1 número, más de 6 dígitos).</a:t>
                      </a:r>
                      <a:endParaRPr lang="es-ES" sz="2000">
                        <a:effectLst/>
                        <a:latin typeface="Muli Regular" panose="020B0604020202020204" charset="0"/>
                        <a:ea typeface="Arial" panose="020B0604020202020204" pitchFamily="34" charset="0"/>
                      </a:endParaRPr>
                    </a:p>
                  </a:txBody>
                  <a:tcPr marL="68580" marR="68580" marT="0" marB="0"/>
                </a:tc>
                <a:extLst>
                  <a:ext uri="{0D108BD9-81ED-4DB2-BD59-A6C34878D82A}">
                    <a16:rowId xmlns:a16="http://schemas.microsoft.com/office/drawing/2014/main" val="1816642323"/>
                  </a:ext>
                </a:extLst>
              </a:tr>
              <a:tr h="529770">
                <a:tc>
                  <a:txBody>
                    <a:bodyPr/>
                    <a:lstStyle/>
                    <a:p>
                      <a:pPr marR="776605">
                        <a:lnSpc>
                          <a:spcPct val="139000"/>
                        </a:lnSpc>
                        <a:spcBef>
                          <a:spcPts val="515"/>
                        </a:spcBef>
                        <a:spcAft>
                          <a:spcPts val="0"/>
                        </a:spcAft>
                      </a:pPr>
                      <a:r>
                        <a:rPr lang="es-AR" sz="1600">
                          <a:effectLst/>
                          <a:latin typeface="Muli Regular" panose="020B0604020202020204" charset="0"/>
                        </a:rPr>
                        <a:t>Fracaso 2</a:t>
                      </a:r>
                      <a:endParaRPr lang="es-ES" sz="2000">
                        <a:effectLst/>
                        <a:latin typeface="Muli Regular" panose="020B0604020202020204" charset="0"/>
                        <a:ea typeface="Arial" panose="020B0604020202020204" pitchFamily="34" charset="0"/>
                      </a:endParaRPr>
                    </a:p>
                  </a:txBody>
                  <a:tcPr marL="68580" marR="68580" marT="0" marB="0"/>
                </a:tc>
                <a:tc>
                  <a:txBody>
                    <a:bodyPr/>
                    <a:lstStyle/>
                    <a:p>
                      <a:pPr marR="776605">
                        <a:lnSpc>
                          <a:spcPct val="115000"/>
                        </a:lnSpc>
                        <a:spcBef>
                          <a:spcPts val="515"/>
                        </a:spcBef>
                        <a:spcAft>
                          <a:spcPts val="0"/>
                        </a:spcAft>
                      </a:pPr>
                      <a:r>
                        <a:rPr lang="es-AR" sz="1600" dirty="0">
                          <a:effectLst/>
                          <a:latin typeface="Muli Regular" panose="020B0604020202020204" charset="0"/>
                        </a:rPr>
                        <a:t>El e-mail ingresado ya existe en la Base de datos.</a:t>
                      </a:r>
                      <a:endParaRPr lang="es-ES" sz="2000" dirty="0">
                        <a:effectLst/>
                        <a:latin typeface="Muli Regular" panose="020B0604020202020204" charset="0"/>
                        <a:ea typeface="Arial" panose="020B0604020202020204" pitchFamily="34" charset="0"/>
                      </a:endParaRPr>
                    </a:p>
                  </a:txBody>
                  <a:tcPr marL="68580" marR="68580" marT="0" marB="0"/>
                </a:tc>
                <a:extLst>
                  <a:ext uri="{0D108BD9-81ED-4DB2-BD59-A6C34878D82A}">
                    <a16:rowId xmlns:a16="http://schemas.microsoft.com/office/drawing/2014/main" val="3235986427"/>
                  </a:ext>
                </a:extLst>
              </a:tr>
            </a:tbl>
          </a:graphicData>
        </a:graphic>
      </p:graphicFrame>
    </p:spTree>
    <p:extLst>
      <p:ext uri="{BB962C8B-B14F-4D97-AF65-F5344CB8AC3E}">
        <p14:creationId xmlns:p14="http://schemas.microsoft.com/office/powerpoint/2010/main" val="4135199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38200" y="495300"/>
            <a:ext cx="16764000" cy="9012486"/>
            <a:chOff x="0" y="364145"/>
            <a:chExt cx="10614664" cy="12016649"/>
          </a:xfrm>
        </p:grpSpPr>
        <p:sp>
          <p:nvSpPr>
            <p:cNvPr id="3" name="TextBox 3"/>
            <p:cNvSpPr txBox="1"/>
            <p:nvPr/>
          </p:nvSpPr>
          <p:spPr>
            <a:xfrm>
              <a:off x="0" y="364145"/>
              <a:ext cx="10614664" cy="988647"/>
            </a:xfrm>
            <a:prstGeom prst="rect">
              <a:avLst/>
            </a:prstGeom>
          </p:spPr>
          <p:txBody>
            <a:bodyPr lIns="0" tIns="0" rIns="0" bIns="0" rtlCol="0" anchor="t">
              <a:spAutoFit/>
            </a:bodyPr>
            <a:lstStyle/>
            <a:p>
              <a:pPr>
                <a:lnSpc>
                  <a:spcPts val="6059"/>
                </a:lnSpc>
              </a:pPr>
              <a:r>
                <a:rPr lang="en-US" sz="5050" dirty="0" err="1">
                  <a:solidFill>
                    <a:srgbClr val="0E2C4B"/>
                  </a:solidFill>
                  <a:latin typeface="Muli Bold Bold"/>
                </a:rPr>
                <a:t>Justificación</a:t>
              </a:r>
              <a:endParaRPr lang="en-US" sz="5050" dirty="0">
                <a:solidFill>
                  <a:srgbClr val="0E2C4B"/>
                </a:solidFill>
                <a:latin typeface="Muli Bold Bold"/>
              </a:endParaRPr>
            </a:p>
          </p:txBody>
        </p:sp>
        <p:sp>
          <p:nvSpPr>
            <p:cNvPr id="4" name="TextBox 4"/>
            <p:cNvSpPr txBox="1"/>
            <p:nvPr/>
          </p:nvSpPr>
          <p:spPr>
            <a:xfrm>
              <a:off x="0" y="2497745"/>
              <a:ext cx="10469919" cy="9883049"/>
            </a:xfrm>
            <a:prstGeom prst="rect">
              <a:avLst/>
            </a:prstGeom>
          </p:spPr>
          <p:txBody>
            <a:bodyPr wrap="square" lIns="0" tIns="0" rIns="0" bIns="0" rtlCol="0" anchor="t">
              <a:spAutoFit/>
            </a:bodyPr>
            <a:lstStyle/>
            <a:p>
              <a:pPr>
                <a:lnSpc>
                  <a:spcPts val="3360"/>
                </a:lnSpc>
              </a:pPr>
              <a:r>
                <a:rPr lang="es-ES" sz="2800" dirty="0">
                  <a:solidFill>
                    <a:srgbClr val="0E2C4B"/>
                  </a:solidFill>
                  <a:latin typeface="Muli Regular Bold"/>
                </a:rPr>
                <a:t>El desarrollo y puesta en marcha del proyecto e-commerce logrará llevar a la empresa Antílope S.A. al siguiente nivel, dando mayor cobertura a sus clientes habituales y así mismo pudiendo captar nuevos clientes que hasta el momento no conocían la empresa.</a:t>
              </a:r>
            </a:p>
            <a:p>
              <a:pPr>
                <a:lnSpc>
                  <a:spcPts val="3360"/>
                </a:lnSpc>
              </a:pPr>
              <a:endParaRPr lang="es-ES" sz="2800" dirty="0">
                <a:solidFill>
                  <a:srgbClr val="0E2C4B"/>
                </a:solidFill>
                <a:latin typeface="Muli Regular Bold"/>
              </a:endParaRPr>
            </a:p>
            <a:p>
              <a:pPr>
                <a:lnSpc>
                  <a:spcPts val="3360"/>
                </a:lnSpc>
              </a:pPr>
              <a:r>
                <a:rPr lang="es-ES" sz="2800" dirty="0">
                  <a:solidFill>
                    <a:srgbClr val="0E2C4B"/>
                  </a:solidFill>
                  <a:latin typeface="Muli Regular Bold"/>
                </a:rPr>
                <a:t>La situación sanitaria en el año 2020 debido al virus produjo que los comercios deban cerrar sus puertas o atender con menos visitas, debido a que los clientes no pueden viajar de otras localidades a los negocios. También se redujo el turismo en todas las provincias y, los hoteles y hospedajes que abarcaban el 25% de sus clientes habituales no realizaron compras en esta temporada. Esto llevó a buscar otras alternativas de ventas, ocupar los canales digitales y aumentar el marketing y fuerza de venta online.</a:t>
              </a:r>
            </a:p>
            <a:p>
              <a:pPr>
                <a:lnSpc>
                  <a:spcPts val="3360"/>
                </a:lnSpc>
              </a:pPr>
              <a:endParaRPr lang="es-ES" sz="2800" dirty="0">
                <a:solidFill>
                  <a:srgbClr val="0E2C4B"/>
                </a:solidFill>
                <a:latin typeface="Muli Regular Bold"/>
              </a:endParaRPr>
            </a:p>
            <a:p>
              <a:pPr>
                <a:lnSpc>
                  <a:spcPts val="3360"/>
                </a:lnSpc>
              </a:pPr>
              <a:r>
                <a:rPr lang="es-ES" sz="2800" dirty="0">
                  <a:solidFill>
                    <a:srgbClr val="0E2C4B"/>
                  </a:solidFill>
                  <a:latin typeface="Muli Regular Bold"/>
                </a:rPr>
                <a:t>El proyecto rompe la barrera de distancia entre clientes y empresa, ya que los envíos se realizan a todo el país. De esta manera la posición de la empresa crece enormemente, pudiendo vender más allá de las sucursales existentes.</a:t>
              </a:r>
            </a:p>
            <a:p>
              <a:pPr>
                <a:lnSpc>
                  <a:spcPts val="3360"/>
                </a:lnSpc>
              </a:pPr>
              <a:r>
                <a:rPr lang="es-ES" sz="2800" dirty="0">
                  <a:solidFill>
                    <a:srgbClr val="0E2C4B"/>
                  </a:solidFill>
                  <a:latin typeface="Muli Regular Bold"/>
                </a:rPr>
                <a:t>Por otro lado, permite reubicar al personal de la empresa en áreas de venta online, marketing digital, atención al cliente e informática, logrando un impacto positivo en el desarrollo profesional de los empleados.</a:t>
              </a:r>
            </a:p>
          </p:txBody>
        </p:sp>
      </p:grpSp>
    </p:spTree>
    <p:extLst>
      <p:ext uri="{BB962C8B-B14F-4D97-AF65-F5344CB8AC3E}">
        <p14:creationId xmlns:p14="http://schemas.microsoft.com/office/powerpoint/2010/main" val="19854046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882971"/>
            <a:ext cx="6173123" cy="4424487"/>
            <a:chOff x="0" y="9525"/>
            <a:chExt cx="8230830" cy="5899316"/>
          </a:xfrm>
        </p:grpSpPr>
        <p:sp>
          <p:nvSpPr>
            <p:cNvPr id="3" name="TextBox 3"/>
            <p:cNvSpPr txBox="1"/>
            <p:nvPr/>
          </p:nvSpPr>
          <p:spPr>
            <a:xfrm>
              <a:off x="0" y="9525"/>
              <a:ext cx="8230830" cy="2154436"/>
            </a:xfrm>
            <a:prstGeom prst="rect">
              <a:avLst/>
            </a:prstGeom>
          </p:spPr>
          <p:txBody>
            <a:bodyPr lIns="0" tIns="0" rIns="0" bIns="0" rtlCol="0" anchor="t">
              <a:spAutoFit/>
            </a:bodyPr>
            <a:lstStyle/>
            <a:p>
              <a:pPr>
                <a:lnSpc>
                  <a:spcPts val="6330"/>
                </a:lnSpc>
              </a:pPr>
              <a:r>
                <a:rPr lang="en-US" sz="5275" dirty="0" err="1">
                  <a:solidFill>
                    <a:srgbClr val="0E2C4B"/>
                  </a:solidFill>
                  <a:latin typeface="Muli Bold Bold"/>
                </a:rPr>
                <a:t>Diagrama</a:t>
              </a:r>
              <a:r>
                <a:rPr lang="en-US" sz="5275" dirty="0">
                  <a:solidFill>
                    <a:srgbClr val="0E2C4B"/>
                  </a:solidFill>
                  <a:latin typeface="Muli Bold Bold"/>
                </a:rPr>
                <a:t> de </a:t>
              </a:r>
              <a:r>
                <a:rPr lang="en-US" sz="5275" dirty="0" err="1">
                  <a:solidFill>
                    <a:srgbClr val="0E2C4B"/>
                  </a:solidFill>
                  <a:latin typeface="Muli Bold Bold"/>
                </a:rPr>
                <a:t>Colaboración</a:t>
              </a:r>
              <a:endParaRPr lang="en-US" sz="5275" dirty="0">
                <a:solidFill>
                  <a:srgbClr val="0E2C4B"/>
                </a:solidFill>
                <a:latin typeface="Muli Bold Bold"/>
              </a:endParaRPr>
            </a:p>
          </p:txBody>
        </p:sp>
        <p:grpSp>
          <p:nvGrpSpPr>
            <p:cNvPr id="4" name="Group 4"/>
            <p:cNvGrpSpPr/>
            <p:nvPr/>
          </p:nvGrpSpPr>
          <p:grpSpPr>
            <a:xfrm>
              <a:off x="0" y="4808174"/>
              <a:ext cx="6959599" cy="1100667"/>
              <a:chOff x="0" y="0"/>
              <a:chExt cx="4175759" cy="660400"/>
            </a:xfrm>
          </p:grpSpPr>
          <p:sp>
            <p:nvSpPr>
              <p:cNvPr id="5" name="Freeform 5"/>
              <p:cNvSpPr/>
              <p:nvPr/>
            </p:nvSpPr>
            <p:spPr>
              <a:xfrm>
                <a:off x="0" y="0"/>
                <a:ext cx="4175759" cy="660400"/>
              </a:xfrm>
              <a:custGeom>
                <a:avLst/>
                <a:gdLst/>
                <a:ahLst/>
                <a:cxnLst/>
                <a:rect l="l" t="t" r="r" b="b"/>
                <a:pathLst>
                  <a:path w="4021548" h="660400">
                    <a:moveTo>
                      <a:pt x="3897087" y="660400"/>
                    </a:moveTo>
                    <a:lnTo>
                      <a:pt x="124460" y="660400"/>
                    </a:lnTo>
                    <a:cubicBezTo>
                      <a:pt x="55880" y="660400"/>
                      <a:pt x="0" y="604520"/>
                      <a:pt x="0" y="535940"/>
                    </a:cubicBezTo>
                    <a:lnTo>
                      <a:pt x="0" y="124460"/>
                    </a:lnTo>
                    <a:cubicBezTo>
                      <a:pt x="0" y="55880"/>
                      <a:pt x="55880" y="0"/>
                      <a:pt x="124460" y="0"/>
                    </a:cubicBezTo>
                    <a:lnTo>
                      <a:pt x="3897088" y="0"/>
                    </a:lnTo>
                    <a:cubicBezTo>
                      <a:pt x="3965668" y="0"/>
                      <a:pt x="4021548" y="55880"/>
                      <a:pt x="4021548" y="124460"/>
                    </a:cubicBezTo>
                    <a:lnTo>
                      <a:pt x="4021548" y="535940"/>
                    </a:lnTo>
                    <a:cubicBezTo>
                      <a:pt x="4021548" y="604520"/>
                      <a:pt x="3965668" y="660400"/>
                      <a:pt x="3897088" y="660400"/>
                    </a:cubicBezTo>
                    <a:close/>
                  </a:path>
                </a:pathLst>
              </a:custGeom>
              <a:solidFill>
                <a:srgbClr val="F36825"/>
              </a:solidFill>
            </p:spPr>
          </p:sp>
        </p:grpSp>
        <p:sp>
          <p:nvSpPr>
            <p:cNvPr id="6" name="TextBox 6"/>
            <p:cNvSpPr txBox="1"/>
            <p:nvPr/>
          </p:nvSpPr>
          <p:spPr>
            <a:xfrm>
              <a:off x="693231" y="5043477"/>
              <a:ext cx="5587728" cy="549275"/>
            </a:xfrm>
            <a:prstGeom prst="rect">
              <a:avLst/>
            </a:prstGeom>
          </p:spPr>
          <p:txBody>
            <a:bodyPr lIns="0" tIns="0" rIns="0" bIns="0" rtlCol="0" anchor="t">
              <a:spAutoFit/>
            </a:bodyPr>
            <a:lstStyle/>
            <a:p>
              <a:pPr>
                <a:lnSpc>
                  <a:spcPts val="3360"/>
                </a:lnSpc>
              </a:pPr>
              <a:r>
                <a:rPr lang="en-US" sz="2800" dirty="0">
                  <a:solidFill>
                    <a:srgbClr val="FFFFFF"/>
                  </a:solidFill>
                  <a:latin typeface="Muli Regular Bold"/>
                </a:rPr>
                <a:t>1) </a:t>
              </a:r>
              <a:r>
                <a:rPr lang="en-US" sz="2800" dirty="0" err="1">
                  <a:solidFill>
                    <a:srgbClr val="FFFFFF"/>
                  </a:solidFill>
                  <a:latin typeface="Muli Regular Bold"/>
                </a:rPr>
                <a:t>Generación</a:t>
              </a:r>
              <a:r>
                <a:rPr lang="en-US" sz="2800" dirty="0">
                  <a:solidFill>
                    <a:srgbClr val="FFFFFF"/>
                  </a:solidFill>
                  <a:latin typeface="Muli Regular Bold"/>
                </a:rPr>
                <a:t> de </a:t>
              </a:r>
              <a:r>
                <a:rPr lang="en-US" sz="2800" dirty="0" err="1">
                  <a:solidFill>
                    <a:srgbClr val="FFFFFF"/>
                  </a:solidFill>
                  <a:latin typeface="Muli Regular Bold"/>
                </a:rPr>
                <a:t>Pedido</a:t>
              </a:r>
              <a:endParaRPr lang="en-US" sz="2800" dirty="0">
                <a:solidFill>
                  <a:srgbClr val="FFFFFF"/>
                </a:solidFill>
                <a:latin typeface="Muli Regular Bold"/>
              </a:endParaRPr>
            </a:p>
          </p:txBody>
        </p:sp>
      </p:grpSp>
      <p:pic>
        <p:nvPicPr>
          <p:cNvPr id="8" name="Imagen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1562100"/>
            <a:ext cx="11274434" cy="6696000"/>
          </a:xfrm>
          <a:prstGeom prst="rect">
            <a:avLst/>
          </a:prstGeom>
          <a:noFill/>
          <a:ln>
            <a:noFill/>
          </a:ln>
        </p:spPr>
      </p:pic>
    </p:spTree>
    <p:extLst>
      <p:ext uri="{BB962C8B-B14F-4D97-AF65-F5344CB8AC3E}">
        <p14:creationId xmlns:p14="http://schemas.microsoft.com/office/powerpoint/2010/main" val="14868671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882971"/>
            <a:ext cx="6173123" cy="4424487"/>
            <a:chOff x="0" y="9525"/>
            <a:chExt cx="8230830" cy="5899316"/>
          </a:xfrm>
        </p:grpSpPr>
        <p:sp>
          <p:nvSpPr>
            <p:cNvPr id="3" name="TextBox 3"/>
            <p:cNvSpPr txBox="1"/>
            <p:nvPr/>
          </p:nvSpPr>
          <p:spPr>
            <a:xfrm>
              <a:off x="0" y="9525"/>
              <a:ext cx="8230830" cy="2154436"/>
            </a:xfrm>
            <a:prstGeom prst="rect">
              <a:avLst/>
            </a:prstGeom>
          </p:spPr>
          <p:txBody>
            <a:bodyPr lIns="0" tIns="0" rIns="0" bIns="0" rtlCol="0" anchor="t">
              <a:spAutoFit/>
            </a:bodyPr>
            <a:lstStyle/>
            <a:p>
              <a:pPr>
                <a:lnSpc>
                  <a:spcPts val="6330"/>
                </a:lnSpc>
              </a:pPr>
              <a:r>
                <a:rPr lang="en-US" sz="5275" dirty="0" err="1">
                  <a:solidFill>
                    <a:srgbClr val="0E2C4B"/>
                  </a:solidFill>
                  <a:latin typeface="Muli Bold Bold"/>
                </a:rPr>
                <a:t>Diagrama</a:t>
              </a:r>
              <a:r>
                <a:rPr lang="en-US" sz="5275" dirty="0">
                  <a:solidFill>
                    <a:srgbClr val="0E2C4B"/>
                  </a:solidFill>
                  <a:latin typeface="Muli Bold Bold"/>
                </a:rPr>
                <a:t> de </a:t>
              </a:r>
              <a:r>
                <a:rPr lang="en-US" sz="5275" dirty="0" err="1">
                  <a:solidFill>
                    <a:srgbClr val="0E2C4B"/>
                  </a:solidFill>
                  <a:latin typeface="Muli Bold Bold"/>
                </a:rPr>
                <a:t>Colaboración</a:t>
              </a:r>
              <a:endParaRPr lang="en-US" sz="5275" dirty="0">
                <a:solidFill>
                  <a:srgbClr val="0E2C4B"/>
                </a:solidFill>
                <a:latin typeface="Muli Bold Bold"/>
              </a:endParaRPr>
            </a:p>
          </p:txBody>
        </p:sp>
        <p:grpSp>
          <p:nvGrpSpPr>
            <p:cNvPr id="4" name="Group 4"/>
            <p:cNvGrpSpPr/>
            <p:nvPr/>
          </p:nvGrpSpPr>
          <p:grpSpPr>
            <a:xfrm>
              <a:off x="0" y="4808174"/>
              <a:ext cx="6959599" cy="1100667"/>
              <a:chOff x="0" y="0"/>
              <a:chExt cx="4175759" cy="660400"/>
            </a:xfrm>
          </p:grpSpPr>
          <p:sp>
            <p:nvSpPr>
              <p:cNvPr id="5" name="Freeform 5"/>
              <p:cNvSpPr/>
              <p:nvPr/>
            </p:nvSpPr>
            <p:spPr>
              <a:xfrm>
                <a:off x="0" y="0"/>
                <a:ext cx="4175759" cy="660400"/>
              </a:xfrm>
              <a:custGeom>
                <a:avLst/>
                <a:gdLst/>
                <a:ahLst/>
                <a:cxnLst/>
                <a:rect l="l" t="t" r="r" b="b"/>
                <a:pathLst>
                  <a:path w="4021548" h="660400">
                    <a:moveTo>
                      <a:pt x="3897087" y="660400"/>
                    </a:moveTo>
                    <a:lnTo>
                      <a:pt x="124460" y="660400"/>
                    </a:lnTo>
                    <a:cubicBezTo>
                      <a:pt x="55880" y="660400"/>
                      <a:pt x="0" y="604520"/>
                      <a:pt x="0" y="535940"/>
                    </a:cubicBezTo>
                    <a:lnTo>
                      <a:pt x="0" y="124460"/>
                    </a:lnTo>
                    <a:cubicBezTo>
                      <a:pt x="0" y="55880"/>
                      <a:pt x="55880" y="0"/>
                      <a:pt x="124460" y="0"/>
                    </a:cubicBezTo>
                    <a:lnTo>
                      <a:pt x="3897088" y="0"/>
                    </a:lnTo>
                    <a:cubicBezTo>
                      <a:pt x="3965668" y="0"/>
                      <a:pt x="4021548" y="55880"/>
                      <a:pt x="4021548" y="124460"/>
                    </a:cubicBezTo>
                    <a:lnTo>
                      <a:pt x="4021548" y="535940"/>
                    </a:lnTo>
                    <a:cubicBezTo>
                      <a:pt x="4021548" y="604520"/>
                      <a:pt x="3965668" y="660400"/>
                      <a:pt x="3897088" y="660400"/>
                    </a:cubicBezTo>
                    <a:close/>
                  </a:path>
                </a:pathLst>
              </a:custGeom>
              <a:solidFill>
                <a:srgbClr val="F36825"/>
              </a:solidFill>
            </p:spPr>
          </p:sp>
        </p:grpSp>
        <p:sp>
          <p:nvSpPr>
            <p:cNvPr id="6" name="TextBox 6"/>
            <p:cNvSpPr txBox="1"/>
            <p:nvPr/>
          </p:nvSpPr>
          <p:spPr>
            <a:xfrm>
              <a:off x="693229" y="5043477"/>
              <a:ext cx="6063169" cy="581356"/>
            </a:xfrm>
            <a:prstGeom prst="rect">
              <a:avLst/>
            </a:prstGeom>
          </p:spPr>
          <p:txBody>
            <a:bodyPr wrap="square" lIns="0" tIns="0" rIns="0" bIns="0" rtlCol="0" anchor="t">
              <a:spAutoFit/>
            </a:bodyPr>
            <a:lstStyle/>
            <a:p>
              <a:pPr>
                <a:lnSpc>
                  <a:spcPts val="3360"/>
                </a:lnSpc>
              </a:pPr>
              <a:r>
                <a:rPr lang="en-US" sz="2800" dirty="0">
                  <a:solidFill>
                    <a:srgbClr val="FFFFFF"/>
                  </a:solidFill>
                  <a:latin typeface="Muli Regular Bold"/>
                </a:rPr>
                <a:t>1) </a:t>
              </a:r>
              <a:r>
                <a:rPr lang="en-US" sz="2800" dirty="0" err="1">
                  <a:solidFill>
                    <a:srgbClr val="FFFFFF"/>
                  </a:solidFill>
                  <a:latin typeface="Muli Regular Bold"/>
                </a:rPr>
                <a:t>Registración</a:t>
              </a:r>
              <a:r>
                <a:rPr lang="en-US" sz="2800" dirty="0">
                  <a:solidFill>
                    <a:srgbClr val="FFFFFF"/>
                  </a:solidFill>
                  <a:latin typeface="Muli Regular Bold"/>
                </a:rPr>
                <a:t> de </a:t>
              </a:r>
              <a:r>
                <a:rPr lang="en-US" sz="2800" dirty="0" err="1">
                  <a:solidFill>
                    <a:srgbClr val="FFFFFF"/>
                  </a:solidFill>
                  <a:latin typeface="Muli Regular Bold"/>
                </a:rPr>
                <a:t>Usuario</a:t>
              </a:r>
              <a:endParaRPr lang="en-US" sz="2800" dirty="0">
                <a:solidFill>
                  <a:srgbClr val="FFFFFF"/>
                </a:solidFill>
                <a:latin typeface="Muli Regular Bold"/>
              </a:endParaRPr>
            </a:p>
          </p:txBody>
        </p:sp>
      </p:grpSp>
      <p:pic>
        <p:nvPicPr>
          <p:cNvPr id="9" name="Imagen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29776" y="1714500"/>
            <a:ext cx="11559244" cy="5436000"/>
          </a:xfrm>
          <a:prstGeom prst="rect">
            <a:avLst/>
          </a:prstGeom>
          <a:noFill/>
          <a:ln>
            <a:noFill/>
          </a:ln>
        </p:spPr>
      </p:pic>
    </p:spTree>
    <p:extLst>
      <p:ext uri="{BB962C8B-B14F-4D97-AF65-F5344CB8AC3E}">
        <p14:creationId xmlns:p14="http://schemas.microsoft.com/office/powerpoint/2010/main" val="13662864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18847" y="1882971"/>
            <a:ext cx="6182976" cy="2681024"/>
            <a:chOff x="-13137" y="9525"/>
            <a:chExt cx="8243967" cy="3574699"/>
          </a:xfrm>
        </p:grpSpPr>
        <p:sp>
          <p:nvSpPr>
            <p:cNvPr id="3" name="TextBox 3"/>
            <p:cNvSpPr txBox="1"/>
            <p:nvPr/>
          </p:nvSpPr>
          <p:spPr>
            <a:xfrm>
              <a:off x="0" y="9525"/>
              <a:ext cx="8230830" cy="1077217"/>
            </a:xfrm>
            <a:prstGeom prst="rect">
              <a:avLst/>
            </a:prstGeom>
          </p:spPr>
          <p:txBody>
            <a:bodyPr lIns="0" tIns="0" rIns="0" bIns="0" rtlCol="0" anchor="t">
              <a:spAutoFit/>
            </a:bodyPr>
            <a:lstStyle/>
            <a:p>
              <a:pPr>
                <a:lnSpc>
                  <a:spcPts val="6330"/>
                </a:lnSpc>
              </a:pPr>
              <a:r>
                <a:rPr lang="en-US" sz="5275" dirty="0" err="1">
                  <a:solidFill>
                    <a:srgbClr val="0E2C4B"/>
                  </a:solidFill>
                  <a:latin typeface="Muli Bold Bold"/>
                </a:rPr>
                <a:t>Comunicaciones</a:t>
              </a:r>
              <a:endParaRPr lang="en-US" sz="5275" dirty="0">
                <a:solidFill>
                  <a:srgbClr val="0E2C4B"/>
                </a:solidFill>
                <a:latin typeface="Muli Bold Bold"/>
              </a:endParaRPr>
            </a:p>
          </p:txBody>
        </p:sp>
        <p:grpSp>
          <p:nvGrpSpPr>
            <p:cNvPr id="4" name="Group 4"/>
            <p:cNvGrpSpPr/>
            <p:nvPr/>
          </p:nvGrpSpPr>
          <p:grpSpPr>
            <a:xfrm>
              <a:off x="-13137" y="2483557"/>
              <a:ext cx="6702581" cy="1100667"/>
              <a:chOff x="-7882" y="-1394770"/>
              <a:chExt cx="4021548" cy="660400"/>
            </a:xfrm>
          </p:grpSpPr>
          <p:sp>
            <p:nvSpPr>
              <p:cNvPr id="5" name="Freeform 5"/>
              <p:cNvSpPr/>
              <p:nvPr/>
            </p:nvSpPr>
            <p:spPr>
              <a:xfrm>
                <a:off x="-7882" y="-1394770"/>
                <a:ext cx="4021548" cy="660400"/>
              </a:xfrm>
              <a:custGeom>
                <a:avLst/>
                <a:gdLst/>
                <a:ahLst/>
                <a:cxnLst/>
                <a:rect l="l" t="t" r="r" b="b"/>
                <a:pathLst>
                  <a:path w="4021548" h="660400">
                    <a:moveTo>
                      <a:pt x="3897087" y="660400"/>
                    </a:moveTo>
                    <a:lnTo>
                      <a:pt x="124460" y="660400"/>
                    </a:lnTo>
                    <a:cubicBezTo>
                      <a:pt x="55880" y="660400"/>
                      <a:pt x="0" y="604520"/>
                      <a:pt x="0" y="535940"/>
                    </a:cubicBezTo>
                    <a:lnTo>
                      <a:pt x="0" y="124460"/>
                    </a:lnTo>
                    <a:cubicBezTo>
                      <a:pt x="0" y="55880"/>
                      <a:pt x="55880" y="0"/>
                      <a:pt x="124460" y="0"/>
                    </a:cubicBezTo>
                    <a:lnTo>
                      <a:pt x="3897088" y="0"/>
                    </a:lnTo>
                    <a:cubicBezTo>
                      <a:pt x="3965668" y="0"/>
                      <a:pt x="4021548" y="55880"/>
                      <a:pt x="4021548" y="124460"/>
                    </a:cubicBezTo>
                    <a:lnTo>
                      <a:pt x="4021548" y="535940"/>
                    </a:lnTo>
                    <a:cubicBezTo>
                      <a:pt x="4021548" y="604520"/>
                      <a:pt x="3965668" y="660400"/>
                      <a:pt x="3897088" y="660400"/>
                    </a:cubicBezTo>
                    <a:close/>
                  </a:path>
                </a:pathLst>
              </a:custGeom>
              <a:solidFill>
                <a:srgbClr val="F36825"/>
              </a:solidFill>
            </p:spPr>
          </p:sp>
        </p:grpSp>
        <p:sp>
          <p:nvSpPr>
            <p:cNvPr id="6" name="TextBox 6"/>
            <p:cNvSpPr txBox="1"/>
            <p:nvPr/>
          </p:nvSpPr>
          <p:spPr>
            <a:xfrm>
              <a:off x="534279" y="2743212"/>
              <a:ext cx="5587729" cy="581356"/>
            </a:xfrm>
            <a:prstGeom prst="rect">
              <a:avLst/>
            </a:prstGeom>
          </p:spPr>
          <p:txBody>
            <a:bodyPr lIns="0" tIns="0" rIns="0" bIns="0" rtlCol="0" anchor="t">
              <a:spAutoFit/>
            </a:bodyPr>
            <a:lstStyle/>
            <a:p>
              <a:pPr>
                <a:lnSpc>
                  <a:spcPts val="3360"/>
                </a:lnSpc>
              </a:pPr>
              <a:r>
                <a:rPr lang="en-US" sz="2800" dirty="0">
                  <a:solidFill>
                    <a:srgbClr val="FFFFFF"/>
                  </a:solidFill>
                  <a:latin typeface="Muli Regular Bold"/>
                </a:rPr>
                <a:t>1) </a:t>
              </a:r>
              <a:r>
                <a:rPr lang="en-US" sz="2800" dirty="0" err="1">
                  <a:solidFill>
                    <a:srgbClr val="FFFFFF"/>
                  </a:solidFill>
                  <a:latin typeface="Muli Regular Bold"/>
                </a:rPr>
                <a:t>Generación</a:t>
              </a:r>
              <a:r>
                <a:rPr lang="en-US" sz="2800" dirty="0">
                  <a:solidFill>
                    <a:srgbClr val="FFFFFF"/>
                  </a:solidFill>
                  <a:latin typeface="Muli Regular Bold"/>
                </a:rPr>
                <a:t> de </a:t>
              </a:r>
              <a:r>
                <a:rPr lang="en-US" sz="2800" dirty="0" err="1">
                  <a:solidFill>
                    <a:srgbClr val="FFFFFF"/>
                  </a:solidFill>
                  <a:latin typeface="Muli Regular Bold"/>
                </a:rPr>
                <a:t>Pedido</a:t>
              </a:r>
              <a:endParaRPr lang="en-US" sz="2800" dirty="0">
                <a:solidFill>
                  <a:srgbClr val="FFFFFF"/>
                </a:solidFill>
                <a:latin typeface="Muli Regular Bold"/>
              </a:endParaRPr>
            </a:p>
          </p:txBody>
        </p:sp>
      </p:grpSp>
      <p:sp>
        <p:nvSpPr>
          <p:cNvPr id="21" name="TextBox 21"/>
          <p:cNvSpPr txBox="1"/>
          <p:nvPr/>
        </p:nvSpPr>
        <p:spPr>
          <a:xfrm>
            <a:off x="1090510" y="5230850"/>
            <a:ext cx="5157890" cy="1077218"/>
          </a:xfrm>
          <a:prstGeom prst="rect">
            <a:avLst/>
          </a:prstGeom>
        </p:spPr>
        <p:txBody>
          <a:bodyPr wrap="square" lIns="0" tIns="0" rIns="0" bIns="0" rtlCol="0" anchor="t">
            <a:spAutoFit/>
          </a:bodyPr>
          <a:lstStyle/>
          <a:p>
            <a:pPr>
              <a:lnSpc>
                <a:spcPts val="2835"/>
              </a:lnSpc>
            </a:pPr>
            <a:r>
              <a:rPr lang="es-ES" sz="2025" dirty="0">
                <a:solidFill>
                  <a:srgbClr val="0E2C4B"/>
                </a:solidFill>
                <a:latin typeface="Muli Regular"/>
              </a:rPr>
              <a:t>A continuación, se detalla un diagrama de secuencia para el proceso de generación de un pedido.</a:t>
            </a:r>
            <a:endParaRPr lang="en-US" sz="2025" dirty="0">
              <a:solidFill>
                <a:srgbClr val="0E2C4B"/>
              </a:solidFill>
              <a:latin typeface="Muli Regular"/>
            </a:endParaRPr>
          </a:p>
        </p:txBody>
      </p:sp>
      <p:pic>
        <p:nvPicPr>
          <p:cNvPr id="22" name="Imagen 2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74425" y="38100"/>
            <a:ext cx="10108775" cy="10224000"/>
          </a:xfrm>
          <a:prstGeom prst="rect">
            <a:avLst/>
          </a:prstGeom>
          <a:noFill/>
          <a:ln>
            <a:noFill/>
          </a:ln>
        </p:spPr>
      </p:pic>
    </p:spTree>
    <p:extLst>
      <p:ext uri="{BB962C8B-B14F-4D97-AF65-F5344CB8AC3E}">
        <p14:creationId xmlns:p14="http://schemas.microsoft.com/office/powerpoint/2010/main" val="38875857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18845" y="1882971"/>
            <a:ext cx="6182978" cy="2681024"/>
            <a:chOff x="-13139" y="9525"/>
            <a:chExt cx="8243969" cy="3574699"/>
          </a:xfrm>
        </p:grpSpPr>
        <p:sp>
          <p:nvSpPr>
            <p:cNvPr id="3" name="TextBox 3"/>
            <p:cNvSpPr txBox="1"/>
            <p:nvPr/>
          </p:nvSpPr>
          <p:spPr>
            <a:xfrm>
              <a:off x="0" y="9525"/>
              <a:ext cx="8230830" cy="1077217"/>
            </a:xfrm>
            <a:prstGeom prst="rect">
              <a:avLst/>
            </a:prstGeom>
          </p:spPr>
          <p:txBody>
            <a:bodyPr lIns="0" tIns="0" rIns="0" bIns="0" rtlCol="0" anchor="t">
              <a:spAutoFit/>
            </a:bodyPr>
            <a:lstStyle/>
            <a:p>
              <a:pPr>
                <a:lnSpc>
                  <a:spcPts val="6330"/>
                </a:lnSpc>
              </a:pPr>
              <a:r>
                <a:rPr lang="en-US" sz="5275" dirty="0" err="1">
                  <a:solidFill>
                    <a:srgbClr val="0E2C4B"/>
                  </a:solidFill>
                  <a:latin typeface="Muli Bold Bold"/>
                </a:rPr>
                <a:t>Comunicaciones</a:t>
              </a:r>
              <a:endParaRPr lang="en-US" sz="5275" dirty="0">
                <a:solidFill>
                  <a:srgbClr val="0E2C4B"/>
                </a:solidFill>
                <a:latin typeface="Muli Bold Bold"/>
              </a:endParaRPr>
            </a:p>
          </p:txBody>
        </p:sp>
        <p:grpSp>
          <p:nvGrpSpPr>
            <p:cNvPr id="4" name="Group 4"/>
            <p:cNvGrpSpPr/>
            <p:nvPr/>
          </p:nvGrpSpPr>
          <p:grpSpPr>
            <a:xfrm>
              <a:off x="-13139" y="2483557"/>
              <a:ext cx="6972738" cy="1100667"/>
              <a:chOff x="-7883" y="-1394770"/>
              <a:chExt cx="4183642" cy="660400"/>
            </a:xfrm>
          </p:grpSpPr>
          <p:sp>
            <p:nvSpPr>
              <p:cNvPr id="5" name="Freeform 5"/>
              <p:cNvSpPr/>
              <p:nvPr/>
            </p:nvSpPr>
            <p:spPr>
              <a:xfrm>
                <a:off x="-7883" y="-1394770"/>
                <a:ext cx="4183642" cy="660400"/>
              </a:xfrm>
              <a:custGeom>
                <a:avLst/>
                <a:gdLst/>
                <a:ahLst/>
                <a:cxnLst/>
                <a:rect l="l" t="t" r="r" b="b"/>
                <a:pathLst>
                  <a:path w="4021548" h="660400">
                    <a:moveTo>
                      <a:pt x="3897087" y="660400"/>
                    </a:moveTo>
                    <a:lnTo>
                      <a:pt x="124460" y="660400"/>
                    </a:lnTo>
                    <a:cubicBezTo>
                      <a:pt x="55880" y="660400"/>
                      <a:pt x="0" y="604520"/>
                      <a:pt x="0" y="535940"/>
                    </a:cubicBezTo>
                    <a:lnTo>
                      <a:pt x="0" y="124460"/>
                    </a:lnTo>
                    <a:cubicBezTo>
                      <a:pt x="0" y="55880"/>
                      <a:pt x="55880" y="0"/>
                      <a:pt x="124460" y="0"/>
                    </a:cubicBezTo>
                    <a:lnTo>
                      <a:pt x="3897088" y="0"/>
                    </a:lnTo>
                    <a:cubicBezTo>
                      <a:pt x="3965668" y="0"/>
                      <a:pt x="4021548" y="55880"/>
                      <a:pt x="4021548" y="124460"/>
                    </a:cubicBezTo>
                    <a:lnTo>
                      <a:pt x="4021548" y="535940"/>
                    </a:lnTo>
                    <a:cubicBezTo>
                      <a:pt x="4021548" y="604520"/>
                      <a:pt x="3965668" y="660400"/>
                      <a:pt x="3897088" y="660400"/>
                    </a:cubicBezTo>
                    <a:close/>
                  </a:path>
                </a:pathLst>
              </a:custGeom>
              <a:solidFill>
                <a:srgbClr val="F36825"/>
              </a:solidFill>
            </p:spPr>
          </p:sp>
        </p:grpSp>
        <p:sp>
          <p:nvSpPr>
            <p:cNvPr id="6" name="TextBox 6"/>
            <p:cNvSpPr txBox="1"/>
            <p:nvPr/>
          </p:nvSpPr>
          <p:spPr>
            <a:xfrm>
              <a:off x="534279" y="2743212"/>
              <a:ext cx="6155165" cy="581356"/>
            </a:xfrm>
            <a:prstGeom prst="rect">
              <a:avLst/>
            </a:prstGeom>
          </p:spPr>
          <p:txBody>
            <a:bodyPr wrap="square" lIns="0" tIns="0" rIns="0" bIns="0" rtlCol="0" anchor="t">
              <a:spAutoFit/>
            </a:bodyPr>
            <a:lstStyle/>
            <a:p>
              <a:pPr>
                <a:lnSpc>
                  <a:spcPts val="3360"/>
                </a:lnSpc>
              </a:pPr>
              <a:r>
                <a:rPr lang="en-US" sz="2800" dirty="0">
                  <a:solidFill>
                    <a:srgbClr val="FFFFFF"/>
                  </a:solidFill>
                  <a:latin typeface="Muli Regular Bold"/>
                </a:rPr>
                <a:t>2) </a:t>
              </a:r>
              <a:r>
                <a:rPr lang="en-US" sz="2800" dirty="0" err="1">
                  <a:solidFill>
                    <a:srgbClr val="FFFFFF"/>
                  </a:solidFill>
                  <a:latin typeface="Muli Regular Bold"/>
                </a:rPr>
                <a:t>Registración</a:t>
              </a:r>
              <a:r>
                <a:rPr lang="en-US" sz="2800" dirty="0">
                  <a:solidFill>
                    <a:srgbClr val="FFFFFF"/>
                  </a:solidFill>
                  <a:latin typeface="Muli Regular Bold"/>
                </a:rPr>
                <a:t> de </a:t>
              </a:r>
              <a:r>
                <a:rPr lang="en-US" sz="2800" dirty="0" err="1">
                  <a:solidFill>
                    <a:srgbClr val="FFFFFF"/>
                  </a:solidFill>
                  <a:latin typeface="Muli Regular Bold"/>
                </a:rPr>
                <a:t>Usuario</a:t>
              </a:r>
              <a:endParaRPr lang="en-US" sz="2800" dirty="0">
                <a:solidFill>
                  <a:srgbClr val="FFFFFF"/>
                </a:solidFill>
                <a:latin typeface="Muli Regular Bold"/>
              </a:endParaRPr>
            </a:p>
          </p:txBody>
        </p:sp>
      </p:grpSp>
      <p:sp>
        <p:nvSpPr>
          <p:cNvPr id="21" name="TextBox 21"/>
          <p:cNvSpPr txBox="1"/>
          <p:nvPr/>
        </p:nvSpPr>
        <p:spPr>
          <a:xfrm>
            <a:off x="1090510" y="5230850"/>
            <a:ext cx="5157890" cy="1077218"/>
          </a:xfrm>
          <a:prstGeom prst="rect">
            <a:avLst/>
          </a:prstGeom>
        </p:spPr>
        <p:txBody>
          <a:bodyPr wrap="square" lIns="0" tIns="0" rIns="0" bIns="0" rtlCol="0" anchor="t">
            <a:spAutoFit/>
          </a:bodyPr>
          <a:lstStyle/>
          <a:p>
            <a:pPr>
              <a:lnSpc>
                <a:spcPts val="2835"/>
              </a:lnSpc>
            </a:pPr>
            <a:r>
              <a:rPr lang="es-ES" sz="2025" dirty="0">
                <a:solidFill>
                  <a:srgbClr val="0E2C4B"/>
                </a:solidFill>
                <a:latin typeface="Muli Regular"/>
              </a:rPr>
              <a:t>A continuación, se detalla un diagrama de secuencia para el proceso de registración de un usuario.</a:t>
            </a:r>
            <a:endParaRPr lang="en-US" sz="2025" dirty="0">
              <a:solidFill>
                <a:srgbClr val="0E2C4B"/>
              </a:solidFill>
              <a:latin typeface="Muli Regular"/>
            </a:endParaRPr>
          </a:p>
        </p:txBody>
      </p:sp>
      <p:pic>
        <p:nvPicPr>
          <p:cNvPr id="10" name="Imagen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35751" y="0"/>
            <a:ext cx="10299849" cy="10260000"/>
          </a:xfrm>
          <a:prstGeom prst="rect">
            <a:avLst/>
          </a:prstGeom>
          <a:noFill/>
          <a:ln>
            <a:noFill/>
          </a:ln>
        </p:spPr>
      </p:pic>
    </p:spTree>
    <p:extLst>
      <p:ext uri="{BB962C8B-B14F-4D97-AF65-F5344CB8AC3E}">
        <p14:creationId xmlns:p14="http://schemas.microsoft.com/office/powerpoint/2010/main" val="21232936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28663" y="2482264"/>
            <a:ext cx="17097337" cy="7233236"/>
            <a:chOff x="0" y="0"/>
            <a:chExt cx="4778020" cy="2301877"/>
          </a:xfrm>
        </p:grpSpPr>
        <p:sp>
          <p:nvSpPr>
            <p:cNvPr id="3" name="Freeform 3"/>
            <p:cNvSpPr/>
            <p:nvPr/>
          </p:nvSpPr>
          <p:spPr>
            <a:xfrm>
              <a:off x="0" y="0"/>
              <a:ext cx="4778020" cy="2301877"/>
            </a:xfrm>
            <a:custGeom>
              <a:avLst/>
              <a:gdLst/>
              <a:ahLst/>
              <a:cxnLst/>
              <a:rect l="l" t="t" r="r" b="b"/>
              <a:pathLst>
                <a:path w="4778020" h="2301877">
                  <a:moveTo>
                    <a:pt x="4653560" y="2301877"/>
                  </a:moveTo>
                  <a:lnTo>
                    <a:pt x="124460" y="2301877"/>
                  </a:lnTo>
                  <a:cubicBezTo>
                    <a:pt x="55880" y="2301877"/>
                    <a:pt x="0" y="2245997"/>
                    <a:pt x="0" y="2177417"/>
                  </a:cubicBezTo>
                  <a:lnTo>
                    <a:pt x="0" y="124460"/>
                  </a:lnTo>
                  <a:cubicBezTo>
                    <a:pt x="0" y="55880"/>
                    <a:pt x="55880" y="0"/>
                    <a:pt x="124460" y="0"/>
                  </a:cubicBezTo>
                  <a:lnTo>
                    <a:pt x="4653561" y="0"/>
                  </a:lnTo>
                  <a:cubicBezTo>
                    <a:pt x="4722140" y="0"/>
                    <a:pt x="4778020" y="55880"/>
                    <a:pt x="4778020" y="124460"/>
                  </a:cubicBezTo>
                  <a:lnTo>
                    <a:pt x="4778020" y="2177417"/>
                  </a:lnTo>
                  <a:cubicBezTo>
                    <a:pt x="4778020" y="2245997"/>
                    <a:pt x="4722140" y="2301877"/>
                    <a:pt x="4653561" y="2301877"/>
                  </a:cubicBezTo>
                  <a:close/>
                </a:path>
              </a:pathLst>
            </a:custGeom>
            <a:solidFill>
              <a:srgbClr val="FFFFFF"/>
            </a:solidFill>
          </p:spPr>
        </p:sp>
      </p:grpSp>
      <p:sp>
        <p:nvSpPr>
          <p:cNvPr id="12" name="TextBox 12"/>
          <p:cNvSpPr txBox="1"/>
          <p:nvPr/>
        </p:nvSpPr>
        <p:spPr>
          <a:xfrm>
            <a:off x="1028700" y="1028700"/>
            <a:ext cx="11483511" cy="1077218"/>
          </a:xfrm>
          <a:prstGeom prst="rect">
            <a:avLst/>
          </a:prstGeom>
        </p:spPr>
        <p:txBody>
          <a:bodyPr lIns="0" tIns="0" rIns="0" bIns="0" rtlCol="0" anchor="t">
            <a:spAutoFit/>
          </a:bodyPr>
          <a:lstStyle/>
          <a:p>
            <a:pPr>
              <a:lnSpc>
                <a:spcPts val="8400"/>
              </a:lnSpc>
            </a:pPr>
            <a:r>
              <a:rPr lang="en-US" sz="7000" dirty="0" err="1">
                <a:solidFill>
                  <a:srgbClr val="0E2C4B"/>
                </a:solidFill>
                <a:latin typeface="Muli Bold Bold"/>
              </a:rPr>
              <a:t>Interfaz</a:t>
            </a:r>
            <a:r>
              <a:rPr lang="en-US" sz="7000" dirty="0">
                <a:solidFill>
                  <a:srgbClr val="0E2C4B"/>
                </a:solidFill>
                <a:latin typeface="Muli Bold Bold"/>
              </a:rPr>
              <a:t> </a:t>
            </a:r>
            <a:r>
              <a:rPr lang="en-US" sz="7000" dirty="0" err="1">
                <a:solidFill>
                  <a:srgbClr val="0E2C4B"/>
                </a:solidFill>
                <a:latin typeface="Muli Bold Bold"/>
              </a:rPr>
              <a:t>Gráfica</a:t>
            </a:r>
            <a:endParaRPr lang="en-US" sz="7000" dirty="0">
              <a:solidFill>
                <a:srgbClr val="0E2C4B"/>
              </a:solidFill>
              <a:latin typeface="Muli Bold Bold"/>
            </a:endParaRPr>
          </a:p>
        </p:txBody>
      </p:sp>
      <p:grpSp>
        <p:nvGrpSpPr>
          <p:cNvPr id="25" name="Group 25"/>
          <p:cNvGrpSpPr/>
          <p:nvPr/>
        </p:nvGrpSpPr>
        <p:grpSpPr>
          <a:xfrm>
            <a:off x="1028700" y="2573808"/>
            <a:ext cx="11391900" cy="5538809"/>
            <a:chOff x="3" y="-6693690"/>
            <a:chExt cx="12611668" cy="7385071"/>
          </a:xfrm>
        </p:grpSpPr>
        <p:grpSp>
          <p:nvGrpSpPr>
            <p:cNvPr id="26" name="Group 26"/>
            <p:cNvGrpSpPr/>
            <p:nvPr/>
          </p:nvGrpSpPr>
          <p:grpSpPr>
            <a:xfrm>
              <a:off x="3" y="-5"/>
              <a:ext cx="1843009" cy="691386"/>
              <a:chOff x="3" y="-5"/>
              <a:chExt cx="1760411" cy="660400"/>
            </a:xfrm>
          </p:grpSpPr>
          <p:sp>
            <p:nvSpPr>
              <p:cNvPr id="27" name="Freeform 27"/>
              <p:cNvSpPr/>
              <p:nvPr/>
            </p:nvSpPr>
            <p:spPr>
              <a:xfrm>
                <a:off x="3" y="-5"/>
                <a:ext cx="1760411" cy="660400"/>
              </a:xfrm>
              <a:custGeom>
                <a:avLst/>
                <a:gdLst/>
                <a:ahLst/>
                <a:cxnLst/>
                <a:rect l="l" t="t" r="r" b="b"/>
                <a:pathLst>
                  <a:path w="1760412" h="660400">
                    <a:moveTo>
                      <a:pt x="1635952" y="660400"/>
                    </a:moveTo>
                    <a:lnTo>
                      <a:pt x="124460" y="660400"/>
                    </a:lnTo>
                    <a:cubicBezTo>
                      <a:pt x="55880" y="660400"/>
                      <a:pt x="0" y="604520"/>
                      <a:pt x="0" y="535940"/>
                    </a:cubicBezTo>
                    <a:lnTo>
                      <a:pt x="0" y="124460"/>
                    </a:lnTo>
                    <a:cubicBezTo>
                      <a:pt x="0" y="55880"/>
                      <a:pt x="55880" y="0"/>
                      <a:pt x="124460" y="0"/>
                    </a:cubicBezTo>
                    <a:lnTo>
                      <a:pt x="1635952" y="0"/>
                    </a:lnTo>
                    <a:cubicBezTo>
                      <a:pt x="1704532" y="0"/>
                      <a:pt x="1760412" y="55880"/>
                      <a:pt x="1760412" y="124460"/>
                    </a:cubicBezTo>
                    <a:lnTo>
                      <a:pt x="1760412" y="535940"/>
                    </a:lnTo>
                    <a:cubicBezTo>
                      <a:pt x="1760412" y="604520"/>
                      <a:pt x="1704532" y="660400"/>
                      <a:pt x="1635952" y="660400"/>
                    </a:cubicBezTo>
                    <a:close/>
                  </a:path>
                </a:pathLst>
              </a:custGeom>
              <a:solidFill>
                <a:srgbClr val="EFF9FD"/>
              </a:solidFill>
            </p:spPr>
          </p:sp>
        </p:grpSp>
        <p:sp>
          <p:nvSpPr>
            <p:cNvPr id="30" name="TextBox 30"/>
            <p:cNvSpPr txBox="1"/>
            <p:nvPr/>
          </p:nvSpPr>
          <p:spPr>
            <a:xfrm>
              <a:off x="6248401" y="-6693690"/>
              <a:ext cx="6363270" cy="529753"/>
            </a:xfrm>
            <a:prstGeom prst="rect">
              <a:avLst/>
            </a:prstGeom>
          </p:spPr>
          <p:txBody>
            <a:bodyPr lIns="0" tIns="0" rIns="0" bIns="0" rtlCol="0" anchor="t">
              <a:spAutoFit/>
            </a:bodyPr>
            <a:lstStyle/>
            <a:p>
              <a:pPr>
                <a:lnSpc>
                  <a:spcPts val="3359"/>
                </a:lnSpc>
              </a:pPr>
              <a:r>
                <a:rPr lang="en-US" sz="2400" b="1" u="sng" dirty="0" err="1">
                  <a:solidFill>
                    <a:srgbClr val="0E2C4B"/>
                  </a:solidFill>
                  <a:latin typeface="Muli Regular"/>
                </a:rPr>
                <a:t>Generación</a:t>
              </a:r>
              <a:r>
                <a:rPr lang="en-US" sz="2400" b="1" u="sng" dirty="0">
                  <a:solidFill>
                    <a:srgbClr val="0E2C4B"/>
                  </a:solidFill>
                  <a:latin typeface="Muli Regular"/>
                </a:rPr>
                <a:t> de </a:t>
              </a:r>
              <a:r>
                <a:rPr lang="en-US" sz="2400" b="1" u="sng" dirty="0" err="1">
                  <a:solidFill>
                    <a:srgbClr val="0E2C4B"/>
                  </a:solidFill>
                  <a:latin typeface="Muli Regular"/>
                </a:rPr>
                <a:t>Pedido</a:t>
              </a:r>
              <a:endParaRPr lang="en-US" sz="2400" b="1" u="sng" dirty="0">
                <a:solidFill>
                  <a:srgbClr val="0E2C4B"/>
                </a:solidFill>
                <a:latin typeface="Muli Regular"/>
              </a:endParaRPr>
            </a:p>
          </p:txBody>
        </p:sp>
      </p:grpSp>
      <p:pic>
        <p:nvPicPr>
          <p:cNvPr id="49" name="Imagen 48"/>
          <p:cNvPicPr>
            <a:picLocks noChangeAspect="1"/>
          </p:cNvPicPr>
          <p:nvPr/>
        </p:nvPicPr>
        <p:blipFill>
          <a:blip r:embed="rId2"/>
          <a:stretch>
            <a:fillRect/>
          </a:stretch>
        </p:blipFill>
        <p:spPr>
          <a:xfrm>
            <a:off x="649135" y="3777392"/>
            <a:ext cx="16656392" cy="4337908"/>
          </a:xfrm>
          <a:prstGeom prst="rect">
            <a:avLst/>
          </a:prstGeom>
        </p:spPr>
      </p:pic>
      <p:sp>
        <p:nvSpPr>
          <p:cNvPr id="50" name="TextBox 30"/>
          <p:cNvSpPr txBox="1"/>
          <p:nvPr/>
        </p:nvSpPr>
        <p:spPr>
          <a:xfrm>
            <a:off x="4724400" y="8721636"/>
            <a:ext cx="12801600" cy="436017"/>
          </a:xfrm>
          <a:prstGeom prst="rect">
            <a:avLst/>
          </a:prstGeom>
        </p:spPr>
        <p:txBody>
          <a:bodyPr wrap="square" lIns="0" tIns="0" rIns="0" bIns="0" rtlCol="0" anchor="t">
            <a:spAutoFit/>
          </a:bodyPr>
          <a:lstStyle/>
          <a:p>
            <a:pPr>
              <a:lnSpc>
                <a:spcPts val="3359"/>
              </a:lnSpc>
            </a:pPr>
            <a:r>
              <a:rPr lang="es-ES" sz="2400" dirty="0">
                <a:solidFill>
                  <a:srgbClr val="0E2C4B"/>
                </a:solidFill>
                <a:latin typeface="Muli Regular"/>
              </a:rPr>
              <a:t>Ilustración1: Botón Finalizar Compra en Carrito de Compras.</a:t>
            </a:r>
            <a:endParaRPr lang="en-US" sz="2400" dirty="0">
              <a:solidFill>
                <a:srgbClr val="0E2C4B"/>
              </a:solidFill>
              <a:latin typeface="Muli Regul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00131" y="2074745"/>
            <a:ext cx="17097337" cy="8053609"/>
            <a:chOff x="0" y="0"/>
            <a:chExt cx="4778020" cy="2301877"/>
          </a:xfrm>
        </p:grpSpPr>
        <p:sp>
          <p:nvSpPr>
            <p:cNvPr id="3" name="Freeform 3"/>
            <p:cNvSpPr/>
            <p:nvPr/>
          </p:nvSpPr>
          <p:spPr>
            <a:xfrm>
              <a:off x="0" y="0"/>
              <a:ext cx="4778020" cy="2301877"/>
            </a:xfrm>
            <a:custGeom>
              <a:avLst/>
              <a:gdLst/>
              <a:ahLst/>
              <a:cxnLst/>
              <a:rect l="l" t="t" r="r" b="b"/>
              <a:pathLst>
                <a:path w="4778020" h="2301877">
                  <a:moveTo>
                    <a:pt x="4653560" y="2301877"/>
                  </a:moveTo>
                  <a:lnTo>
                    <a:pt x="124460" y="2301877"/>
                  </a:lnTo>
                  <a:cubicBezTo>
                    <a:pt x="55880" y="2301877"/>
                    <a:pt x="0" y="2245997"/>
                    <a:pt x="0" y="2177417"/>
                  </a:cubicBezTo>
                  <a:lnTo>
                    <a:pt x="0" y="124460"/>
                  </a:lnTo>
                  <a:cubicBezTo>
                    <a:pt x="0" y="55880"/>
                    <a:pt x="55880" y="0"/>
                    <a:pt x="124460" y="0"/>
                  </a:cubicBezTo>
                  <a:lnTo>
                    <a:pt x="4653561" y="0"/>
                  </a:lnTo>
                  <a:cubicBezTo>
                    <a:pt x="4722140" y="0"/>
                    <a:pt x="4778020" y="55880"/>
                    <a:pt x="4778020" y="124460"/>
                  </a:cubicBezTo>
                  <a:lnTo>
                    <a:pt x="4778020" y="2177417"/>
                  </a:lnTo>
                  <a:cubicBezTo>
                    <a:pt x="4778020" y="2245997"/>
                    <a:pt x="4722140" y="2301877"/>
                    <a:pt x="4653561" y="2301877"/>
                  </a:cubicBezTo>
                  <a:close/>
                </a:path>
              </a:pathLst>
            </a:custGeom>
            <a:solidFill>
              <a:srgbClr val="FFFFFF"/>
            </a:solidFill>
          </p:spPr>
        </p:sp>
      </p:grpSp>
      <p:sp>
        <p:nvSpPr>
          <p:cNvPr id="12" name="TextBox 12"/>
          <p:cNvSpPr txBox="1"/>
          <p:nvPr/>
        </p:nvSpPr>
        <p:spPr>
          <a:xfrm>
            <a:off x="1143000" y="647700"/>
            <a:ext cx="11483511" cy="1077218"/>
          </a:xfrm>
          <a:prstGeom prst="rect">
            <a:avLst/>
          </a:prstGeom>
        </p:spPr>
        <p:txBody>
          <a:bodyPr lIns="0" tIns="0" rIns="0" bIns="0" rtlCol="0" anchor="t">
            <a:spAutoFit/>
          </a:bodyPr>
          <a:lstStyle/>
          <a:p>
            <a:pPr>
              <a:lnSpc>
                <a:spcPts val="8400"/>
              </a:lnSpc>
            </a:pPr>
            <a:r>
              <a:rPr lang="en-US" sz="7000" dirty="0" err="1">
                <a:solidFill>
                  <a:srgbClr val="0E2C4B"/>
                </a:solidFill>
                <a:latin typeface="Muli Bold Bold"/>
              </a:rPr>
              <a:t>Interfaz</a:t>
            </a:r>
            <a:r>
              <a:rPr lang="en-US" sz="7000" dirty="0">
                <a:solidFill>
                  <a:srgbClr val="0E2C4B"/>
                </a:solidFill>
                <a:latin typeface="Muli Bold Bold"/>
              </a:rPr>
              <a:t> </a:t>
            </a:r>
            <a:r>
              <a:rPr lang="en-US" sz="7000" dirty="0" err="1">
                <a:solidFill>
                  <a:srgbClr val="0E2C4B"/>
                </a:solidFill>
                <a:latin typeface="Muli Bold Bold"/>
              </a:rPr>
              <a:t>Gráfica</a:t>
            </a:r>
            <a:endParaRPr lang="en-US" sz="7000" dirty="0">
              <a:solidFill>
                <a:srgbClr val="0E2C4B"/>
              </a:solidFill>
              <a:latin typeface="Muli Bold Bold"/>
            </a:endParaRPr>
          </a:p>
        </p:txBody>
      </p:sp>
      <p:sp>
        <p:nvSpPr>
          <p:cNvPr id="50" name="TextBox 30"/>
          <p:cNvSpPr txBox="1"/>
          <p:nvPr/>
        </p:nvSpPr>
        <p:spPr>
          <a:xfrm>
            <a:off x="1981200" y="8343900"/>
            <a:ext cx="6019800" cy="436017"/>
          </a:xfrm>
          <a:prstGeom prst="rect">
            <a:avLst/>
          </a:prstGeom>
        </p:spPr>
        <p:txBody>
          <a:bodyPr wrap="square" lIns="0" tIns="0" rIns="0" bIns="0" rtlCol="0" anchor="t">
            <a:spAutoFit/>
          </a:bodyPr>
          <a:lstStyle/>
          <a:p>
            <a:pPr>
              <a:lnSpc>
                <a:spcPts val="3359"/>
              </a:lnSpc>
            </a:pPr>
            <a:r>
              <a:rPr lang="es-ES" sz="2400" dirty="0">
                <a:solidFill>
                  <a:srgbClr val="0E2C4B"/>
                </a:solidFill>
                <a:latin typeface="Muli Regular"/>
              </a:rPr>
              <a:t>Ilustración2: Elegir Forma de Entrega.</a:t>
            </a:r>
            <a:endParaRPr lang="en-US" sz="2400" dirty="0">
              <a:solidFill>
                <a:srgbClr val="0E2C4B"/>
              </a:solidFill>
              <a:latin typeface="Muli Regular"/>
            </a:endParaRPr>
          </a:p>
        </p:txBody>
      </p:sp>
      <p:pic>
        <p:nvPicPr>
          <p:cNvPr id="11" name="Imagen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48801" y="2105918"/>
            <a:ext cx="8111201" cy="8028000"/>
          </a:xfrm>
          <a:prstGeom prst="rect">
            <a:avLst/>
          </a:prstGeom>
          <a:noFill/>
          <a:ln>
            <a:noFill/>
          </a:ln>
        </p:spPr>
      </p:pic>
      <p:sp>
        <p:nvSpPr>
          <p:cNvPr id="13" name="TextBox 30"/>
          <p:cNvSpPr txBox="1"/>
          <p:nvPr/>
        </p:nvSpPr>
        <p:spPr>
          <a:xfrm>
            <a:off x="1981200" y="2476500"/>
            <a:ext cx="3962400" cy="400559"/>
          </a:xfrm>
          <a:prstGeom prst="rect">
            <a:avLst/>
          </a:prstGeom>
        </p:spPr>
        <p:txBody>
          <a:bodyPr wrap="square" lIns="0" tIns="0" rIns="0" bIns="0" rtlCol="0" anchor="t">
            <a:spAutoFit/>
          </a:bodyPr>
          <a:lstStyle/>
          <a:p>
            <a:pPr>
              <a:lnSpc>
                <a:spcPts val="3359"/>
              </a:lnSpc>
            </a:pPr>
            <a:r>
              <a:rPr lang="es-ES" sz="2400" b="1" u="sng" dirty="0">
                <a:solidFill>
                  <a:srgbClr val="0E2C4B"/>
                </a:solidFill>
                <a:latin typeface="Muli Regular"/>
              </a:rPr>
              <a:t>Generación de Pedido</a:t>
            </a:r>
            <a:endParaRPr lang="en-US" sz="2400" b="1" u="sng" dirty="0">
              <a:solidFill>
                <a:srgbClr val="0E2C4B"/>
              </a:solidFill>
              <a:latin typeface="Muli Regular"/>
            </a:endParaRPr>
          </a:p>
        </p:txBody>
      </p:sp>
    </p:spTree>
    <p:extLst>
      <p:ext uri="{BB962C8B-B14F-4D97-AF65-F5344CB8AC3E}">
        <p14:creationId xmlns:p14="http://schemas.microsoft.com/office/powerpoint/2010/main" val="7405430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28663" y="2482264"/>
            <a:ext cx="17097337" cy="7233236"/>
            <a:chOff x="0" y="0"/>
            <a:chExt cx="4778020" cy="2301877"/>
          </a:xfrm>
        </p:grpSpPr>
        <p:sp>
          <p:nvSpPr>
            <p:cNvPr id="3" name="Freeform 3"/>
            <p:cNvSpPr/>
            <p:nvPr/>
          </p:nvSpPr>
          <p:spPr>
            <a:xfrm>
              <a:off x="0" y="0"/>
              <a:ext cx="4778020" cy="2301877"/>
            </a:xfrm>
            <a:custGeom>
              <a:avLst/>
              <a:gdLst/>
              <a:ahLst/>
              <a:cxnLst/>
              <a:rect l="l" t="t" r="r" b="b"/>
              <a:pathLst>
                <a:path w="4778020" h="2301877">
                  <a:moveTo>
                    <a:pt x="4653560" y="2301877"/>
                  </a:moveTo>
                  <a:lnTo>
                    <a:pt x="124460" y="2301877"/>
                  </a:lnTo>
                  <a:cubicBezTo>
                    <a:pt x="55880" y="2301877"/>
                    <a:pt x="0" y="2245997"/>
                    <a:pt x="0" y="2177417"/>
                  </a:cubicBezTo>
                  <a:lnTo>
                    <a:pt x="0" y="124460"/>
                  </a:lnTo>
                  <a:cubicBezTo>
                    <a:pt x="0" y="55880"/>
                    <a:pt x="55880" y="0"/>
                    <a:pt x="124460" y="0"/>
                  </a:cubicBezTo>
                  <a:lnTo>
                    <a:pt x="4653561" y="0"/>
                  </a:lnTo>
                  <a:cubicBezTo>
                    <a:pt x="4722140" y="0"/>
                    <a:pt x="4778020" y="55880"/>
                    <a:pt x="4778020" y="124460"/>
                  </a:cubicBezTo>
                  <a:lnTo>
                    <a:pt x="4778020" y="2177417"/>
                  </a:lnTo>
                  <a:cubicBezTo>
                    <a:pt x="4778020" y="2245997"/>
                    <a:pt x="4722140" y="2301877"/>
                    <a:pt x="4653561" y="2301877"/>
                  </a:cubicBezTo>
                  <a:close/>
                </a:path>
              </a:pathLst>
            </a:custGeom>
            <a:solidFill>
              <a:srgbClr val="FFFFFF"/>
            </a:solidFill>
          </p:spPr>
        </p:sp>
      </p:grpSp>
      <p:sp>
        <p:nvSpPr>
          <p:cNvPr id="12" name="TextBox 12"/>
          <p:cNvSpPr txBox="1"/>
          <p:nvPr/>
        </p:nvSpPr>
        <p:spPr>
          <a:xfrm>
            <a:off x="1028700" y="1028700"/>
            <a:ext cx="11483511" cy="1077218"/>
          </a:xfrm>
          <a:prstGeom prst="rect">
            <a:avLst/>
          </a:prstGeom>
        </p:spPr>
        <p:txBody>
          <a:bodyPr lIns="0" tIns="0" rIns="0" bIns="0" rtlCol="0" anchor="t">
            <a:spAutoFit/>
          </a:bodyPr>
          <a:lstStyle/>
          <a:p>
            <a:pPr>
              <a:lnSpc>
                <a:spcPts val="8400"/>
              </a:lnSpc>
            </a:pPr>
            <a:r>
              <a:rPr lang="en-US" sz="7000" dirty="0" err="1">
                <a:solidFill>
                  <a:srgbClr val="0E2C4B"/>
                </a:solidFill>
                <a:latin typeface="Muli Bold Bold"/>
              </a:rPr>
              <a:t>Interfaz</a:t>
            </a:r>
            <a:r>
              <a:rPr lang="en-US" sz="7000" dirty="0">
                <a:solidFill>
                  <a:srgbClr val="0E2C4B"/>
                </a:solidFill>
                <a:latin typeface="Muli Bold Bold"/>
              </a:rPr>
              <a:t> </a:t>
            </a:r>
            <a:r>
              <a:rPr lang="en-US" sz="7000" dirty="0" err="1">
                <a:solidFill>
                  <a:srgbClr val="0E2C4B"/>
                </a:solidFill>
                <a:latin typeface="Muli Bold Bold"/>
              </a:rPr>
              <a:t>Gráfica</a:t>
            </a:r>
            <a:endParaRPr lang="en-US" sz="7000" dirty="0">
              <a:solidFill>
                <a:srgbClr val="0E2C4B"/>
              </a:solidFill>
              <a:latin typeface="Muli Bold Bold"/>
            </a:endParaRPr>
          </a:p>
        </p:txBody>
      </p:sp>
      <p:grpSp>
        <p:nvGrpSpPr>
          <p:cNvPr id="25" name="Group 25"/>
          <p:cNvGrpSpPr/>
          <p:nvPr/>
        </p:nvGrpSpPr>
        <p:grpSpPr>
          <a:xfrm>
            <a:off x="1028700" y="2573808"/>
            <a:ext cx="11391900" cy="5538809"/>
            <a:chOff x="3" y="-6693690"/>
            <a:chExt cx="12611668" cy="7385071"/>
          </a:xfrm>
        </p:grpSpPr>
        <p:grpSp>
          <p:nvGrpSpPr>
            <p:cNvPr id="26" name="Group 26"/>
            <p:cNvGrpSpPr/>
            <p:nvPr/>
          </p:nvGrpSpPr>
          <p:grpSpPr>
            <a:xfrm>
              <a:off x="3" y="-5"/>
              <a:ext cx="1843009" cy="691386"/>
              <a:chOff x="3" y="-5"/>
              <a:chExt cx="1760411" cy="660400"/>
            </a:xfrm>
          </p:grpSpPr>
          <p:sp>
            <p:nvSpPr>
              <p:cNvPr id="27" name="Freeform 27"/>
              <p:cNvSpPr/>
              <p:nvPr/>
            </p:nvSpPr>
            <p:spPr>
              <a:xfrm>
                <a:off x="3" y="-5"/>
                <a:ext cx="1760411" cy="660400"/>
              </a:xfrm>
              <a:custGeom>
                <a:avLst/>
                <a:gdLst/>
                <a:ahLst/>
                <a:cxnLst/>
                <a:rect l="l" t="t" r="r" b="b"/>
                <a:pathLst>
                  <a:path w="1760412" h="660400">
                    <a:moveTo>
                      <a:pt x="1635952" y="660400"/>
                    </a:moveTo>
                    <a:lnTo>
                      <a:pt x="124460" y="660400"/>
                    </a:lnTo>
                    <a:cubicBezTo>
                      <a:pt x="55880" y="660400"/>
                      <a:pt x="0" y="604520"/>
                      <a:pt x="0" y="535940"/>
                    </a:cubicBezTo>
                    <a:lnTo>
                      <a:pt x="0" y="124460"/>
                    </a:lnTo>
                    <a:cubicBezTo>
                      <a:pt x="0" y="55880"/>
                      <a:pt x="55880" y="0"/>
                      <a:pt x="124460" y="0"/>
                    </a:cubicBezTo>
                    <a:lnTo>
                      <a:pt x="1635952" y="0"/>
                    </a:lnTo>
                    <a:cubicBezTo>
                      <a:pt x="1704532" y="0"/>
                      <a:pt x="1760412" y="55880"/>
                      <a:pt x="1760412" y="124460"/>
                    </a:cubicBezTo>
                    <a:lnTo>
                      <a:pt x="1760412" y="535940"/>
                    </a:lnTo>
                    <a:cubicBezTo>
                      <a:pt x="1760412" y="604520"/>
                      <a:pt x="1704532" y="660400"/>
                      <a:pt x="1635952" y="660400"/>
                    </a:cubicBezTo>
                    <a:close/>
                  </a:path>
                </a:pathLst>
              </a:custGeom>
              <a:noFill/>
            </p:spPr>
          </p:sp>
        </p:grpSp>
        <p:sp>
          <p:nvSpPr>
            <p:cNvPr id="30" name="TextBox 30"/>
            <p:cNvSpPr txBox="1"/>
            <p:nvPr/>
          </p:nvSpPr>
          <p:spPr>
            <a:xfrm>
              <a:off x="6248401" y="-6693690"/>
              <a:ext cx="6363270" cy="529753"/>
            </a:xfrm>
            <a:prstGeom prst="rect">
              <a:avLst/>
            </a:prstGeom>
          </p:spPr>
          <p:txBody>
            <a:bodyPr lIns="0" tIns="0" rIns="0" bIns="0" rtlCol="0" anchor="t">
              <a:spAutoFit/>
            </a:bodyPr>
            <a:lstStyle/>
            <a:p>
              <a:pPr>
                <a:lnSpc>
                  <a:spcPts val="3359"/>
                </a:lnSpc>
              </a:pPr>
              <a:r>
                <a:rPr lang="en-US" sz="2400" b="1" u="sng" dirty="0" err="1">
                  <a:solidFill>
                    <a:srgbClr val="0E2C4B"/>
                  </a:solidFill>
                  <a:latin typeface="Muli Regular"/>
                </a:rPr>
                <a:t>Generación</a:t>
              </a:r>
              <a:r>
                <a:rPr lang="en-US" sz="2400" b="1" u="sng" dirty="0">
                  <a:solidFill>
                    <a:srgbClr val="0E2C4B"/>
                  </a:solidFill>
                  <a:latin typeface="Muli Regular"/>
                </a:rPr>
                <a:t> de </a:t>
              </a:r>
              <a:r>
                <a:rPr lang="en-US" sz="2400" b="1" u="sng" dirty="0" err="1">
                  <a:solidFill>
                    <a:srgbClr val="0E2C4B"/>
                  </a:solidFill>
                  <a:latin typeface="Muli Regular"/>
                </a:rPr>
                <a:t>Pedido</a:t>
              </a:r>
              <a:endParaRPr lang="en-US" sz="2400" b="1" u="sng" dirty="0">
                <a:solidFill>
                  <a:srgbClr val="0E2C4B"/>
                </a:solidFill>
                <a:latin typeface="Muli Regular"/>
              </a:endParaRPr>
            </a:p>
          </p:txBody>
        </p:sp>
      </p:grpSp>
      <p:sp>
        <p:nvSpPr>
          <p:cNvPr id="50" name="TextBox 30"/>
          <p:cNvSpPr txBox="1"/>
          <p:nvPr/>
        </p:nvSpPr>
        <p:spPr>
          <a:xfrm>
            <a:off x="6645060" y="8748217"/>
            <a:ext cx="6019800" cy="436017"/>
          </a:xfrm>
          <a:prstGeom prst="rect">
            <a:avLst/>
          </a:prstGeom>
        </p:spPr>
        <p:txBody>
          <a:bodyPr wrap="square" lIns="0" tIns="0" rIns="0" bIns="0" rtlCol="0" anchor="t">
            <a:spAutoFit/>
          </a:bodyPr>
          <a:lstStyle/>
          <a:p>
            <a:pPr>
              <a:lnSpc>
                <a:spcPts val="3359"/>
              </a:lnSpc>
            </a:pPr>
            <a:r>
              <a:rPr lang="es-ES" sz="2400" dirty="0">
                <a:solidFill>
                  <a:srgbClr val="0E2C4B"/>
                </a:solidFill>
                <a:latin typeface="Muli Regular"/>
              </a:rPr>
              <a:t>Ilustración3: Elegir medio de pago.</a:t>
            </a:r>
            <a:endParaRPr lang="en-US" sz="2400" dirty="0">
              <a:solidFill>
                <a:srgbClr val="0E2C4B"/>
              </a:solidFill>
              <a:latin typeface="Muli Regular"/>
            </a:endParaRPr>
          </a:p>
        </p:txBody>
      </p:sp>
      <p:pic>
        <p:nvPicPr>
          <p:cNvPr id="11" name="Imagen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92335" y="3286720"/>
            <a:ext cx="8508698" cy="5184000"/>
          </a:xfrm>
          <a:prstGeom prst="rect">
            <a:avLst/>
          </a:prstGeom>
          <a:noFill/>
          <a:ln>
            <a:noFill/>
          </a:ln>
        </p:spPr>
      </p:pic>
    </p:spTree>
    <p:extLst>
      <p:ext uri="{BB962C8B-B14F-4D97-AF65-F5344CB8AC3E}">
        <p14:creationId xmlns:p14="http://schemas.microsoft.com/office/powerpoint/2010/main" val="30004978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00131" y="2074745"/>
            <a:ext cx="17097337" cy="8053609"/>
            <a:chOff x="0" y="0"/>
            <a:chExt cx="4778020" cy="2301877"/>
          </a:xfrm>
        </p:grpSpPr>
        <p:sp>
          <p:nvSpPr>
            <p:cNvPr id="3" name="Freeform 3"/>
            <p:cNvSpPr/>
            <p:nvPr/>
          </p:nvSpPr>
          <p:spPr>
            <a:xfrm>
              <a:off x="0" y="0"/>
              <a:ext cx="4778020" cy="2301877"/>
            </a:xfrm>
            <a:custGeom>
              <a:avLst/>
              <a:gdLst/>
              <a:ahLst/>
              <a:cxnLst/>
              <a:rect l="l" t="t" r="r" b="b"/>
              <a:pathLst>
                <a:path w="4778020" h="2301877">
                  <a:moveTo>
                    <a:pt x="4653560" y="2301877"/>
                  </a:moveTo>
                  <a:lnTo>
                    <a:pt x="124460" y="2301877"/>
                  </a:lnTo>
                  <a:cubicBezTo>
                    <a:pt x="55880" y="2301877"/>
                    <a:pt x="0" y="2245997"/>
                    <a:pt x="0" y="2177417"/>
                  </a:cubicBezTo>
                  <a:lnTo>
                    <a:pt x="0" y="124460"/>
                  </a:lnTo>
                  <a:cubicBezTo>
                    <a:pt x="0" y="55880"/>
                    <a:pt x="55880" y="0"/>
                    <a:pt x="124460" y="0"/>
                  </a:cubicBezTo>
                  <a:lnTo>
                    <a:pt x="4653561" y="0"/>
                  </a:lnTo>
                  <a:cubicBezTo>
                    <a:pt x="4722140" y="0"/>
                    <a:pt x="4778020" y="55880"/>
                    <a:pt x="4778020" y="124460"/>
                  </a:cubicBezTo>
                  <a:lnTo>
                    <a:pt x="4778020" y="2177417"/>
                  </a:lnTo>
                  <a:cubicBezTo>
                    <a:pt x="4778020" y="2245997"/>
                    <a:pt x="4722140" y="2301877"/>
                    <a:pt x="4653561" y="2301877"/>
                  </a:cubicBezTo>
                  <a:close/>
                </a:path>
              </a:pathLst>
            </a:custGeom>
            <a:solidFill>
              <a:srgbClr val="FFFFFF"/>
            </a:solidFill>
          </p:spPr>
        </p:sp>
      </p:grpSp>
      <p:sp>
        <p:nvSpPr>
          <p:cNvPr id="12" name="TextBox 12"/>
          <p:cNvSpPr txBox="1"/>
          <p:nvPr/>
        </p:nvSpPr>
        <p:spPr>
          <a:xfrm>
            <a:off x="1143000" y="647700"/>
            <a:ext cx="11483511" cy="1077218"/>
          </a:xfrm>
          <a:prstGeom prst="rect">
            <a:avLst/>
          </a:prstGeom>
        </p:spPr>
        <p:txBody>
          <a:bodyPr lIns="0" tIns="0" rIns="0" bIns="0" rtlCol="0" anchor="t">
            <a:spAutoFit/>
          </a:bodyPr>
          <a:lstStyle/>
          <a:p>
            <a:pPr>
              <a:lnSpc>
                <a:spcPts val="8400"/>
              </a:lnSpc>
            </a:pPr>
            <a:r>
              <a:rPr lang="en-US" sz="7000" dirty="0" err="1">
                <a:solidFill>
                  <a:srgbClr val="0E2C4B"/>
                </a:solidFill>
                <a:latin typeface="Muli Bold Bold"/>
              </a:rPr>
              <a:t>Interfaz</a:t>
            </a:r>
            <a:r>
              <a:rPr lang="en-US" sz="7000" dirty="0">
                <a:solidFill>
                  <a:srgbClr val="0E2C4B"/>
                </a:solidFill>
                <a:latin typeface="Muli Bold Bold"/>
              </a:rPr>
              <a:t> </a:t>
            </a:r>
            <a:r>
              <a:rPr lang="en-US" sz="7000" dirty="0" err="1">
                <a:solidFill>
                  <a:srgbClr val="0E2C4B"/>
                </a:solidFill>
                <a:latin typeface="Muli Bold Bold"/>
              </a:rPr>
              <a:t>Gráfica</a:t>
            </a:r>
            <a:endParaRPr lang="en-US" sz="7000" dirty="0">
              <a:solidFill>
                <a:srgbClr val="0E2C4B"/>
              </a:solidFill>
              <a:latin typeface="Muli Bold Bold"/>
            </a:endParaRPr>
          </a:p>
        </p:txBody>
      </p:sp>
      <p:sp>
        <p:nvSpPr>
          <p:cNvPr id="50" name="TextBox 30"/>
          <p:cNvSpPr txBox="1"/>
          <p:nvPr/>
        </p:nvSpPr>
        <p:spPr>
          <a:xfrm>
            <a:off x="6438899" y="9198861"/>
            <a:ext cx="6019800" cy="400559"/>
          </a:xfrm>
          <a:prstGeom prst="rect">
            <a:avLst/>
          </a:prstGeom>
        </p:spPr>
        <p:txBody>
          <a:bodyPr wrap="square" lIns="0" tIns="0" rIns="0" bIns="0" rtlCol="0" anchor="t">
            <a:spAutoFit/>
          </a:bodyPr>
          <a:lstStyle/>
          <a:p>
            <a:pPr>
              <a:lnSpc>
                <a:spcPts val="3359"/>
              </a:lnSpc>
            </a:pPr>
            <a:r>
              <a:rPr lang="es-ES" sz="2400" dirty="0">
                <a:solidFill>
                  <a:srgbClr val="0E2C4B"/>
                </a:solidFill>
                <a:latin typeface="Muli Regular"/>
              </a:rPr>
              <a:t>Ilustración1: Registración de Usuario</a:t>
            </a:r>
            <a:endParaRPr lang="en-US" sz="2400" dirty="0">
              <a:solidFill>
                <a:srgbClr val="0E2C4B"/>
              </a:solidFill>
              <a:latin typeface="Muli Regular"/>
            </a:endParaRPr>
          </a:p>
        </p:txBody>
      </p:sp>
      <p:sp>
        <p:nvSpPr>
          <p:cNvPr id="13" name="TextBox 30"/>
          <p:cNvSpPr txBox="1"/>
          <p:nvPr/>
        </p:nvSpPr>
        <p:spPr>
          <a:xfrm>
            <a:off x="7467599" y="2306697"/>
            <a:ext cx="3962400" cy="400559"/>
          </a:xfrm>
          <a:prstGeom prst="rect">
            <a:avLst/>
          </a:prstGeom>
        </p:spPr>
        <p:txBody>
          <a:bodyPr wrap="square" lIns="0" tIns="0" rIns="0" bIns="0" rtlCol="0" anchor="t">
            <a:spAutoFit/>
          </a:bodyPr>
          <a:lstStyle/>
          <a:p>
            <a:pPr>
              <a:lnSpc>
                <a:spcPts val="3359"/>
              </a:lnSpc>
            </a:pPr>
            <a:r>
              <a:rPr lang="es-ES" sz="2400" b="1" u="sng" dirty="0">
                <a:solidFill>
                  <a:srgbClr val="0E2C4B"/>
                </a:solidFill>
                <a:latin typeface="Muli Regular"/>
              </a:rPr>
              <a:t>Registración de Usuario</a:t>
            </a:r>
            <a:endParaRPr lang="en-US" sz="2400" b="1" u="sng" dirty="0">
              <a:solidFill>
                <a:srgbClr val="0E2C4B"/>
              </a:solidFill>
              <a:latin typeface="Muli Regular"/>
            </a:endParaRPr>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74674" y="3082449"/>
            <a:ext cx="10748250" cy="5508000"/>
          </a:xfrm>
          <a:prstGeom prst="rect">
            <a:avLst/>
          </a:prstGeom>
          <a:noFill/>
          <a:ln>
            <a:noFill/>
          </a:ln>
        </p:spPr>
      </p:pic>
    </p:spTree>
    <p:extLst>
      <p:ext uri="{BB962C8B-B14F-4D97-AF65-F5344CB8AC3E}">
        <p14:creationId xmlns:p14="http://schemas.microsoft.com/office/powerpoint/2010/main" val="39958431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81001" y="3289035"/>
            <a:ext cx="8001000" cy="6807465"/>
            <a:chOff x="0" y="0"/>
            <a:chExt cx="4778020" cy="2301877"/>
          </a:xfrm>
        </p:grpSpPr>
        <p:sp>
          <p:nvSpPr>
            <p:cNvPr id="3" name="Freeform 3"/>
            <p:cNvSpPr/>
            <p:nvPr/>
          </p:nvSpPr>
          <p:spPr>
            <a:xfrm>
              <a:off x="0" y="0"/>
              <a:ext cx="4778020" cy="2301877"/>
            </a:xfrm>
            <a:custGeom>
              <a:avLst/>
              <a:gdLst/>
              <a:ahLst/>
              <a:cxnLst/>
              <a:rect l="l" t="t" r="r" b="b"/>
              <a:pathLst>
                <a:path w="4778020" h="2301877">
                  <a:moveTo>
                    <a:pt x="4653560" y="2301877"/>
                  </a:moveTo>
                  <a:lnTo>
                    <a:pt x="124460" y="2301877"/>
                  </a:lnTo>
                  <a:cubicBezTo>
                    <a:pt x="55880" y="2301877"/>
                    <a:pt x="0" y="2245997"/>
                    <a:pt x="0" y="2177417"/>
                  </a:cubicBezTo>
                  <a:lnTo>
                    <a:pt x="0" y="124460"/>
                  </a:lnTo>
                  <a:cubicBezTo>
                    <a:pt x="0" y="55880"/>
                    <a:pt x="55880" y="0"/>
                    <a:pt x="124460" y="0"/>
                  </a:cubicBezTo>
                  <a:lnTo>
                    <a:pt x="4653561" y="0"/>
                  </a:lnTo>
                  <a:cubicBezTo>
                    <a:pt x="4722140" y="0"/>
                    <a:pt x="4778020" y="55880"/>
                    <a:pt x="4778020" y="124460"/>
                  </a:cubicBezTo>
                  <a:lnTo>
                    <a:pt x="4778020" y="2177417"/>
                  </a:lnTo>
                  <a:cubicBezTo>
                    <a:pt x="4778020" y="2245997"/>
                    <a:pt x="4722140" y="2301877"/>
                    <a:pt x="4653561" y="2301877"/>
                  </a:cubicBezTo>
                  <a:close/>
                </a:path>
              </a:pathLst>
            </a:custGeom>
            <a:solidFill>
              <a:srgbClr val="FFFFFF"/>
            </a:solidFill>
          </p:spPr>
        </p:sp>
      </p:grpSp>
      <p:sp>
        <p:nvSpPr>
          <p:cNvPr id="12" name="TextBox 12"/>
          <p:cNvSpPr txBox="1"/>
          <p:nvPr/>
        </p:nvSpPr>
        <p:spPr>
          <a:xfrm>
            <a:off x="1143000" y="647700"/>
            <a:ext cx="11483511" cy="1077218"/>
          </a:xfrm>
          <a:prstGeom prst="rect">
            <a:avLst/>
          </a:prstGeom>
        </p:spPr>
        <p:txBody>
          <a:bodyPr lIns="0" tIns="0" rIns="0" bIns="0" rtlCol="0" anchor="t">
            <a:spAutoFit/>
          </a:bodyPr>
          <a:lstStyle/>
          <a:p>
            <a:pPr>
              <a:lnSpc>
                <a:spcPts val="8400"/>
              </a:lnSpc>
            </a:pPr>
            <a:r>
              <a:rPr lang="en-US" sz="7000" dirty="0" err="1">
                <a:solidFill>
                  <a:srgbClr val="0E2C4B"/>
                </a:solidFill>
                <a:latin typeface="Muli Bold Bold"/>
              </a:rPr>
              <a:t>Interfaz</a:t>
            </a:r>
            <a:r>
              <a:rPr lang="en-US" sz="7000" dirty="0">
                <a:solidFill>
                  <a:srgbClr val="0E2C4B"/>
                </a:solidFill>
                <a:latin typeface="Muli Bold Bold"/>
              </a:rPr>
              <a:t> </a:t>
            </a:r>
            <a:r>
              <a:rPr lang="en-US" sz="7000" dirty="0" err="1">
                <a:solidFill>
                  <a:srgbClr val="0E2C4B"/>
                </a:solidFill>
                <a:latin typeface="Muli Bold Bold"/>
              </a:rPr>
              <a:t>Gráfica</a:t>
            </a:r>
            <a:endParaRPr lang="en-US" sz="7000" dirty="0">
              <a:solidFill>
                <a:srgbClr val="0E2C4B"/>
              </a:solidFill>
              <a:latin typeface="Muli Bold Bold"/>
            </a:endParaRPr>
          </a:p>
        </p:txBody>
      </p:sp>
      <p:sp>
        <p:nvSpPr>
          <p:cNvPr id="50" name="TextBox 30"/>
          <p:cNvSpPr txBox="1"/>
          <p:nvPr/>
        </p:nvSpPr>
        <p:spPr>
          <a:xfrm>
            <a:off x="1371600" y="9145785"/>
            <a:ext cx="6467081" cy="436017"/>
          </a:xfrm>
          <a:prstGeom prst="rect">
            <a:avLst/>
          </a:prstGeom>
        </p:spPr>
        <p:txBody>
          <a:bodyPr wrap="square" lIns="0" tIns="0" rIns="0" bIns="0" rtlCol="0" anchor="t">
            <a:spAutoFit/>
          </a:bodyPr>
          <a:lstStyle/>
          <a:p>
            <a:pPr>
              <a:lnSpc>
                <a:spcPts val="3359"/>
              </a:lnSpc>
            </a:pPr>
            <a:r>
              <a:rPr lang="es-ES" sz="2400" dirty="0">
                <a:solidFill>
                  <a:srgbClr val="0E2C4B"/>
                </a:solidFill>
                <a:latin typeface="Muli Regular"/>
              </a:rPr>
              <a:t>Ilustración2: Mensaje de error al registrarse</a:t>
            </a:r>
            <a:endParaRPr lang="en-US" sz="2400" dirty="0">
              <a:solidFill>
                <a:srgbClr val="0E2C4B"/>
              </a:solidFill>
              <a:latin typeface="Muli Regular"/>
            </a:endParaRPr>
          </a:p>
        </p:txBody>
      </p:sp>
      <p:sp>
        <p:nvSpPr>
          <p:cNvPr id="13" name="TextBox 30"/>
          <p:cNvSpPr txBox="1"/>
          <p:nvPr/>
        </p:nvSpPr>
        <p:spPr>
          <a:xfrm>
            <a:off x="7467599" y="2306697"/>
            <a:ext cx="3962400" cy="400559"/>
          </a:xfrm>
          <a:prstGeom prst="rect">
            <a:avLst/>
          </a:prstGeom>
        </p:spPr>
        <p:txBody>
          <a:bodyPr wrap="square" lIns="0" tIns="0" rIns="0" bIns="0" rtlCol="0" anchor="t">
            <a:spAutoFit/>
          </a:bodyPr>
          <a:lstStyle/>
          <a:p>
            <a:pPr>
              <a:lnSpc>
                <a:spcPts val="3359"/>
              </a:lnSpc>
            </a:pPr>
            <a:r>
              <a:rPr lang="es-ES" sz="2400" b="1" u="sng" dirty="0">
                <a:solidFill>
                  <a:srgbClr val="0E2C4B"/>
                </a:solidFill>
                <a:latin typeface="Muli Regular"/>
              </a:rPr>
              <a:t>Registración de Usuario</a:t>
            </a:r>
            <a:endParaRPr lang="en-US" sz="2400" b="1" u="sng" dirty="0">
              <a:solidFill>
                <a:srgbClr val="0E2C4B"/>
              </a:solidFill>
              <a:latin typeface="Muli Regular"/>
            </a:endParaRPr>
          </a:p>
        </p:txBody>
      </p:sp>
      <p:grpSp>
        <p:nvGrpSpPr>
          <p:cNvPr id="14" name="Group 2"/>
          <p:cNvGrpSpPr/>
          <p:nvPr/>
        </p:nvGrpSpPr>
        <p:grpSpPr>
          <a:xfrm>
            <a:off x="9040091" y="3289035"/>
            <a:ext cx="9220200" cy="6807465"/>
            <a:chOff x="0" y="0"/>
            <a:chExt cx="4778020" cy="2301877"/>
          </a:xfrm>
        </p:grpSpPr>
        <p:sp>
          <p:nvSpPr>
            <p:cNvPr id="15" name="Freeform 3"/>
            <p:cNvSpPr/>
            <p:nvPr/>
          </p:nvSpPr>
          <p:spPr>
            <a:xfrm>
              <a:off x="0" y="0"/>
              <a:ext cx="4778020" cy="2301877"/>
            </a:xfrm>
            <a:custGeom>
              <a:avLst/>
              <a:gdLst/>
              <a:ahLst/>
              <a:cxnLst/>
              <a:rect l="l" t="t" r="r" b="b"/>
              <a:pathLst>
                <a:path w="4778020" h="2301877">
                  <a:moveTo>
                    <a:pt x="4653560" y="2301877"/>
                  </a:moveTo>
                  <a:lnTo>
                    <a:pt x="124460" y="2301877"/>
                  </a:lnTo>
                  <a:cubicBezTo>
                    <a:pt x="55880" y="2301877"/>
                    <a:pt x="0" y="2245997"/>
                    <a:pt x="0" y="2177417"/>
                  </a:cubicBezTo>
                  <a:lnTo>
                    <a:pt x="0" y="124460"/>
                  </a:lnTo>
                  <a:cubicBezTo>
                    <a:pt x="0" y="55880"/>
                    <a:pt x="55880" y="0"/>
                    <a:pt x="124460" y="0"/>
                  </a:cubicBezTo>
                  <a:lnTo>
                    <a:pt x="4653561" y="0"/>
                  </a:lnTo>
                  <a:cubicBezTo>
                    <a:pt x="4722140" y="0"/>
                    <a:pt x="4778020" y="55880"/>
                    <a:pt x="4778020" y="124460"/>
                  </a:cubicBezTo>
                  <a:lnTo>
                    <a:pt x="4778020" y="2177417"/>
                  </a:lnTo>
                  <a:cubicBezTo>
                    <a:pt x="4778020" y="2245997"/>
                    <a:pt x="4722140" y="2301877"/>
                    <a:pt x="4653561" y="2301877"/>
                  </a:cubicBezTo>
                  <a:close/>
                </a:path>
              </a:pathLst>
            </a:custGeom>
            <a:solidFill>
              <a:srgbClr val="FFFFFF"/>
            </a:solidFill>
          </p:spPr>
        </p:sp>
      </p:grpSp>
      <p:pic>
        <p:nvPicPr>
          <p:cNvPr id="6" name="Imagen 5"/>
          <p:cNvPicPr>
            <a:picLocks noChangeAspect="1"/>
          </p:cNvPicPr>
          <p:nvPr/>
        </p:nvPicPr>
        <p:blipFill>
          <a:blip r:embed="rId2"/>
          <a:stretch>
            <a:fillRect/>
          </a:stretch>
        </p:blipFill>
        <p:spPr>
          <a:xfrm>
            <a:off x="1676405" y="3569948"/>
            <a:ext cx="6304753" cy="4212000"/>
          </a:xfrm>
          <a:prstGeom prst="rect">
            <a:avLst/>
          </a:prstGeom>
        </p:spPr>
      </p:pic>
      <p:pic>
        <p:nvPicPr>
          <p:cNvPr id="5" name="Imagen 4"/>
          <p:cNvPicPr>
            <a:picLocks noChangeAspect="1"/>
          </p:cNvPicPr>
          <p:nvPr/>
        </p:nvPicPr>
        <p:blipFill>
          <a:blip r:embed="rId3"/>
          <a:stretch>
            <a:fillRect/>
          </a:stretch>
        </p:blipFill>
        <p:spPr>
          <a:xfrm>
            <a:off x="9276562" y="3911948"/>
            <a:ext cx="8671751" cy="3528000"/>
          </a:xfrm>
          <a:prstGeom prst="rect">
            <a:avLst/>
          </a:prstGeom>
          <a:solidFill>
            <a:schemeClr val="bg1">
              <a:lumMod val="95000"/>
            </a:schemeClr>
          </a:solidFill>
        </p:spPr>
      </p:pic>
      <p:sp>
        <p:nvSpPr>
          <p:cNvPr id="16" name="TextBox 30"/>
          <p:cNvSpPr txBox="1"/>
          <p:nvPr/>
        </p:nvSpPr>
        <p:spPr>
          <a:xfrm>
            <a:off x="10378896" y="9107685"/>
            <a:ext cx="6467081" cy="436017"/>
          </a:xfrm>
          <a:prstGeom prst="rect">
            <a:avLst/>
          </a:prstGeom>
        </p:spPr>
        <p:txBody>
          <a:bodyPr wrap="square" lIns="0" tIns="0" rIns="0" bIns="0" rtlCol="0" anchor="t">
            <a:spAutoFit/>
          </a:bodyPr>
          <a:lstStyle/>
          <a:p>
            <a:pPr>
              <a:lnSpc>
                <a:spcPts val="3359"/>
              </a:lnSpc>
            </a:pPr>
            <a:r>
              <a:rPr lang="es-ES" sz="2400" dirty="0">
                <a:solidFill>
                  <a:srgbClr val="0E2C4B"/>
                </a:solidFill>
                <a:latin typeface="Muli Regular"/>
              </a:rPr>
              <a:t>Ilustración3: Mensaje de éxito al registrarse</a:t>
            </a:r>
            <a:endParaRPr lang="en-US" sz="2400" dirty="0">
              <a:solidFill>
                <a:srgbClr val="0E2C4B"/>
              </a:solidFill>
              <a:latin typeface="Muli Regular"/>
            </a:endParaRPr>
          </a:p>
        </p:txBody>
      </p:sp>
    </p:spTree>
    <p:extLst>
      <p:ext uri="{BB962C8B-B14F-4D97-AF65-F5344CB8AC3E}">
        <p14:creationId xmlns:p14="http://schemas.microsoft.com/office/powerpoint/2010/main" val="21295974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1882971"/>
            <a:ext cx="6173123" cy="1615827"/>
          </a:xfrm>
          <a:prstGeom prst="rect">
            <a:avLst/>
          </a:prstGeom>
        </p:spPr>
        <p:txBody>
          <a:bodyPr lIns="0" tIns="0" rIns="0" bIns="0" rtlCol="0" anchor="t">
            <a:spAutoFit/>
          </a:bodyPr>
          <a:lstStyle/>
          <a:p>
            <a:pPr>
              <a:lnSpc>
                <a:spcPts val="6330"/>
              </a:lnSpc>
            </a:pPr>
            <a:r>
              <a:rPr lang="en-US" sz="5275" dirty="0" err="1">
                <a:solidFill>
                  <a:srgbClr val="0E2C4B"/>
                </a:solidFill>
                <a:latin typeface="Muli Bold Bold"/>
              </a:rPr>
              <a:t>Pruebas</a:t>
            </a:r>
            <a:r>
              <a:rPr lang="en-US" sz="5275" dirty="0">
                <a:solidFill>
                  <a:srgbClr val="0E2C4B"/>
                </a:solidFill>
                <a:latin typeface="Muli Bold Bold"/>
              </a:rPr>
              <a:t> – </a:t>
            </a:r>
            <a:r>
              <a:rPr lang="en-US" sz="5275" dirty="0" err="1">
                <a:solidFill>
                  <a:srgbClr val="0E2C4B"/>
                </a:solidFill>
                <a:latin typeface="Muli Bold Bold"/>
              </a:rPr>
              <a:t>proceso</a:t>
            </a:r>
            <a:r>
              <a:rPr lang="en-US" sz="5275" dirty="0">
                <a:solidFill>
                  <a:srgbClr val="0E2C4B"/>
                </a:solidFill>
                <a:latin typeface="Muli Bold Bold"/>
              </a:rPr>
              <a:t> de V&amp;V </a:t>
            </a:r>
          </a:p>
        </p:txBody>
      </p:sp>
      <p:sp>
        <p:nvSpPr>
          <p:cNvPr id="21" name="TextBox 21"/>
          <p:cNvSpPr txBox="1"/>
          <p:nvPr/>
        </p:nvSpPr>
        <p:spPr>
          <a:xfrm>
            <a:off x="1090510" y="5230850"/>
            <a:ext cx="5919890" cy="359073"/>
          </a:xfrm>
          <a:prstGeom prst="rect">
            <a:avLst/>
          </a:prstGeom>
        </p:spPr>
        <p:txBody>
          <a:bodyPr wrap="square" lIns="0" tIns="0" rIns="0" bIns="0" rtlCol="0" anchor="t">
            <a:spAutoFit/>
          </a:bodyPr>
          <a:lstStyle/>
          <a:p>
            <a:pPr>
              <a:lnSpc>
                <a:spcPts val="2835"/>
              </a:lnSpc>
            </a:pPr>
            <a:r>
              <a:rPr lang="es-ES" sz="2025" dirty="0">
                <a:solidFill>
                  <a:srgbClr val="0E2C4B"/>
                </a:solidFill>
                <a:latin typeface="Muli Regular"/>
              </a:rPr>
              <a:t>Generación de pedido con envío a Domicilio</a:t>
            </a:r>
            <a:endParaRPr lang="en-US" sz="2025" dirty="0">
              <a:solidFill>
                <a:srgbClr val="0E2C4B"/>
              </a:solidFill>
              <a:latin typeface="Muli Regular"/>
            </a:endParaRPr>
          </a:p>
        </p:txBody>
      </p:sp>
      <p:grpSp>
        <p:nvGrpSpPr>
          <p:cNvPr id="11" name="Group 2"/>
          <p:cNvGrpSpPr/>
          <p:nvPr/>
        </p:nvGrpSpPr>
        <p:grpSpPr>
          <a:xfrm>
            <a:off x="8001000" y="73522"/>
            <a:ext cx="10293927" cy="10099177"/>
            <a:chOff x="0" y="0"/>
            <a:chExt cx="4778020" cy="2301877"/>
          </a:xfrm>
        </p:grpSpPr>
        <p:sp>
          <p:nvSpPr>
            <p:cNvPr id="12" name="Freeform 3"/>
            <p:cNvSpPr/>
            <p:nvPr/>
          </p:nvSpPr>
          <p:spPr>
            <a:xfrm>
              <a:off x="0" y="0"/>
              <a:ext cx="4778020" cy="2301877"/>
            </a:xfrm>
            <a:custGeom>
              <a:avLst/>
              <a:gdLst/>
              <a:ahLst/>
              <a:cxnLst/>
              <a:rect l="l" t="t" r="r" b="b"/>
              <a:pathLst>
                <a:path w="4778020" h="2301877">
                  <a:moveTo>
                    <a:pt x="4653560" y="2301877"/>
                  </a:moveTo>
                  <a:lnTo>
                    <a:pt x="124460" y="2301877"/>
                  </a:lnTo>
                  <a:cubicBezTo>
                    <a:pt x="55880" y="2301877"/>
                    <a:pt x="0" y="2245997"/>
                    <a:pt x="0" y="2177417"/>
                  </a:cubicBezTo>
                  <a:lnTo>
                    <a:pt x="0" y="124460"/>
                  </a:lnTo>
                  <a:cubicBezTo>
                    <a:pt x="0" y="55880"/>
                    <a:pt x="55880" y="0"/>
                    <a:pt x="124460" y="0"/>
                  </a:cubicBezTo>
                  <a:lnTo>
                    <a:pt x="4653561" y="0"/>
                  </a:lnTo>
                  <a:cubicBezTo>
                    <a:pt x="4722140" y="0"/>
                    <a:pt x="4778020" y="55880"/>
                    <a:pt x="4778020" y="124460"/>
                  </a:cubicBezTo>
                  <a:lnTo>
                    <a:pt x="4778020" y="2177417"/>
                  </a:lnTo>
                  <a:cubicBezTo>
                    <a:pt x="4778020" y="2245997"/>
                    <a:pt x="4722140" y="2301877"/>
                    <a:pt x="4653561" y="2301877"/>
                  </a:cubicBezTo>
                  <a:close/>
                </a:path>
              </a:pathLst>
            </a:custGeom>
            <a:solidFill>
              <a:srgbClr val="FFFFFF"/>
            </a:solidFill>
          </p:spPr>
        </p:sp>
      </p:grpSp>
      <p:graphicFrame>
        <p:nvGraphicFramePr>
          <p:cNvPr id="7" name="Tabla 6"/>
          <p:cNvGraphicFramePr>
            <a:graphicFrameLocks noGrp="1"/>
          </p:cNvGraphicFramePr>
          <p:nvPr>
            <p:extLst>
              <p:ext uri="{D42A27DB-BD31-4B8C-83A1-F6EECF244321}">
                <p14:modId xmlns:p14="http://schemas.microsoft.com/office/powerpoint/2010/main" val="177496797"/>
              </p:ext>
            </p:extLst>
          </p:nvPr>
        </p:nvGraphicFramePr>
        <p:xfrm>
          <a:off x="8382000" y="427901"/>
          <a:ext cx="9601200" cy="9516198"/>
        </p:xfrm>
        <a:graphic>
          <a:graphicData uri="http://schemas.openxmlformats.org/drawingml/2006/table">
            <a:tbl>
              <a:tblPr firstRow="1" firstCol="1" bandRow="1">
                <a:tableStyleId>{7E9639D4-E3E2-4D34-9284-5A2195B3D0D7}</a:tableStyleId>
              </a:tblPr>
              <a:tblGrid>
                <a:gridCol w="4038600">
                  <a:extLst>
                    <a:ext uri="{9D8B030D-6E8A-4147-A177-3AD203B41FA5}">
                      <a16:colId xmlns:a16="http://schemas.microsoft.com/office/drawing/2014/main" val="1876261820"/>
                    </a:ext>
                  </a:extLst>
                </a:gridCol>
                <a:gridCol w="5562600">
                  <a:extLst>
                    <a:ext uri="{9D8B030D-6E8A-4147-A177-3AD203B41FA5}">
                      <a16:colId xmlns:a16="http://schemas.microsoft.com/office/drawing/2014/main" val="515660594"/>
                    </a:ext>
                  </a:extLst>
                </a:gridCol>
              </a:tblGrid>
              <a:tr h="347548">
                <a:tc gridSpan="2">
                  <a:txBody>
                    <a:bodyPr/>
                    <a:lstStyle/>
                    <a:p>
                      <a:pPr algn="ctr">
                        <a:lnSpc>
                          <a:spcPct val="115000"/>
                        </a:lnSpc>
                        <a:spcAft>
                          <a:spcPts val="0"/>
                        </a:spcAft>
                      </a:pPr>
                      <a:r>
                        <a:rPr lang="es-ES" sz="1800" u="sng" dirty="0">
                          <a:effectLst/>
                          <a:latin typeface="Muli Regular" panose="020B0604020202020204" charset="0"/>
                        </a:rPr>
                        <a:t>Caso de prueba Generar Pedido</a:t>
                      </a:r>
                      <a:endParaRPr lang="es-ES" sz="2000" dirty="0">
                        <a:effectLst/>
                        <a:latin typeface="Muli Regular" panose="020B0604020202020204" charset="0"/>
                        <a:ea typeface="Arial" panose="020B0604020202020204" pitchFamily="34" charset="0"/>
                      </a:endParaRPr>
                    </a:p>
                  </a:txBody>
                  <a:tcPr marL="36732" marR="36732" marT="0" marB="0" anchor="b"/>
                </a:tc>
                <a:tc hMerge="1">
                  <a:txBody>
                    <a:bodyPr/>
                    <a:lstStyle/>
                    <a:p>
                      <a:endParaRPr lang="es-ES"/>
                    </a:p>
                  </a:txBody>
                  <a:tcPr/>
                </a:tc>
                <a:extLst>
                  <a:ext uri="{0D108BD9-81ED-4DB2-BD59-A6C34878D82A}">
                    <a16:rowId xmlns:a16="http://schemas.microsoft.com/office/drawing/2014/main" val="589260857"/>
                  </a:ext>
                </a:extLst>
              </a:tr>
              <a:tr h="926794">
                <a:tc>
                  <a:txBody>
                    <a:bodyPr/>
                    <a:lstStyle/>
                    <a:p>
                      <a:pPr>
                        <a:lnSpc>
                          <a:spcPct val="115000"/>
                        </a:lnSpc>
                        <a:spcAft>
                          <a:spcPts val="0"/>
                        </a:spcAft>
                      </a:pPr>
                      <a:r>
                        <a:rPr lang="es-ES" sz="1800" dirty="0">
                          <a:effectLst/>
                          <a:latin typeface="Muli Regular" panose="020B0604020202020204" charset="0"/>
                        </a:rPr>
                        <a:t>Objetivo</a:t>
                      </a:r>
                      <a:endParaRPr lang="es-ES" sz="2000" dirty="0">
                        <a:effectLst/>
                        <a:latin typeface="Muli Regular" panose="020B0604020202020204" charset="0"/>
                        <a:ea typeface="Arial" panose="020B0604020202020204" pitchFamily="34" charset="0"/>
                      </a:endParaRPr>
                    </a:p>
                  </a:txBody>
                  <a:tcPr marL="36732" marR="36732" marT="0" marB="0" anchor="b"/>
                </a:tc>
                <a:tc>
                  <a:txBody>
                    <a:bodyPr/>
                    <a:lstStyle/>
                    <a:p>
                      <a:pPr>
                        <a:lnSpc>
                          <a:spcPct val="115000"/>
                        </a:lnSpc>
                        <a:spcAft>
                          <a:spcPts val="0"/>
                        </a:spcAft>
                      </a:pPr>
                      <a:r>
                        <a:rPr lang="es-ES" sz="1800" dirty="0">
                          <a:effectLst/>
                          <a:latin typeface="Muli Regular" panose="020B0604020202020204" charset="0"/>
                        </a:rPr>
                        <a:t>Controlar que el pedido se genere correctamente guardando los datos del usuario, pago y número de pedido</a:t>
                      </a:r>
                      <a:endParaRPr lang="es-ES" sz="2000" dirty="0">
                        <a:effectLst/>
                        <a:latin typeface="Muli Regular" panose="020B0604020202020204" charset="0"/>
                        <a:ea typeface="Arial" panose="020B0604020202020204" pitchFamily="34" charset="0"/>
                      </a:endParaRPr>
                    </a:p>
                  </a:txBody>
                  <a:tcPr marL="36732" marR="36732" marT="0" marB="0" anchor="b"/>
                </a:tc>
                <a:extLst>
                  <a:ext uri="{0D108BD9-81ED-4DB2-BD59-A6C34878D82A}">
                    <a16:rowId xmlns:a16="http://schemas.microsoft.com/office/drawing/2014/main" val="2726221335"/>
                  </a:ext>
                </a:extLst>
              </a:tr>
              <a:tr h="330999">
                <a:tc>
                  <a:txBody>
                    <a:bodyPr/>
                    <a:lstStyle/>
                    <a:p>
                      <a:pPr>
                        <a:lnSpc>
                          <a:spcPct val="115000"/>
                        </a:lnSpc>
                        <a:spcAft>
                          <a:spcPts val="0"/>
                        </a:spcAft>
                      </a:pPr>
                      <a:r>
                        <a:rPr lang="es-ES" sz="1800">
                          <a:effectLst/>
                          <a:latin typeface="Muli Regular" panose="020B0604020202020204" charset="0"/>
                        </a:rPr>
                        <a:t>Id</a:t>
                      </a:r>
                      <a:endParaRPr lang="es-ES" sz="2000">
                        <a:effectLst/>
                        <a:latin typeface="Muli Regular" panose="020B0604020202020204" charset="0"/>
                        <a:ea typeface="Arial" panose="020B0604020202020204" pitchFamily="34" charset="0"/>
                      </a:endParaRPr>
                    </a:p>
                  </a:txBody>
                  <a:tcPr marL="36732" marR="36732" marT="0" marB="0" anchor="b"/>
                </a:tc>
                <a:tc>
                  <a:txBody>
                    <a:bodyPr/>
                    <a:lstStyle/>
                    <a:p>
                      <a:pPr>
                        <a:lnSpc>
                          <a:spcPct val="115000"/>
                        </a:lnSpc>
                        <a:spcAft>
                          <a:spcPts val="0"/>
                        </a:spcAft>
                      </a:pPr>
                      <a:r>
                        <a:rPr lang="es-ES" sz="1800" dirty="0">
                          <a:effectLst/>
                          <a:latin typeface="Muli Regular" panose="020B0604020202020204" charset="0"/>
                        </a:rPr>
                        <a:t>ANTILOPE_EC_0001</a:t>
                      </a:r>
                      <a:endParaRPr lang="es-ES" sz="2000" dirty="0">
                        <a:effectLst/>
                        <a:latin typeface="Muli Regular" panose="020B0604020202020204" charset="0"/>
                        <a:ea typeface="Arial" panose="020B0604020202020204" pitchFamily="34" charset="0"/>
                      </a:endParaRPr>
                    </a:p>
                  </a:txBody>
                  <a:tcPr marL="36732" marR="36732" marT="0" marB="0" anchor="b"/>
                </a:tc>
                <a:extLst>
                  <a:ext uri="{0D108BD9-81ED-4DB2-BD59-A6C34878D82A}">
                    <a16:rowId xmlns:a16="http://schemas.microsoft.com/office/drawing/2014/main" val="821123045"/>
                  </a:ext>
                </a:extLst>
              </a:tr>
              <a:tr h="330999">
                <a:tc>
                  <a:txBody>
                    <a:bodyPr/>
                    <a:lstStyle/>
                    <a:p>
                      <a:pPr>
                        <a:lnSpc>
                          <a:spcPct val="115000"/>
                        </a:lnSpc>
                        <a:spcAft>
                          <a:spcPts val="0"/>
                        </a:spcAft>
                      </a:pPr>
                      <a:r>
                        <a:rPr lang="es-ES" sz="1800">
                          <a:effectLst/>
                          <a:latin typeface="Muli Regular" panose="020B0604020202020204" charset="0"/>
                        </a:rPr>
                        <a:t>Nombre del caso</a:t>
                      </a:r>
                      <a:endParaRPr lang="es-ES" sz="2000">
                        <a:effectLst/>
                        <a:latin typeface="Muli Regular" panose="020B0604020202020204" charset="0"/>
                        <a:ea typeface="Arial" panose="020B0604020202020204" pitchFamily="34" charset="0"/>
                      </a:endParaRPr>
                    </a:p>
                  </a:txBody>
                  <a:tcPr marL="36732" marR="36732" marT="0" marB="0" anchor="b"/>
                </a:tc>
                <a:tc>
                  <a:txBody>
                    <a:bodyPr/>
                    <a:lstStyle/>
                    <a:p>
                      <a:pPr>
                        <a:lnSpc>
                          <a:spcPct val="115000"/>
                        </a:lnSpc>
                        <a:spcAft>
                          <a:spcPts val="0"/>
                        </a:spcAft>
                      </a:pPr>
                      <a:r>
                        <a:rPr lang="es-ES" sz="1800" dirty="0">
                          <a:effectLst/>
                          <a:latin typeface="Muli Regular" panose="020B0604020202020204" charset="0"/>
                        </a:rPr>
                        <a:t>Generación de pedido, envío a domicilio</a:t>
                      </a:r>
                      <a:endParaRPr lang="es-ES" sz="2000" dirty="0">
                        <a:effectLst/>
                        <a:latin typeface="Muli Regular" panose="020B0604020202020204" charset="0"/>
                        <a:ea typeface="Arial" panose="020B0604020202020204" pitchFamily="34" charset="0"/>
                      </a:endParaRPr>
                    </a:p>
                  </a:txBody>
                  <a:tcPr marL="36732" marR="36732" marT="0" marB="0" anchor="b"/>
                </a:tc>
                <a:extLst>
                  <a:ext uri="{0D108BD9-81ED-4DB2-BD59-A6C34878D82A}">
                    <a16:rowId xmlns:a16="http://schemas.microsoft.com/office/drawing/2014/main" val="811690801"/>
                  </a:ext>
                </a:extLst>
              </a:tr>
              <a:tr h="330999">
                <a:tc>
                  <a:txBody>
                    <a:bodyPr/>
                    <a:lstStyle/>
                    <a:p>
                      <a:pPr>
                        <a:lnSpc>
                          <a:spcPct val="115000"/>
                        </a:lnSpc>
                        <a:spcAft>
                          <a:spcPts val="0"/>
                        </a:spcAft>
                      </a:pPr>
                      <a:r>
                        <a:rPr lang="es-ES" sz="1800">
                          <a:effectLst/>
                          <a:latin typeface="Muli Regular" panose="020B0604020202020204" charset="0"/>
                        </a:rPr>
                        <a:t>Precondiciones</a:t>
                      </a:r>
                      <a:endParaRPr lang="es-ES" sz="2000">
                        <a:effectLst/>
                        <a:latin typeface="Muli Regular" panose="020B0604020202020204" charset="0"/>
                        <a:ea typeface="Arial" panose="020B0604020202020204" pitchFamily="34" charset="0"/>
                      </a:endParaRPr>
                    </a:p>
                  </a:txBody>
                  <a:tcPr marL="36732" marR="36732" marT="0" marB="0" anchor="b"/>
                </a:tc>
                <a:tc>
                  <a:txBody>
                    <a:bodyPr/>
                    <a:lstStyle/>
                    <a:p>
                      <a:pPr>
                        <a:lnSpc>
                          <a:spcPct val="115000"/>
                        </a:lnSpc>
                        <a:spcAft>
                          <a:spcPts val="0"/>
                        </a:spcAft>
                      </a:pPr>
                      <a:r>
                        <a:rPr lang="es-ES" sz="1800" dirty="0">
                          <a:effectLst/>
                          <a:latin typeface="Muli Regular" panose="020B0604020202020204" charset="0"/>
                        </a:rPr>
                        <a:t>1) El usuario debe estar registrado.</a:t>
                      </a:r>
                      <a:endParaRPr lang="es-ES" sz="2000" dirty="0">
                        <a:effectLst/>
                        <a:latin typeface="Muli Regular" panose="020B0604020202020204" charset="0"/>
                        <a:ea typeface="Arial" panose="020B0604020202020204" pitchFamily="34" charset="0"/>
                      </a:endParaRPr>
                    </a:p>
                  </a:txBody>
                  <a:tcPr marL="36732" marR="36732" marT="0" marB="0" anchor="b"/>
                </a:tc>
                <a:extLst>
                  <a:ext uri="{0D108BD9-81ED-4DB2-BD59-A6C34878D82A}">
                    <a16:rowId xmlns:a16="http://schemas.microsoft.com/office/drawing/2014/main" val="2490990786"/>
                  </a:ext>
                </a:extLst>
              </a:tr>
              <a:tr h="330999">
                <a:tc>
                  <a:txBody>
                    <a:bodyPr/>
                    <a:lstStyle/>
                    <a:p>
                      <a:pPr>
                        <a:lnSpc>
                          <a:spcPct val="115000"/>
                        </a:lnSpc>
                        <a:spcAft>
                          <a:spcPts val="0"/>
                        </a:spcAft>
                      </a:pPr>
                      <a:r>
                        <a:rPr lang="es-ES" sz="1800">
                          <a:effectLst/>
                          <a:latin typeface="Muli Regular" panose="020B0604020202020204" charset="0"/>
                        </a:rPr>
                        <a:t> </a:t>
                      </a:r>
                      <a:endParaRPr lang="es-ES" sz="2000">
                        <a:effectLst/>
                        <a:latin typeface="Muli Regular" panose="020B0604020202020204" charset="0"/>
                        <a:ea typeface="Arial" panose="020B0604020202020204" pitchFamily="34" charset="0"/>
                      </a:endParaRPr>
                    </a:p>
                  </a:txBody>
                  <a:tcPr marL="36732" marR="36732" marT="0" marB="0" anchor="b"/>
                </a:tc>
                <a:tc>
                  <a:txBody>
                    <a:bodyPr/>
                    <a:lstStyle/>
                    <a:p>
                      <a:pPr>
                        <a:lnSpc>
                          <a:spcPct val="115000"/>
                        </a:lnSpc>
                        <a:spcAft>
                          <a:spcPts val="0"/>
                        </a:spcAft>
                      </a:pPr>
                      <a:r>
                        <a:rPr lang="es-ES" sz="1800" dirty="0">
                          <a:effectLst/>
                          <a:latin typeface="Muli Regular" panose="020B0604020202020204" charset="0"/>
                        </a:rPr>
                        <a:t>2) El usuario debe haber iniciado sesión</a:t>
                      </a:r>
                      <a:endParaRPr lang="es-ES" sz="2000" dirty="0">
                        <a:effectLst/>
                        <a:latin typeface="Muli Regular" panose="020B0604020202020204" charset="0"/>
                        <a:ea typeface="Arial" panose="020B0604020202020204" pitchFamily="34" charset="0"/>
                      </a:endParaRPr>
                    </a:p>
                  </a:txBody>
                  <a:tcPr marL="36732" marR="36732" marT="0" marB="0" anchor="b"/>
                </a:tc>
                <a:extLst>
                  <a:ext uri="{0D108BD9-81ED-4DB2-BD59-A6C34878D82A}">
                    <a16:rowId xmlns:a16="http://schemas.microsoft.com/office/drawing/2014/main" val="636062800"/>
                  </a:ext>
                </a:extLst>
              </a:tr>
              <a:tr h="959895">
                <a:tc>
                  <a:txBody>
                    <a:bodyPr/>
                    <a:lstStyle/>
                    <a:p>
                      <a:pPr>
                        <a:lnSpc>
                          <a:spcPct val="115000"/>
                        </a:lnSpc>
                        <a:spcAft>
                          <a:spcPts val="0"/>
                        </a:spcAft>
                      </a:pPr>
                      <a:r>
                        <a:rPr lang="es-ES" sz="1800">
                          <a:effectLst/>
                          <a:latin typeface="Muli Regular" panose="020B0604020202020204" charset="0"/>
                        </a:rPr>
                        <a:t> </a:t>
                      </a:r>
                      <a:endParaRPr lang="es-ES" sz="2000">
                        <a:effectLst/>
                        <a:latin typeface="Muli Regular" panose="020B0604020202020204" charset="0"/>
                        <a:ea typeface="Arial" panose="020B0604020202020204" pitchFamily="34" charset="0"/>
                      </a:endParaRPr>
                    </a:p>
                  </a:txBody>
                  <a:tcPr marL="36732" marR="36732" marT="0" marB="0" anchor="b"/>
                </a:tc>
                <a:tc>
                  <a:txBody>
                    <a:bodyPr/>
                    <a:lstStyle/>
                    <a:p>
                      <a:pPr>
                        <a:lnSpc>
                          <a:spcPct val="115000"/>
                        </a:lnSpc>
                        <a:spcAft>
                          <a:spcPts val="0"/>
                        </a:spcAft>
                      </a:pPr>
                      <a:r>
                        <a:rPr lang="es-ES" sz="1800" dirty="0">
                          <a:effectLst/>
                          <a:latin typeface="Muli Regular" panose="020B0604020202020204" charset="0"/>
                        </a:rPr>
                        <a:t>3) El carrito de compras debe tener uno o más productos a comprar</a:t>
                      </a:r>
                      <a:endParaRPr lang="es-ES" sz="2000" dirty="0">
                        <a:effectLst/>
                        <a:latin typeface="Muli Regular" panose="020B0604020202020204" charset="0"/>
                        <a:ea typeface="Arial" panose="020B0604020202020204" pitchFamily="34" charset="0"/>
                      </a:endParaRPr>
                    </a:p>
                  </a:txBody>
                  <a:tcPr marL="36732" marR="36732" marT="0" marB="0" anchor="b"/>
                </a:tc>
                <a:extLst>
                  <a:ext uri="{0D108BD9-81ED-4DB2-BD59-A6C34878D82A}">
                    <a16:rowId xmlns:a16="http://schemas.microsoft.com/office/drawing/2014/main" val="806045925"/>
                  </a:ext>
                </a:extLst>
              </a:tr>
              <a:tr h="330999">
                <a:tc>
                  <a:txBody>
                    <a:bodyPr/>
                    <a:lstStyle/>
                    <a:p>
                      <a:pPr>
                        <a:lnSpc>
                          <a:spcPct val="115000"/>
                        </a:lnSpc>
                        <a:spcAft>
                          <a:spcPts val="0"/>
                        </a:spcAft>
                      </a:pPr>
                      <a:r>
                        <a:rPr lang="es-ES" sz="1800">
                          <a:effectLst/>
                          <a:latin typeface="Muli Regular" panose="020B0604020202020204" charset="0"/>
                        </a:rPr>
                        <a:t>Pasos</a:t>
                      </a:r>
                      <a:endParaRPr lang="es-ES" sz="2000">
                        <a:effectLst/>
                        <a:latin typeface="Muli Regular" panose="020B0604020202020204" charset="0"/>
                        <a:ea typeface="Arial" panose="020B0604020202020204" pitchFamily="34" charset="0"/>
                      </a:endParaRPr>
                    </a:p>
                  </a:txBody>
                  <a:tcPr marL="36732" marR="36732" marT="0" marB="0" anchor="b"/>
                </a:tc>
                <a:tc>
                  <a:txBody>
                    <a:bodyPr/>
                    <a:lstStyle/>
                    <a:p>
                      <a:pPr>
                        <a:lnSpc>
                          <a:spcPct val="115000"/>
                        </a:lnSpc>
                        <a:spcAft>
                          <a:spcPts val="0"/>
                        </a:spcAft>
                      </a:pPr>
                      <a:r>
                        <a:rPr lang="es-ES" sz="1800" b="1" dirty="0">
                          <a:effectLst/>
                          <a:latin typeface="Muli Regular" panose="020B0604020202020204" charset="0"/>
                        </a:rPr>
                        <a:t>Resultado Esperado</a:t>
                      </a:r>
                      <a:endParaRPr lang="es-ES" sz="2000" b="1" dirty="0">
                        <a:effectLst/>
                        <a:latin typeface="Muli Regular" panose="020B0604020202020204" charset="0"/>
                        <a:ea typeface="Arial" panose="020B0604020202020204" pitchFamily="34" charset="0"/>
                      </a:endParaRPr>
                    </a:p>
                  </a:txBody>
                  <a:tcPr marL="36732" marR="36732" marT="0" marB="0" anchor="b"/>
                </a:tc>
                <a:extLst>
                  <a:ext uri="{0D108BD9-81ED-4DB2-BD59-A6C34878D82A}">
                    <a16:rowId xmlns:a16="http://schemas.microsoft.com/office/drawing/2014/main" val="3465240404"/>
                  </a:ext>
                </a:extLst>
              </a:tr>
              <a:tr h="992994">
                <a:tc>
                  <a:txBody>
                    <a:bodyPr/>
                    <a:lstStyle/>
                    <a:p>
                      <a:pPr>
                        <a:lnSpc>
                          <a:spcPct val="115000"/>
                        </a:lnSpc>
                        <a:spcAft>
                          <a:spcPts val="0"/>
                        </a:spcAft>
                      </a:pPr>
                      <a:r>
                        <a:rPr lang="es-ES" sz="1800">
                          <a:effectLst/>
                          <a:latin typeface="Muli Regular" panose="020B0604020202020204" charset="0"/>
                        </a:rPr>
                        <a:t>1) En el carrito de compras hacer click en Finalizar Compra</a:t>
                      </a:r>
                      <a:endParaRPr lang="es-ES" sz="2000">
                        <a:effectLst/>
                        <a:latin typeface="Muli Regular" panose="020B0604020202020204" charset="0"/>
                        <a:ea typeface="Arial" panose="020B0604020202020204" pitchFamily="34" charset="0"/>
                      </a:endParaRPr>
                    </a:p>
                  </a:txBody>
                  <a:tcPr marL="36732" marR="36732" marT="0" marB="0" anchor="b"/>
                </a:tc>
                <a:tc>
                  <a:txBody>
                    <a:bodyPr/>
                    <a:lstStyle/>
                    <a:p>
                      <a:pPr>
                        <a:lnSpc>
                          <a:spcPct val="115000"/>
                        </a:lnSpc>
                        <a:spcAft>
                          <a:spcPts val="0"/>
                        </a:spcAft>
                      </a:pPr>
                      <a:r>
                        <a:rPr lang="es-ES" sz="1800" dirty="0">
                          <a:effectLst/>
                          <a:latin typeface="Muli Regular" panose="020B0604020202020204" charset="0"/>
                        </a:rPr>
                        <a:t>Se abre un pop-up para que el usuario ingrese los datos de la Tarjeta</a:t>
                      </a:r>
                      <a:endParaRPr lang="es-ES" sz="2000" dirty="0">
                        <a:effectLst/>
                        <a:latin typeface="Muli Regular" panose="020B0604020202020204" charset="0"/>
                        <a:ea typeface="Arial" panose="020B0604020202020204" pitchFamily="34" charset="0"/>
                      </a:endParaRPr>
                    </a:p>
                  </a:txBody>
                  <a:tcPr marL="36732" marR="36732" marT="0" marB="0" anchor="b"/>
                </a:tc>
                <a:extLst>
                  <a:ext uri="{0D108BD9-81ED-4DB2-BD59-A6C34878D82A}">
                    <a16:rowId xmlns:a16="http://schemas.microsoft.com/office/drawing/2014/main" val="1653891197"/>
                  </a:ext>
                </a:extLst>
              </a:tr>
              <a:tr h="992994">
                <a:tc>
                  <a:txBody>
                    <a:bodyPr/>
                    <a:lstStyle/>
                    <a:p>
                      <a:pPr>
                        <a:lnSpc>
                          <a:spcPct val="115000"/>
                        </a:lnSpc>
                        <a:spcAft>
                          <a:spcPts val="0"/>
                        </a:spcAft>
                      </a:pPr>
                      <a:r>
                        <a:rPr lang="es-ES" sz="1800">
                          <a:effectLst/>
                          <a:latin typeface="Muli Regular" panose="020B0604020202020204" charset="0"/>
                        </a:rPr>
                        <a:t>2) Completar formulario de pago y hacer click en Comprar</a:t>
                      </a:r>
                      <a:endParaRPr lang="es-ES" sz="2000">
                        <a:effectLst/>
                        <a:latin typeface="Muli Regular" panose="020B0604020202020204" charset="0"/>
                        <a:ea typeface="Arial" panose="020B0604020202020204" pitchFamily="34" charset="0"/>
                      </a:endParaRPr>
                    </a:p>
                  </a:txBody>
                  <a:tcPr marL="36732" marR="36732" marT="0" marB="0" anchor="b"/>
                </a:tc>
                <a:tc>
                  <a:txBody>
                    <a:bodyPr/>
                    <a:lstStyle/>
                    <a:p>
                      <a:pPr>
                        <a:lnSpc>
                          <a:spcPct val="115000"/>
                        </a:lnSpc>
                        <a:spcAft>
                          <a:spcPts val="0"/>
                        </a:spcAft>
                      </a:pPr>
                      <a:r>
                        <a:rPr lang="es-ES" sz="1800" dirty="0">
                          <a:effectLst/>
                          <a:latin typeface="Muli Regular" panose="020B0604020202020204" charset="0"/>
                        </a:rPr>
                        <a:t>Se cierra el pop-up y el sistema redirige a la pantalla forma de entrega</a:t>
                      </a:r>
                      <a:endParaRPr lang="es-ES" sz="2000" dirty="0">
                        <a:effectLst/>
                        <a:latin typeface="Muli Regular" panose="020B0604020202020204" charset="0"/>
                        <a:ea typeface="Arial" panose="020B0604020202020204" pitchFamily="34" charset="0"/>
                      </a:endParaRPr>
                    </a:p>
                  </a:txBody>
                  <a:tcPr marL="36732" marR="36732" marT="0" marB="0" anchor="b"/>
                </a:tc>
                <a:extLst>
                  <a:ext uri="{0D108BD9-81ED-4DB2-BD59-A6C34878D82A}">
                    <a16:rowId xmlns:a16="http://schemas.microsoft.com/office/drawing/2014/main" val="3567138992"/>
                  </a:ext>
                </a:extLst>
              </a:tr>
              <a:tr h="1323992">
                <a:tc>
                  <a:txBody>
                    <a:bodyPr/>
                    <a:lstStyle/>
                    <a:p>
                      <a:pPr>
                        <a:lnSpc>
                          <a:spcPct val="115000"/>
                        </a:lnSpc>
                        <a:spcAft>
                          <a:spcPts val="0"/>
                        </a:spcAft>
                      </a:pPr>
                      <a:r>
                        <a:rPr lang="es-ES" sz="1800">
                          <a:effectLst/>
                          <a:latin typeface="Muli Regular" panose="020B0604020202020204" charset="0"/>
                        </a:rPr>
                        <a:t>3) Elegir la forma de entrega "Envío a domicilio" y hacer click en Continuar</a:t>
                      </a:r>
                      <a:endParaRPr lang="es-ES" sz="2000">
                        <a:effectLst/>
                        <a:latin typeface="Muli Regular" panose="020B0604020202020204" charset="0"/>
                        <a:ea typeface="Arial" panose="020B0604020202020204" pitchFamily="34" charset="0"/>
                      </a:endParaRPr>
                    </a:p>
                  </a:txBody>
                  <a:tcPr marL="36732" marR="36732" marT="0" marB="0" anchor="b"/>
                </a:tc>
                <a:tc>
                  <a:txBody>
                    <a:bodyPr/>
                    <a:lstStyle/>
                    <a:p>
                      <a:pPr>
                        <a:lnSpc>
                          <a:spcPct val="115000"/>
                        </a:lnSpc>
                        <a:spcAft>
                          <a:spcPts val="0"/>
                        </a:spcAft>
                      </a:pPr>
                      <a:r>
                        <a:rPr lang="es-ES" sz="1800" dirty="0">
                          <a:effectLst/>
                          <a:latin typeface="Muli Regular" panose="020B0604020202020204" charset="0"/>
                        </a:rPr>
                        <a:t>El formulario se minimiza y se maximiza el formulario de Horario de Entrega</a:t>
                      </a:r>
                      <a:endParaRPr lang="es-ES" sz="2000" dirty="0">
                        <a:effectLst/>
                        <a:latin typeface="Muli Regular" panose="020B0604020202020204" charset="0"/>
                        <a:ea typeface="Arial" panose="020B0604020202020204" pitchFamily="34" charset="0"/>
                      </a:endParaRPr>
                    </a:p>
                  </a:txBody>
                  <a:tcPr marL="36732" marR="36732" marT="0" marB="0" anchor="b"/>
                </a:tc>
                <a:extLst>
                  <a:ext uri="{0D108BD9-81ED-4DB2-BD59-A6C34878D82A}">
                    <a16:rowId xmlns:a16="http://schemas.microsoft.com/office/drawing/2014/main" val="3179681768"/>
                  </a:ext>
                </a:extLst>
              </a:tr>
              <a:tr h="992994">
                <a:tc>
                  <a:txBody>
                    <a:bodyPr/>
                    <a:lstStyle/>
                    <a:p>
                      <a:pPr>
                        <a:lnSpc>
                          <a:spcPct val="115000"/>
                        </a:lnSpc>
                        <a:spcAft>
                          <a:spcPts val="0"/>
                        </a:spcAft>
                      </a:pPr>
                      <a:r>
                        <a:rPr lang="es-ES" sz="1800">
                          <a:effectLst/>
                          <a:latin typeface="Muli Regular" panose="020B0604020202020204" charset="0"/>
                        </a:rPr>
                        <a:t>4) Ingresar el rango horario de entrega y hacer click en Continuar</a:t>
                      </a:r>
                      <a:endParaRPr lang="es-ES" sz="2000">
                        <a:effectLst/>
                        <a:latin typeface="Muli Regular" panose="020B0604020202020204" charset="0"/>
                        <a:ea typeface="Arial" panose="020B0604020202020204" pitchFamily="34" charset="0"/>
                      </a:endParaRPr>
                    </a:p>
                  </a:txBody>
                  <a:tcPr marL="36732" marR="36732" marT="0" marB="0" anchor="b"/>
                </a:tc>
                <a:tc>
                  <a:txBody>
                    <a:bodyPr/>
                    <a:lstStyle/>
                    <a:p>
                      <a:pPr>
                        <a:lnSpc>
                          <a:spcPct val="115000"/>
                        </a:lnSpc>
                        <a:spcAft>
                          <a:spcPts val="0"/>
                        </a:spcAft>
                      </a:pPr>
                      <a:r>
                        <a:rPr lang="es-ES" sz="1800" dirty="0">
                          <a:effectLst/>
                          <a:latin typeface="Muli Regular" panose="020B0604020202020204" charset="0"/>
                        </a:rPr>
                        <a:t>El formulario se minimiza y se maximiza el formulario "Revisar Pedido"</a:t>
                      </a:r>
                      <a:endParaRPr lang="es-ES" sz="2000" dirty="0">
                        <a:effectLst/>
                        <a:latin typeface="Muli Regular" panose="020B0604020202020204" charset="0"/>
                        <a:ea typeface="Arial" panose="020B0604020202020204" pitchFamily="34" charset="0"/>
                      </a:endParaRPr>
                    </a:p>
                  </a:txBody>
                  <a:tcPr marL="36732" marR="36732" marT="0" marB="0" anchor="b"/>
                </a:tc>
                <a:extLst>
                  <a:ext uri="{0D108BD9-81ED-4DB2-BD59-A6C34878D82A}">
                    <a16:rowId xmlns:a16="http://schemas.microsoft.com/office/drawing/2014/main" val="879165922"/>
                  </a:ext>
                </a:extLst>
              </a:tr>
              <a:tr h="1323992">
                <a:tc>
                  <a:txBody>
                    <a:bodyPr/>
                    <a:lstStyle/>
                    <a:p>
                      <a:pPr>
                        <a:lnSpc>
                          <a:spcPct val="115000"/>
                        </a:lnSpc>
                        <a:spcAft>
                          <a:spcPts val="0"/>
                        </a:spcAft>
                      </a:pPr>
                      <a:r>
                        <a:rPr lang="es-ES" sz="1800">
                          <a:effectLst/>
                          <a:latin typeface="Muli Regular" panose="020B0604020202020204" charset="0"/>
                        </a:rPr>
                        <a:t>5) Visualizar si el costo es correcto y los productos son correctos. Luego hacer click en "Terminar Compra"</a:t>
                      </a:r>
                      <a:endParaRPr lang="es-ES" sz="2000">
                        <a:effectLst/>
                        <a:latin typeface="Muli Regular" panose="020B0604020202020204" charset="0"/>
                        <a:ea typeface="Arial" panose="020B0604020202020204" pitchFamily="34" charset="0"/>
                      </a:endParaRPr>
                    </a:p>
                  </a:txBody>
                  <a:tcPr marL="36732" marR="36732" marT="0" marB="0" anchor="b"/>
                </a:tc>
                <a:tc>
                  <a:txBody>
                    <a:bodyPr/>
                    <a:lstStyle/>
                    <a:p>
                      <a:pPr>
                        <a:lnSpc>
                          <a:spcPct val="115000"/>
                        </a:lnSpc>
                        <a:spcAft>
                          <a:spcPts val="0"/>
                        </a:spcAft>
                      </a:pPr>
                      <a:r>
                        <a:rPr lang="es-ES" sz="1800" dirty="0">
                          <a:effectLst/>
                          <a:latin typeface="Muli Regular" panose="020B0604020202020204" charset="0"/>
                        </a:rPr>
                        <a:t>Se muestra el cartel de "cargando..." y se redirige a la pantalla de "Pedido Generado" con el comprobante del pedido</a:t>
                      </a:r>
                      <a:endParaRPr lang="es-ES" sz="2000" dirty="0">
                        <a:effectLst/>
                        <a:latin typeface="Muli Regular" panose="020B0604020202020204" charset="0"/>
                        <a:ea typeface="Arial" panose="020B0604020202020204" pitchFamily="34" charset="0"/>
                      </a:endParaRPr>
                    </a:p>
                  </a:txBody>
                  <a:tcPr marL="36732" marR="36732" marT="0" marB="0" anchor="b"/>
                </a:tc>
                <a:extLst>
                  <a:ext uri="{0D108BD9-81ED-4DB2-BD59-A6C34878D82A}">
                    <a16:rowId xmlns:a16="http://schemas.microsoft.com/office/drawing/2014/main" val="4047643963"/>
                  </a:ext>
                </a:extLst>
              </a:tr>
            </a:tbl>
          </a:graphicData>
        </a:graphic>
      </p:graphicFrame>
    </p:spTree>
    <p:extLst>
      <p:ext uri="{BB962C8B-B14F-4D97-AF65-F5344CB8AC3E}">
        <p14:creationId xmlns:p14="http://schemas.microsoft.com/office/powerpoint/2010/main" val="2519750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01464" y="4038291"/>
            <a:ext cx="7913936" cy="2877346"/>
            <a:chOff x="0" y="0"/>
            <a:chExt cx="4778020" cy="2301877"/>
          </a:xfrm>
        </p:grpSpPr>
        <p:sp>
          <p:nvSpPr>
            <p:cNvPr id="3" name="Freeform 3"/>
            <p:cNvSpPr/>
            <p:nvPr/>
          </p:nvSpPr>
          <p:spPr>
            <a:xfrm>
              <a:off x="0" y="0"/>
              <a:ext cx="4778020" cy="2301877"/>
            </a:xfrm>
            <a:custGeom>
              <a:avLst/>
              <a:gdLst/>
              <a:ahLst/>
              <a:cxnLst/>
              <a:rect l="l" t="t" r="r" b="b"/>
              <a:pathLst>
                <a:path w="4778020" h="2301877">
                  <a:moveTo>
                    <a:pt x="4653560" y="2301877"/>
                  </a:moveTo>
                  <a:lnTo>
                    <a:pt x="124460" y="2301877"/>
                  </a:lnTo>
                  <a:cubicBezTo>
                    <a:pt x="55880" y="2301877"/>
                    <a:pt x="0" y="2245997"/>
                    <a:pt x="0" y="2177417"/>
                  </a:cubicBezTo>
                  <a:lnTo>
                    <a:pt x="0" y="124460"/>
                  </a:lnTo>
                  <a:cubicBezTo>
                    <a:pt x="0" y="55880"/>
                    <a:pt x="55880" y="0"/>
                    <a:pt x="124460" y="0"/>
                  </a:cubicBezTo>
                  <a:lnTo>
                    <a:pt x="4653561" y="0"/>
                  </a:lnTo>
                  <a:cubicBezTo>
                    <a:pt x="4722140" y="0"/>
                    <a:pt x="4778020" y="55880"/>
                    <a:pt x="4778020" y="124460"/>
                  </a:cubicBezTo>
                  <a:lnTo>
                    <a:pt x="4778020" y="2177417"/>
                  </a:lnTo>
                  <a:cubicBezTo>
                    <a:pt x="4778020" y="2245997"/>
                    <a:pt x="4722140" y="2301877"/>
                    <a:pt x="4653561" y="2301877"/>
                  </a:cubicBezTo>
                  <a:close/>
                </a:path>
              </a:pathLst>
            </a:custGeom>
            <a:solidFill>
              <a:srgbClr val="FFFFFF"/>
            </a:solidFill>
          </p:spPr>
        </p:sp>
      </p:grpSp>
      <p:grpSp>
        <p:nvGrpSpPr>
          <p:cNvPr id="4" name="Group 4"/>
          <p:cNvGrpSpPr/>
          <p:nvPr/>
        </p:nvGrpSpPr>
        <p:grpSpPr>
          <a:xfrm>
            <a:off x="1001464" y="7045754"/>
            <a:ext cx="7913936" cy="2877346"/>
            <a:chOff x="0" y="0"/>
            <a:chExt cx="4778020" cy="2301877"/>
          </a:xfrm>
        </p:grpSpPr>
        <p:sp>
          <p:nvSpPr>
            <p:cNvPr id="5" name="Freeform 5"/>
            <p:cNvSpPr/>
            <p:nvPr/>
          </p:nvSpPr>
          <p:spPr>
            <a:xfrm>
              <a:off x="0" y="0"/>
              <a:ext cx="4778020" cy="2301877"/>
            </a:xfrm>
            <a:custGeom>
              <a:avLst/>
              <a:gdLst/>
              <a:ahLst/>
              <a:cxnLst/>
              <a:rect l="l" t="t" r="r" b="b"/>
              <a:pathLst>
                <a:path w="4778020" h="2301877">
                  <a:moveTo>
                    <a:pt x="4653560" y="2301877"/>
                  </a:moveTo>
                  <a:lnTo>
                    <a:pt x="124460" y="2301877"/>
                  </a:lnTo>
                  <a:cubicBezTo>
                    <a:pt x="55880" y="2301877"/>
                    <a:pt x="0" y="2245997"/>
                    <a:pt x="0" y="2177417"/>
                  </a:cubicBezTo>
                  <a:lnTo>
                    <a:pt x="0" y="124460"/>
                  </a:lnTo>
                  <a:cubicBezTo>
                    <a:pt x="0" y="55880"/>
                    <a:pt x="55880" y="0"/>
                    <a:pt x="124460" y="0"/>
                  </a:cubicBezTo>
                  <a:lnTo>
                    <a:pt x="4653561" y="0"/>
                  </a:lnTo>
                  <a:cubicBezTo>
                    <a:pt x="4722140" y="0"/>
                    <a:pt x="4778020" y="55880"/>
                    <a:pt x="4778020" y="124460"/>
                  </a:cubicBezTo>
                  <a:lnTo>
                    <a:pt x="4778020" y="2177417"/>
                  </a:lnTo>
                  <a:cubicBezTo>
                    <a:pt x="4778020" y="2245997"/>
                    <a:pt x="4722140" y="2301877"/>
                    <a:pt x="4653561" y="2301877"/>
                  </a:cubicBezTo>
                  <a:close/>
                </a:path>
              </a:pathLst>
            </a:custGeom>
            <a:solidFill>
              <a:srgbClr val="FFFFFF"/>
            </a:solidFill>
          </p:spPr>
        </p:sp>
      </p:grpSp>
      <p:grpSp>
        <p:nvGrpSpPr>
          <p:cNvPr id="6" name="Group 6"/>
          <p:cNvGrpSpPr/>
          <p:nvPr/>
        </p:nvGrpSpPr>
        <p:grpSpPr>
          <a:xfrm>
            <a:off x="9982200" y="3926661"/>
            <a:ext cx="7373621" cy="2877346"/>
            <a:chOff x="0" y="0"/>
            <a:chExt cx="4778020" cy="2301877"/>
          </a:xfrm>
        </p:grpSpPr>
        <p:sp>
          <p:nvSpPr>
            <p:cNvPr id="7" name="Freeform 7"/>
            <p:cNvSpPr/>
            <p:nvPr/>
          </p:nvSpPr>
          <p:spPr>
            <a:xfrm>
              <a:off x="0" y="0"/>
              <a:ext cx="4778020" cy="2301877"/>
            </a:xfrm>
            <a:custGeom>
              <a:avLst/>
              <a:gdLst/>
              <a:ahLst/>
              <a:cxnLst/>
              <a:rect l="l" t="t" r="r" b="b"/>
              <a:pathLst>
                <a:path w="4778020" h="2301877">
                  <a:moveTo>
                    <a:pt x="4653560" y="2301877"/>
                  </a:moveTo>
                  <a:lnTo>
                    <a:pt x="124460" y="2301877"/>
                  </a:lnTo>
                  <a:cubicBezTo>
                    <a:pt x="55880" y="2301877"/>
                    <a:pt x="0" y="2245997"/>
                    <a:pt x="0" y="2177417"/>
                  </a:cubicBezTo>
                  <a:lnTo>
                    <a:pt x="0" y="124460"/>
                  </a:lnTo>
                  <a:cubicBezTo>
                    <a:pt x="0" y="55880"/>
                    <a:pt x="55880" y="0"/>
                    <a:pt x="124460" y="0"/>
                  </a:cubicBezTo>
                  <a:lnTo>
                    <a:pt x="4653561" y="0"/>
                  </a:lnTo>
                  <a:cubicBezTo>
                    <a:pt x="4722140" y="0"/>
                    <a:pt x="4778020" y="55880"/>
                    <a:pt x="4778020" y="124460"/>
                  </a:cubicBezTo>
                  <a:lnTo>
                    <a:pt x="4778020" y="2177417"/>
                  </a:lnTo>
                  <a:cubicBezTo>
                    <a:pt x="4778020" y="2245997"/>
                    <a:pt x="4722140" y="2301877"/>
                    <a:pt x="4653561" y="2301877"/>
                  </a:cubicBezTo>
                  <a:close/>
                </a:path>
              </a:pathLst>
            </a:custGeom>
            <a:solidFill>
              <a:srgbClr val="FFFFFF"/>
            </a:solidFill>
          </p:spPr>
        </p:sp>
      </p:grpSp>
      <p:grpSp>
        <p:nvGrpSpPr>
          <p:cNvPr id="8" name="Group 8"/>
          <p:cNvGrpSpPr/>
          <p:nvPr/>
        </p:nvGrpSpPr>
        <p:grpSpPr>
          <a:xfrm>
            <a:off x="9971314" y="7045754"/>
            <a:ext cx="7373621" cy="2877346"/>
            <a:chOff x="0" y="0"/>
            <a:chExt cx="4778020" cy="2301877"/>
          </a:xfrm>
        </p:grpSpPr>
        <p:sp>
          <p:nvSpPr>
            <p:cNvPr id="9" name="Freeform 9"/>
            <p:cNvSpPr/>
            <p:nvPr/>
          </p:nvSpPr>
          <p:spPr>
            <a:xfrm>
              <a:off x="0" y="0"/>
              <a:ext cx="4778020" cy="2301877"/>
            </a:xfrm>
            <a:custGeom>
              <a:avLst/>
              <a:gdLst/>
              <a:ahLst/>
              <a:cxnLst/>
              <a:rect l="l" t="t" r="r" b="b"/>
              <a:pathLst>
                <a:path w="4778020" h="2301877">
                  <a:moveTo>
                    <a:pt x="4653560" y="2301877"/>
                  </a:moveTo>
                  <a:lnTo>
                    <a:pt x="124460" y="2301877"/>
                  </a:lnTo>
                  <a:cubicBezTo>
                    <a:pt x="55880" y="2301877"/>
                    <a:pt x="0" y="2245997"/>
                    <a:pt x="0" y="2177417"/>
                  </a:cubicBezTo>
                  <a:lnTo>
                    <a:pt x="0" y="124460"/>
                  </a:lnTo>
                  <a:cubicBezTo>
                    <a:pt x="0" y="55880"/>
                    <a:pt x="55880" y="0"/>
                    <a:pt x="124460" y="0"/>
                  </a:cubicBezTo>
                  <a:lnTo>
                    <a:pt x="4653561" y="0"/>
                  </a:lnTo>
                  <a:cubicBezTo>
                    <a:pt x="4722140" y="0"/>
                    <a:pt x="4778020" y="55880"/>
                    <a:pt x="4778020" y="124460"/>
                  </a:cubicBezTo>
                  <a:lnTo>
                    <a:pt x="4778020" y="2177417"/>
                  </a:lnTo>
                  <a:cubicBezTo>
                    <a:pt x="4778020" y="2245997"/>
                    <a:pt x="4722140" y="2301877"/>
                    <a:pt x="4653561" y="2301877"/>
                  </a:cubicBezTo>
                  <a:close/>
                </a:path>
              </a:pathLst>
            </a:custGeom>
            <a:solidFill>
              <a:srgbClr val="FFFFFF"/>
            </a:solidFill>
          </p:spPr>
        </p:sp>
      </p:grpSp>
      <p:sp>
        <p:nvSpPr>
          <p:cNvPr id="12" name="TextBox 12"/>
          <p:cNvSpPr txBox="1"/>
          <p:nvPr/>
        </p:nvSpPr>
        <p:spPr>
          <a:xfrm>
            <a:off x="1028700" y="1028700"/>
            <a:ext cx="11483511" cy="2133600"/>
          </a:xfrm>
          <a:prstGeom prst="rect">
            <a:avLst/>
          </a:prstGeom>
        </p:spPr>
        <p:txBody>
          <a:bodyPr lIns="0" tIns="0" rIns="0" bIns="0" rtlCol="0" anchor="t">
            <a:spAutoFit/>
          </a:bodyPr>
          <a:lstStyle/>
          <a:p>
            <a:pPr>
              <a:lnSpc>
                <a:spcPts val="8400"/>
              </a:lnSpc>
            </a:pPr>
            <a:r>
              <a:rPr lang="en-US" sz="7000" dirty="0" err="1">
                <a:solidFill>
                  <a:srgbClr val="0E2C4B"/>
                </a:solidFill>
                <a:latin typeface="Muli Bold Bold"/>
              </a:rPr>
              <a:t>Objetivo</a:t>
            </a:r>
            <a:r>
              <a:rPr lang="en-US" sz="7000" dirty="0">
                <a:solidFill>
                  <a:srgbClr val="0E2C4B"/>
                </a:solidFill>
                <a:latin typeface="Muli Bold Bold"/>
              </a:rPr>
              <a:t> general del </a:t>
            </a:r>
            <a:r>
              <a:rPr lang="en-US" sz="7000" dirty="0" err="1">
                <a:solidFill>
                  <a:srgbClr val="0E2C4B"/>
                </a:solidFill>
                <a:latin typeface="Muli Bold Bold"/>
              </a:rPr>
              <a:t>proyecto</a:t>
            </a:r>
            <a:endParaRPr lang="en-US" sz="7000" dirty="0">
              <a:solidFill>
                <a:srgbClr val="0E2C4B"/>
              </a:solidFill>
              <a:latin typeface="Muli Bold Bold"/>
            </a:endParaRPr>
          </a:p>
        </p:txBody>
      </p:sp>
      <p:grpSp>
        <p:nvGrpSpPr>
          <p:cNvPr id="13" name="Group 13"/>
          <p:cNvGrpSpPr/>
          <p:nvPr/>
        </p:nvGrpSpPr>
        <p:grpSpPr>
          <a:xfrm>
            <a:off x="1504384" y="4360338"/>
            <a:ext cx="5963216" cy="2056466"/>
            <a:chOff x="0" y="0"/>
            <a:chExt cx="6363270" cy="2741953"/>
          </a:xfrm>
        </p:grpSpPr>
        <p:grpSp>
          <p:nvGrpSpPr>
            <p:cNvPr id="14" name="Group 14"/>
            <p:cNvGrpSpPr/>
            <p:nvPr/>
          </p:nvGrpSpPr>
          <p:grpSpPr>
            <a:xfrm>
              <a:off x="0" y="0"/>
              <a:ext cx="1843010" cy="691386"/>
              <a:chOff x="0" y="0"/>
              <a:chExt cx="1760412" cy="660400"/>
            </a:xfrm>
          </p:grpSpPr>
          <p:sp>
            <p:nvSpPr>
              <p:cNvPr id="15" name="Freeform 15"/>
              <p:cNvSpPr/>
              <p:nvPr/>
            </p:nvSpPr>
            <p:spPr>
              <a:xfrm>
                <a:off x="0" y="0"/>
                <a:ext cx="1760412" cy="660400"/>
              </a:xfrm>
              <a:custGeom>
                <a:avLst/>
                <a:gdLst/>
                <a:ahLst/>
                <a:cxnLst/>
                <a:rect l="l" t="t" r="r" b="b"/>
                <a:pathLst>
                  <a:path w="1760412" h="660400">
                    <a:moveTo>
                      <a:pt x="1635952" y="660400"/>
                    </a:moveTo>
                    <a:lnTo>
                      <a:pt x="124460" y="660400"/>
                    </a:lnTo>
                    <a:cubicBezTo>
                      <a:pt x="55880" y="660400"/>
                      <a:pt x="0" y="604520"/>
                      <a:pt x="0" y="535940"/>
                    </a:cubicBezTo>
                    <a:lnTo>
                      <a:pt x="0" y="124460"/>
                    </a:lnTo>
                    <a:cubicBezTo>
                      <a:pt x="0" y="55880"/>
                      <a:pt x="55880" y="0"/>
                      <a:pt x="124460" y="0"/>
                    </a:cubicBezTo>
                    <a:lnTo>
                      <a:pt x="1635952" y="0"/>
                    </a:lnTo>
                    <a:cubicBezTo>
                      <a:pt x="1704532" y="0"/>
                      <a:pt x="1760412" y="55880"/>
                      <a:pt x="1760412" y="124460"/>
                    </a:cubicBezTo>
                    <a:lnTo>
                      <a:pt x="1760412" y="535940"/>
                    </a:lnTo>
                    <a:cubicBezTo>
                      <a:pt x="1760412" y="604520"/>
                      <a:pt x="1704532" y="660400"/>
                      <a:pt x="1635952" y="660400"/>
                    </a:cubicBezTo>
                    <a:close/>
                  </a:path>
                </a:pathLst>
              </a:custGeom>
              <a:solidFill>
                <a:srgbClr val="EFF9FD"/>
              </a:solidFill>
            </p:spPr>
          </p:sp>
        </p:grpSp>
        <p:sp>
          <p:nvSpPr>
            <p:cNvPr id="18" name="TextBox 18"/>
            <p:cNvSpPr txBox="1"/>
            <p:nvPr/>
          </p:nvSpPr>
          <p:spPr>
            <a:xfrm>
              <a:off x="0" y="1045164"/>
              <a:ext cx="6363270" cy="1696789"/>
            </a:xfrm>
            <a:prstGeom prst="rect">
              <a:avLst/>
            </a:prstGeom>
          </p:spPr>
          <p:txBody>
            <a:bodyPr lIns="0" tIns="0" rIns="0" bIns="0" rtlCol="0" anchor="t">
              <a:spAutoFit/>
            </a:bodyPr>
            <a:lstStyle/>
            <a:p>
              <a:pPr>
                <a:lnSpc>
                  <a:spcPts val="3359"/>
                </a:lnSpc>
              </a:pPr>
              <a:r>
                <a:rPr lang="es-ES" sz="2400" dirty="0">
                  <a:solidFill>
                    <a:srgbClr val="0E2C4B"/>
                  </a:solidFill>
                  <a:latin typeface="Muli Regular"/>
                </a:rPr>
                <a:t>Aumentar las ventas de la empresa, al ocupar canales digitales.</a:t>
              </a:r>
              <a:endParaRPr lang="en-US" sz="2400" dirty="0">
                <a:solidFill>
                  <a:srgbClr val="0E2C4B"/>
                </a:solidFill>
                <a:latin typeface="Muli Regular"/>
              </a:endParaRPr>
            </a:p>
          </p:txBody>
        </p:sp>
      </p:grpSp>
      <p:grpSp>
        <p:nvGrpSpPr>
          <p:cNvPr id="49" name="Group 13"/>
          <p:cNvGrpSpPr/>
          <p:nvPr/>
        </p:nvGrpSpPr>
        <p:grpSpPr>
          <a:xfrm>
            <a:off x="10825728" y="4430452"/>
            <a:ext cx="5862072" cy="1620449"/>
            <a:chOff x="0" y="0"/>
            <a:chExt cx="6363270" cy="2160597"/>
          </a:xfrm>
        </p:grpSpPr>
        <p:grpSp>
          <p:nvGrpSpPr>
            <p:cNvPr id="50" name="Group 14"/>
            <p:cNvGrpSpPr/>
            <p:nvPr/>
          </p:nvGrpSpPr>
          <p:grpSpPr>
            <a:xfrm>
              <a:off x="0" y="0"/>
              <a:ext cx="1843010" cy="691386"/>
              <a:chOff x="0" y="0"/>
              <a:chExt cx="1760412" cy="660400"/>
            </a:xfrm>
          </p:grpSpPr>
          <p:sp>
            <p:nvSpPr>
              <p:cNvPr id="53" name="Freeform 15"/>
              <p:cNvSpPr/>
              <p:nvPr/>
            </p:nvSpPr>
            <p:spPr>
              <a:xfrm>
                <a:off x="0" y="0"/>
                <a:ext cx="1760412" cy="660400"/>
              </a:xfrm>
              <a:custGeom>
                <a:avLst/>
                <a:gdLst/>
                <a:ahLst/>
                <a:cxnLst/>
                <a:rect l="l" t="t" r="r" b="b"/>
                <a:pathLst>
                  <a:path w="1760412" h="660400">
                    <a:moveTo>
                      <a:pt x="1635952" y="660400"/>
                    </a:moveTo>
                    <a:lnTo>
                      <a:pt x="124460" y="660400"/>
                    </a:lnTo>
                    <a:cubicBezTo>
                      <a:pt x="55880" y="660400"/>
                      <a:pt x="0" y="604520"/>
                      <a:pt x="0" y="535940"/>
                    </a:cubicBezTo>
                    <a:lnTo>
                      <a:pt x="0" y="124460"/>
                    </a:lnTo>
                    <a:cubicBezTo>
                      <a:pt x="0" y="55880"/>
                      <a:pt x="55880" y="0"/>
                      <a:pt x="124460" y="0"/>
                    </a:cubicBezTo>
                    <a:lnTo>
                      <a:pt x="1635952" y="0"/>
                    </a:lnTo>
                    <a:cubicBezTo>
                      <a:pt x="1704532" y="0"/>
                      <a:pt x="1760412" y="55880"/>
                      <a:pt x="1760412" y="124460"/>
                    </a:cubicBezTo>
                    <a:lnTo>
                      <a:pt x="1760412" y="535940"/>
                    </a:lnTo>
                    <a:cubicBezTo>
                      <a:pt x="1760412" y="604520"/>
                      <a:pt x="1704532" y="660400"/>
                      <a:pt x="1635952" y="660400"/>
                    </a:cubicBezTo>
                    <a:close/>
                  </a:path>
                </a:pathLst>
              </a:custGeom>
              <a:solidFill>
                <a:schemeClr val="bg1">
                  <a:lumMod val="85000"/>
                </a:schemeClr>
              </a:solidFill>
            </p:spPr>
          </p:sp>
        </p:grpSp>
        <p:sp>
          <p:nvSpPr>
            <p:cNvPr id="51" name="TextBox 16"/>
            <p:cNvSpPr txBox="1"/>
            <p:nvPr/>
          </p:nvSpPr>
          <p:spPr>
            <a:xfrm>
              <a:off x="195380" y="96849"/>
              <a:ext cx="1433934" cy="449792"/>
            </a:xfrm>
            <a:prstGeom prst="rect">
              <a:avLst/>
            </a:prstGeom>
          </p:spPr>
          <p:txBody>
            <a:bodyPr lIns="0" tIns="0" rIns="0" bIns="0" rtlCol="0" anchor="t">
              <a:spAutoFit/>
            </a:bodyPr>
            <a:lstStyle/>
            <a:p>
              <a:pPr algn="ctr">
                <a:lnSpc>
                  <a:spcPts val="2800"/>
                </a:lnSpc>
              </a:pPr>
              <a:r>
                <a:rPr lang="en-US" sz="2000" dirty="0">
                  <a:solidFill>
                    <a:srgbClr val="0E2C4B"/>
                  </a:solidFill>
                  <a:latin typeface="Muli Bold Bold"/>
                </a:rPr>
                <a:t>2</a:t>
              </a:r>
            </a:p>
          </p:txBody>
        </p:sp>
        <p:sp>
          <p:nvSpPr>
            <p:cNvPr id="52" name="TextBox 18"/>
            <p:cNvSpPr txBox="1"/>
            <p:nvPr/>
          </p:nvSpPr>
          <p:spPr>
            <a:xfrm>
              <a:off x="0" y="1045163"/>
              <a:ext cx="6363270" cy="1115434"/>
            </a:xfrm>
            <a:prstGeom prst="rect">
              <a:avLst/>
            </a:prstGeom>
          </p:spPr>
          <p:txBody>
            <a:bodyPr lIns="0" tIns="0" rIns="0" bIns="0" rtlCol="0" anchor="t">
              <a:spAutoFit/>
            </a:bodyPr>
            <a:lstStyle/>
            <a:p>
              <a:pPr>
                <a:lnSpc>
                  <a:spcPts val="3359"/>
                </a:lnSpc>
              </a:pPr>
              <a:r>
                <a:rPr lang="es-ES" sz="2400" dirty="0">
                  <a:solidFill>
                    <a:srgbClr val="0E2C4B"/>
                  </a:solidFill>
                  <a:latin typeface="Muli Regular"/>
                </a:rPr>
                <a:t>Realizar la entrega de productos en todo el país.</a:t>
              </a:r>
              <a:endParaRPr lang="en-US" sz="2400" dirty="0">
                <a:solidFill>
                  <a:srgbClr val="0E2C4B"/>
                </a:solidFill>
                <a:latin typeface="Muli Regular"/>
              </a:endParaRPr>
            </a:p>
          </p:txBody>
        </p:sp>
      </p:grpSp>
      <p:grpSp>
        <p:nvGrpSpPr>
          <p:cNvPr id="54" name="Group 13"/>
          <p:cNvGrpSpPr/>
          <p:nvPr/>
        </p:nvGrpSpPr>
        <p:grpSpPr>
          <a:xfrm>
            <a:off x="10825728" y="7456194"/>
            <a:ext cx="5938272" cy="2056466"/>
            <a:chOff x="0" y="0"/>
            <a:chExt cx="6363270" cy="2741952"/>
          </a:xfrm>
        </p:grpSpPr>
        <p:grpSp>
          <p:nvGrpSpPr>
            <p:cNvPr id="55" name="Group 14"/>
            <p:cNvGrpSpPr/>
            <p:nvPr/>
          </p:nvGrpSpPr>
          <p:grpSpPr>
            <a:xfrm>
              <a:off x="0" y="0"/>
              <a:ext cx="1843010" cy="691386"/>
              <a:chOff x="0" y="0"/>
              <a:chExt cx="1760412" cy="660400"/>
            </a:xfrm>
          </p:grpSpPr>
          <p:sp>
            <p:nvSpPr>
              <p:cNvPr id="58" name="Freeform 15"/>
              <p:cNvSpPr/>
              <p:nvPr/>
            </p:nvSpPr>
            <p:spPr>
              <a:xfrm>
                <a:off x="0" y="0"/>
                <a:ext cx="1760412" cy="660400"/>
              </a:xfrm>
              <a:custGeom>
                <a:avLst/>
                <a:gdLst/>
                <a:ahLst/>
                <a:cxnLst/>
                <a:rect l="l" t="t" r="r" b="b"/>
                <a:pathLst>
                  <a:path w="1760412" h="660400">
                    <a:moveTo>
                      <a:pt x="1635952" y="660400"/>
                    </a:moveTo>
                    <a:lnTo>
                      <a:pt x="124460" y="660400"/>
                    </a:lnTo>
                    <a:cubicBezTo>
                      <a:pt x="55880" y="660400"/>
                      <a:pt x="0" y="604520"/>
                      <a:pt x="0" y="535940"/>
                    </a:cubicBezTo>
                    <a:lnTo>
                      <a:pt x="0" y="124460"/>
                    </a:lnTo>
                    <a:cubicBezTo>
                      <a:pt x="0" y="55880"/>
                      <a:pt x="55880" y="0"/>
                      <a:pt x="124460" y="0"/>
                    </a:cubicBezTo>
                    <a:lnTo>
                      <a:pt x="1635952" y="0"/>
                    </a:lnTo>
                    <a:cubicBezTo>
                      <a:pt x="1704532" y="0"/>
                      <a:pt x="1760412" y="55880"/>
                      <a:pt x="1760412" y="124460"/>
                    </a:cubicBezTo>
                    <a:lnTo>
                      <a:pt x="1760412" y="535940"/>
                    </a:lnTo>
                    <a:cubicBezTo>
                      <a:pt x="1760412" y="604520"/>
                      <a:pt x="1704532" y="660400"/>
                      <a:pt x="1635952" y="660400"/>
                    </a:cubicBezTo>
                    <a:close/>
                  </a:path>
                </a:pathLst>
              </a:custGeom>
              <a:solidFill>
                <a:schemeClr val="bg1">
                  <a:lumMod val="85000"/>
                </a:schemeClr>
              </a:solidFill>
            </p:spPr>
          </p:sp>
        </p:grpSp>
        <p:sp>
          <p:nvSpPr>
            <p:cNvPr id="56" name="TextBox 16"/>
            <p:cNvSpPr txBox="1"/>
            <p:nvPr/>
          </p:nvSpPr>
          <p:spPr>
            <a:xfrm>
              <a:off x="204538" y="99101"/>
              <a:ext cx="1433934" cy="449792"/>
            </a:xfrm>
            <a:prstGeom prst="rect">
              <a:avLst/>
            </a:prstGeom>
          </p:spPr>
          <p:txBody>
            <a:bodyPr lIns="0" tIns="0" rIns="0" bIns="0" rtlCol="0" anchor="t">
              <a:spAutoFit/>
            </a:bodyPr>
            <a:lstStyle/>
            <a:p>
              <a:pPr algn="ctr">
                <a:lnSpc>
                  <a:spcPts val="2800"/>
                </a:lnSpc>
              </a:pPr>
              <a:r>
                <a:rPr lang="en-US" sz="2000" dirty="0">
                  <a:solidFill>
                    <a:srgbClr val="0E2C4B"/>
                  </a:solidFill>
                  <a:latin typeface="Muli Bold Bold"/>
                </a:rPr>
                <a:t>4</a:t>
              </a:r>
            </a:p>
          </p:txBody>
        </p:sp>
        <p:sp>
          <p:nvSpPr>
            <p:cNvPr id="57" name="TextBox 18"/>
            <p:cNvSpPr txBox="1"/>
            <p:nvPr/>
          </p:nvSpPr>
          <p:spPr>
            <a:xfrm>
              <a:off x="0" y="1045163"/>
              <a:ext cx="6363270" cy="1696789"/>
            </a:xfrm>
            <a:prstGeom prst="rect">
              <a:avLst/>
            </a:prstGeom>
          </p:spPr>
          <p:txBody>
            <a:bodyPr lIns="0" tIns="0" rIns="0" bIns="0" rtlCol="0" anchor="t">
              <a:spAutoFit/>
            </a:bodyPr>
            <a:lstStyle/>
            <a:p>
              <a:pPr>
                <a:lnSpc>
                  <a:spcPts val="3359"/>
                </a:lnSpc>
              </a:pPr>
              <a:r>
                <a:rPr lang="es-ES" sz="2400" dirty="0">
                  <a:solidFill>
                    <a:srgbClr val="0E2C4B"/>
                  </a:solidFill>
                  <a:latin typeface="Muli Regular"/>
                </a:rPr>
                <a:t>Tener interconectadas las 6 sucursales de la empresa con el sistema central.</a:t>
              </a:r>
              <a:endParaRPr lang="en-US" sz="2400" dirty="0">
                <a:solidFill>
                  <a:srgbClr val="0E2C4B"/>
                </a:solidFill>
                <a:latin typeface="Muli Regular"/>
              </a:endParaRPr>
            </a:p>
          </p:txBody>
        </p:sp>
      </p:grpSp>
      <p:grpSp>
        <p:nvGrpSpPr>
          <p:cNvPr id="64" name="Group 13"/>
          <p:cNvGrpSpPr/>
          <p:nvPr/>
        </p:nvGrpSpPr>
        <p:grpSpPr>
          <a:xfrm>
            <a:off x="1504384" y="7530520"/>
            <a:ext cx="5963216" cy="1620449"/>
            <a:chOff x="0" y="0"/>
            <a:chExt cx="6363270" cy="2160597"/>
          </a:xfrm>
        </p:grpSpPr>
        <p:grpSp>
          <p:nvGrpSpPr>
            <p:cNvPr id="65" name="Group 14"/>
            <p:cNvGrpSpPr/>
            <p:nvPr/>
          </p:nvGrpSpPr>
          <p:grpSpPr>
            <a:xfrm>
              <a:off x="0" y="0"/>
              <a:ext cx="1843010" cy="691386"/>
              <a:chOff x="0" y="0"/>
              <a:chExt cx="1760412" cy="660400"/>
            </a:xfrm>
          </p:grpSpPr>
          <p:sp>
            <p:nvSpPr>
              <p:cNvPr id="68" name="Freeform 15"/>
              <p:cNvSpPr/>
              <p:nvPr/>
            </p:nvSpPr>
            <p:spPr>
              <a:xfrm>
                <a:off x="0" y="0"/>
                <a:ext cx="1760412" cy="660400"/>
              </a:xfrm>
              <a:custGeom>
                <a:avLst/>
                <a:gdLst/>
                <a:ahLst/>
                <a:cxnLst/>
                <a:rect l="l" t="t" r="r" b="b"/>
                <a:pathLst>
                  <a:path w="1760412" h="660400">
                    <a:moveTo>
                      <a:pt x="1635952" y="660400"/>
                    </a:moveTo>
                    <a:lnTo>
                      <a:pt x="124460" y="660400"/>
                    </a:lnTo>
                    <a:cubicBezTo>
                      <a:pt x="55880" y="660400"/>
                      <a:pt x="0" y="604520"/>
                      <a:pt x="0" y="535940"/>
                    </a:cubicBezTo>
                    <a:lnTo>
                      <a:pt x="0" y="124460"/>
                    </a:lnTo>
                    <a:cubicBezTo>
                      <a:pt x="0" y="55880"/>
                      <a:pt x="55880" y="0"/>
                      <a:pt x="124460" y="0"/>
                    </a:cubicBezTo>
                    <a:lnTo>
                      <a:pt x="1635952" y="0"/>
                    </a:lnTo>
                    <a:cubicBezTo>
                      <a:pt x="1704532" y="0"/>
                      <a:pt x="1760412" y="55880"/>
                      <a:pt x="1760412" y="124460"/>
                    </a:cubicBezTo>
                    <a:lnTo>
                      <a:pt x="1760412" y="535940"/>
                    </a:lnTo>
                    <a:cubicBezTo>
                      <a:pt x="1760412" y="604520"/>
                      <a:pt x="1704532" y="660400"/>
                      <a:pt x="1635952" y="660400"/>
                    </a:cubicBezTo>
                    <a:close/>
                  </a:path>
                </a:pathLst>
              </a:custGeom>
              <a:solidFill>
                <a:schemeClr val="bg1">
                  <a:lumMod val="85000"/>
                </a:schemeClr>
              </a:solidFill>
            </p:spPr>
          </p:sp>
        </p:grpSp>
        <p:sp>
          <p:nvSpPr>
            <p:cNvPr id="66" name="TextBox 16"/>
            <p:cNvSpPr txBox="1"/>
            <p:nvPr/>
          </p:nvSpPr>
          <p:spPr>
            <a:xfrm>
              <a:off x="204538" y="99101"/>
              <a:ext cx="1433934" cy="449792"/>
            </a:xfrm>
            <a:prstGeom prst="rect">
              <a:avLst/>
            </a:prstGeom>
          </p:spPr>
          <p:txBody>
            <a:bodyPr lIns="0" tIns="0" rIns="0" bIns="0" rtlCol="0" anchor="t">
              <a:spAutoFit/>
            </a:bodyPr>
            <a:lstStyle/>
            <a:p>
              <a:pPr algn="ctr">
                <a:lnSpc>
                  <a:spcPts val="2800"/>
                </a:lnSpc>
              </a:pPr>
              <a:r>
                <a:rPr lang="en-US" sz="2000" dirty="0">
                  <a:solidFill>
                    <a:srgbClr val="0E2C4B"/>
                  </a:solidFill>
                  <a:latin typeface="Muli Bold Bold"/>
                </a:rPr>
                <a:t>3</a:t>
              </a:r>
            </a:p>
          </p:txBody>
        </p:sp>
        <p:sp>
          <p:nvSpPr>
            <p:cNvPr id="67" name="TextBox 18"/>
            <p:cNvSpPr txBox="1"/>
            <p:nvPr/>
          </p:nvSpPr>
          <p:spPr>
            <a:xfrm>
              <a:off x="0" y="1045163"/>
              <a:ext cx="6363270" cy="1115434"/>
            </a:xfrm>
            <a:prstGeom prst="rect">
              <a:avLst/>
            </a:prstGeom>
          </p:spPr>
          <p:txBody>
            <a:bodyPr lIns="0" tIns="0" rIns="0" bIns="0" rtlCol="0" anchor="t">
              <a:spAutoFit/>
            </a:bodyPr>
            <a:lstStyle/>
            <a:p>
              <a:pPr>
                <a:lnSpc>
                  <a:spcPts val="3359"/>
                </a:lnSpc>
              </a:pPr>
              <a:r>
                <a:rPr lang="es-ES" sz="2400" dirty="0">
                  <a:solidFill>
                    <a:srgbClr val="0E2C4B"/>
                  </a:solidFill>
                  <a:latin typeface="Muli Regular"/>
                </a:rPr>
                <a:t>Aceptar medios de pagos electrónicos.</a:t>
              </a:r>
              <a:endParaRPr lang="en-US" sz="2400" dirty="0">
                <a:solidFill>
                  <a:srgbClr val="0E2C4B"/>
                </a:solidFill>
                <a:latin typeface="Muli Regular"/>
              </a:endParaRPr>
            </a:p>
          </p:txBody>
        </p:sp>
      </p:grpSp>
      <p:sp>
        <p:nvSpPr>
          <p:cNvPr id="32" name="Freeform 15">
            <a:extLst>
              <a:ext uri="{FF2B5EF4-FFF2-40B4-BE49-F238E27FC236}">
                <a16:creationId xmlns:a16="http://schemas.microsoft.com/office/drawing/2014/main" id="{DAFA6F1E-5B8E-43D0-95F2-71D6F6D8F3F8}"/>
              </a:ext>
            </a:extLst>
          </p:cNvPr>
          <p:cNvSpPr/>
          <p:nvPr/>
        </p:nvSpPr>
        <p:spPr>
          <a:xfrm>
            <a:off x="1558390" y="4323514"/>
            <a:ext cx="1697847" cy="518540"/>
          </a:xfrm>
          <a:custGeom>
            <a:avLst/>
            <a:gdLst/>
            <a:ahLst/>
            <a:cxnLst/>
            <a:rect l="l" t="t" r="r" b="b"/>
            <a:pathLst>
              <a:path w="1760412" h="660400">
                <a:moveTo>
                  <a:pt x="1635952" y="660400"/>
                </a:moveTo>
                <a:lnTo>
                  <a:pt x="124460" y="660400"/>
                </a:lnTo>
                <a:cubicBezTo>
                  <a:pt x="55880" y="660400"/>
                  <a:pt x="0" y="604520"/>
                  <a:pt x="0" y="535940"/>
                </a:cubicBezTo>
                <a:lnTo>
                  <a:pt x="0" y="124460"/>
                </a:lnTo>
                <a:cubicBezTo>
                  <a:pt x="0" y="55880"/>
                  <a:pt x="55880" y="0"/>
                  <a:pt x="124460" y="0"/>
                </a:cubicBezTo>
                <a:lnTo>
                  <a:pt x="1635952" y="0"/>
                </a:lnTo>
                <a:cubicBezTo>
                  <a:pt x="1704532" y="0"/>
                  <a:pt x="1760412" y="55880"/>
                  <a:pt x="1760412" y="124460"/>
                </a:cubicBezTo>
                <a:lnTo>
                  <a:pt x="1760412" y="535940"/>
                </a:lnTo>
                <a:cubicBezTo>
                  <a:pt x="1760412" y="604520"/>
                  <a:pt x="1704532" y="660400"/>
                  <a:pt x="1635952" y="660400"/>
                </a:cubicBezTo>
                <a:close/>
              </a:path>
            </a:pathLst>
          </a:custGeom>
          <a:solidFill>
            <a:schemeClr val="bg1">
              <a:lumMod val="85000"/>
            </a:schemeClr>
          </a:solidFill>
        </p:spPr>
      </p:sp>
      <p:sp>
        <p:nvSpPr>
          <p:cNvPr id="31" name="TextBox 16">
            <a:extLst>
              <a:ext uri="{FF2B5EF4-FFF2-40B4-BE49-F238E27FC236}">
                <a16:creationId xmlns:a16="http://schemas.microsoft.com/office/drawing/2014/main" id="{3D5E5376-0166-4313-AF19-944CF5F6A7D8}"/>
              </a:ext>
            </a:extLst>
          </p:cNvPr>
          <p:cNvSpPr txBox="1"/>
          <p:nvPr/>
        </p:nvSpPr>
        <p:spPr>
          <a:xfrm>
            <a:off x="1696063" y="4426297"/>
            <a:ext cx="1343784" cy="337344"/>
          </a:xfrm>
          <a:prstGeom prst="rect">
            <a:avLst/>
          </a:prstGeom>
        </p:spPr>
        <p:txBody>
          <a:bodyPr lIns="0" tIns="0" rIns="0" bIns="0" rtlCol="0" anchor="t">
            <a:spAutoFit/>
          </a:bodyPr>
          <a:lstStyle/>
          <a:p>
            <a:pPr algn="ctr">
              <a:lnSpc>
                <a:spcPts val="2800"/>
              </a:lnSpc>
            </a:pPr>
            <a:r>
              <a:rPr lang="en-US" sz="2000" dirty="0">
                <a:solidFill>
                  <a:srgbClr val="0E2C4B"/>
                </a:solidFill>
                <a:latin typeface="Muli Bold Bold"/>
              </a:rPr>
              <a:t>1</a:t>
            </a:r>
          </a:p>
        </p:txBody>
      </p:sp>
    </p:spTree>
    <p:extLst>
      <p:ext uri="{BB962C8B-B14F-4D97-AF65-F5344CB8AC3E}">
        <p14:creationId xmlns:p14="http://schemas.microsoft.com/office/powerpoint/2010/main" val="16290071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1882971"/>
            <a:ext cx="6173123" cy="1615827"/>
          </a:xfrm>
          <a:prstGeom prst="rect">
            <a:avLst/>
          </a:prstGeom>
        </p:spPr>
        <p:txBody>
          <a:bodyPr lIns="0" tIns="0" rIns="0" bIns="0" rtlCol="0" anchor="t">
            <a:spAutoFit/>
          </a:bodyPr>
          <a:lstStyle/>
          <a:p>
            <a:pPr>
              <a:lnSpc>
                <a:spcPts val="6330"/>
              </a:lnSpc>
            </a:pPr>
            <a:r>
              <a:rPr lang="en-US" sz="5275" dirty="0" err="1">
                <a:solidFill>
                  <a:srgbClr val="0E2C4B"/>
                </a:solidFill>
                <a:latin typeface="Muli Bold Bold"/>
              </a:rPr>
              <a:t>Pruebas</a:t>
            </a:r>
            <a:r>
              <a:rPr lang="en-US" sz="5275" dirty="0">
                <a:solidFill>
                  <a:srgbClr val="0E2C4B"/>
                </a:solidFill>
                <a:latin typeface="Muli Bold Bold"/>
              </a:rPr>
              <a:t> – </a:t>
            </a:r>
            <a:r>
              <a:rPr lang="en-US" sz="5275" dirty="0" err="1">
                <a:solidFill>
                  <a:srgbClr val="0E2C4B"/>
                </a:solidFill>
                <a:latin typeface="Muli Bold Bold"/>
              </a:rPr>
              <a:t>proceso</a:t>
            </a:r>
            <a:r>
              <a:rPr lang="en-US" sz="5275" dirty="0">
                <a:solidFill>
                  <a:srgbClr val="0E2C4B"/>
                </a:solidFill>
                <a:latin typeface="Muli Bold Bold"/>
              </a:rPr>
              <a:t> de V&amp;V </a:t>
            </a:r>
          </a:p>
        </p:txBody>
      </p:sp>
      <p:sp>
        <p:nvSpPr>
          <p:cNvPr id="21" name="TextBox 21"/>
          <p:cNvSpPr txBox="1"/>
          <p:nvPr/>
        </p:nvSpPr>
        <p:spPr>
          <a:xfrm>
            <a:off x="1090510" y="5230850"/>
            <a:ext cx="5919890" cy="359073"/>
          </a:xfrm>
          <a:prstGeom prst="rect">
            <a:avLst/>
          </a:prstGeom>
        </p:spPr>
        <p:txBody>
          <a:bodyPr wrap="square" lIns="0" tIns="0" rIns="0" bIns="0" rtlCol="0" anchor="t">
            <a:spAutoFit/>
          </a:bodyPr>
          <a:lstStyle/>
          <a:p>
            <a:pPr>
              <a:lnSpc>
                <a:spcPts val="2835"/>
              </a:lnSpc>
            </a:pPr>
            <a:r>
              <a:rPr lang="es-ES" sz="2025" dirty="0">
                <a:solidFill>
                  <a:srgbClr val="0E2C4B"/>
                </a:solidFill>
                <a:latin typeface="Muli Regular"/>
              </a:rPr>
              <a:t>Generación de pedido con retiro en Tienda</a:t>
            </a:r>
            <a:endParaRPr lang="en-US" sz="2025" dirty="0">
              <a:solidFill>
                <a:srgbClr val="0E2C4B"/>
              </a:solidFill>
              <a:latin typeface="Muli Regular"/>
            </a:endParaRPr>
          </a:p>
        </p:txBody>
      </p:sp>
      <p:grpSp>
        <p:nvGrpSpPr>
          <p:cNvPr id="11" name="Group 2"/>
          <p:cNvGrpSpPr/>
          <p:nvPr/>
        </p:nvGrpSpPr>
        <p:grpSpPr>
          <a:xfrm>
            <a:off x="8001000" y="73522"/>
            <a:ext cx="10293927" cy="10099177"/>
            <a:chOff x="0" y="0"/>
            <a:chExt cx="4778020" cy="2301877"/>
          </a:xfrm>
        </p:grpSpPr>
        <p:sp>
          <p:nvSpPr>
            <p:cNvPr id="12" name="Freeform 3"/>
            <p:cNvSpPr/>
            <p:nvPr/>
          </p:nvSpPr>
          <p:spPr>
            <a:xfrm>
              <a:off x="0" y="0"/>
              <a:ext cx="4778020" cy="2301877"/>
            </a:xfrm>
            <a:custGeom>
              <a:avLst/>
              <a:gdLst/>
              <a:ahLst/>
              <a:cxnLst/>
              <a:rect l="l" t="t" r="r" b="b"/>
              <a:pathLst>
                <a:path w="4778020" h="2301877">
                  <a:moveTo>
                    <a:pt x="4653560" y="2301877"/>
                  </a:moveTo>
                  <a:lnTo>
                    <a:pt x="124460" y="2301877"/>
                  </a:lnTo>
                  <a:cubicBezTo>
                    <a:pt x="55880" y="2301877"/>
                    <a:pt x="0" y="2245997"/>
                    <a:pt x="0" y="2177417"/>
                  </a:cubicBezTo>
                  <a:lnTo>
                    <a:pt x="0" y="124460"/>
                  </a:lnTo>
                  <a:cubicBezTo>
                    <a:pt x="0" y="55880"/>
                    <a:pt x="55880" y="0"/>
                    <a:pt x="124460" y="0"/>
                  </a:cubicBezTo>
                  <a:lnTo>
                    <a:pt x="4653561" y="0"/>
                  </a:lnTo>
                  <a:cubicBezTo>
                    <a:pt x="4722140" y="0"/>
                    <a:pt x="4778020" y="55880"/>
                    <a:pt x="4778020" y="124460"/>
                  </a:cubicBezTo>
                  <a:lnTo>
                    <a:pt x="4778020" y="2177417"/>
                  </a:lnTo>
                  <a:cubicBezTo>
                    <a:pt x="4778020" y="2245997"/>
                    <a:pt x="4722140" y="2301877"/>
                    <a:pt x="4653561" y="2301877"/>
                  </a:cubicBezTo>
                  <a:close/>
                </a:path>
              </a:pathLst>
            </a:custGeom>
            <a:solidFill>
              <a:srgbClr val="FFFFFF"/>
            </a:solidFill>
          </p:spPr>
        </p:sp>
      </p:grpSp>
      <p:graphicFrame>
        <p:nvGraphicFramePr>
          <p:cNvPr id="2" name="Tabla 1"/>
          <p:cNvGraphicFramePr>
            <a:graphicFrameLocks noGrp="1"/>
          </p:cNvGraphicFramePr>
          <p:nvPr>
            <p:extLst>
              <p:ext uri="{D42A27DB-BD31-4B8C-83A1-F6EECF244321}">
                <p14:modId xmlns:p14="http://schemas.microsoft.com/office/powerpoint/2010/main" val="2344554445"/>
              </p:ext>
            </p:extLst>
          </p:nvPr>
        </p:nvGraphicFramePr>
        <p:xfrm>
          <a:off x="8382000" y="266700"/>
          <a:ext cx="9525000" cy="9755830"/>
        </p:xfrm>
        <a:graphic>
          <a:graphicData uri="http://schemas.openxmlformats.org/drawingml/2006/table">
            <a:tbl>
              <a:tblPr firstRow="1" firstCol="1" bandRow="1">
                <a:tableStyleId>{7E9639D4-E3E2-4D34-9284-5A2195B3D0D7}</a:tableStyleId>
              </a:tblPr>
              <a:tblGrid>
                <a:gridCol w="4191000">
                  <a:extLst>
                    <a:ext uri="{9D8B030D-6E8A-4147-A177-3AD203B41FA5}">
                      <a16:colId xmlns:a16="http://schemas.microsoft.com/office/drawing/2014/main" val="2943305414"/>
                    </a:ext>
                  </a:extLst>
                </a:gridCol>
                <a:gridCol w="5334000">
                  <a:extLst>
                    <a:ext uri="{9D8B030D-6E8A-4147-A177-3AD203B41FA5}">
                      <a16:colId xmlns:a16="http://schemas.microsoft.com/office/drawing/2014/main" val="584373690"/>
                    </a:ext>
                  </a:extLst>
                </a:gridCol>
              </a:tblGrid>
              <a:tr h="388958">
                <a:tc gridSpan="2">
                  <a:txBody>
                    <a:bodyPr/>
                    <a:lstStyle/>
                    <a:p>
                      <a:pPr algn="ctr">
                        <a:lnSpc>
                          <a:spcPct val="115000"/>
                        </a:lnSpc>
                        <a:spcAft>
                          <a:spcPts val="0"/>
                        </a:spcAft>
                      </a:pPr>
                      <a:r>
                        <a:rPr lang="es-ES" sz="2000" u="sng">
                          <a:effectLst/>
                          <a:latin typeface="Muli Regular" panose="020B0604020202020204" charset="0"/>
                        </a:rPr>
                        <a:t>Caso de prueba Generar Pedido</a:t>
                      </a:r>
                      <a:endParaRPr lang="es-ES" sz="2400">
                        <a:effectLst/>
                        <a:latin typeface="Muli Regular" panose="020B0604020202020204" charset="0"/>
                        <a:ea typeface="Arial" panose="020B0604020202020204" pitchFamily="34" charset="0"/>
                      </a:endParaRPr>
                    </a:p>
                  </a:txBody>
                  <a:tcPr marL="40109" marR="40109" marT="0" marB="0" anchor="b"/>
                </a:tc>
                <a:tc hMerge="1">
                  <a:txBody>
                    <a:bodyPr/>
                    <a:lstStyle/>
                    <a:p>
                      <a:endParaRPr lang="es-ES"/>
                    </a:p>
                  </a:txBody>
                  <a:tcPr/>
                </a:tc>
                <a:extLst>
                  <a:ext uri="{0D108BD9-81ED-4DB2-BD59-A6C34878D82A}">
                    <a16:rowId xmlns:a16="http://schemas.microsoft.com/office/drawing/2014/main" val="1286025820"/>
                  </a:ext>
                </a:extLst>
              </a:tr>
              <a:tr h="1022406">
                <a:tc>
                  <a:txBody>
                    <a:bodyPr/>
                    <a:lstStyle/>
                    <a:p>
                      <a:pPr>
                        <a:lnSpc>
                          <a:spcPct val="115000"/>
                        </a:lnSpc>
                        <a:spcAft>
                          <a:spcPts val="0"/>
                        </a:spcAft>
                      </a:pPr>
                      <a:r>
                        <a:rPr lang="es-ES" sz="2000" dirty="0">
                          <a:effectLst/>
                          <a:latin typeface="Muli Regular" panose="020B0604020202020204" charset="0"/>
                        </a:rPr>
                        <a:t>Objetivo</a:t>
                      </a:r>
                      <a:endParaRPr lang="es-ES" sz="2400" dirty="0">
                        <a:effectLst/>
                        <a:latin typeface="Muli Regular" panose="020B0604020202020204" charset="0"/>
                        <a:ea typeface="Arial" panose="020B0604020202020204" pitchFamily="34" charset="0"/>
                      </a:endParaRPr>
                    </a:p>
                  </a:txBody>
                  <a:tcPr marL="40109" marR="40109" marT="0" marB="0" anchor="b"/>
                </a:tc>
                <a:tc>
                  <a:txBody>
                    <a:bodyPr/>
                    <a:lstStyle/>
                    <a:p>
                      <a:pPr>
                        <a:lnSpc>
                          <a:spcPct val="115000"/>
                        </a:lnSpc>
                        <a:spcAft>
                          <a:spcPts val="0"/>
                        </a:spcAft>
                      </a:pPr>
                      <a:r>
                        <a:rPr lang="es-ES" sz="2000" dirty="0">
                          <a:effectLst/>
                          <a:latin typeface="Muli Regular" panose="020B0604020202020204" charset="0"/>
                        </a:rPr>
                        <a:t>Controlar que el pedido se genere correctamente guardando los datos del usuario, pago y número de pedido</a:t>
                      </a:r>
                      <a:endParaRPr lang="es-ES" sz="2400" dirty="0">
                        <a:effectLst/>
                        <a:latin typeface="Muli Regular" panose="020B0604020202020204" charset="0"/>
                        <a:ea typeface="Arial" panose="020B0604020202020204" pitchFamily="34" charset="0"/>
                      </a:endParaRPr>
                    </a:p>
                  </a:txBody>
                  <a:tcPr marL="40109" marR="40109" marT="0" marB="0" anchor="b"/>
                </a:tc>
                <a:extLst>
                  <a:ext uri="{0D108BD9-81ED-4DB2-BD59-A6C34878D82A}">
                    <a16:rowId xmlns:a16="http://schemas.microsoft.com/office/drawing/2014/main" val="1662958724"/>
                  </a:ext>
                </a:extLst>
              </a:tr>
              <a:tr h="370437">
                <a:tc>
                  <a:txBody>
                    <a:bodyPr/>
                    <a:lstStyle/>
                    <a:p>
                      <a:pPr>
                        <a:lnSpc>
                          <a:spcPct val="115000"/>
                        </a:lnSpc>
                        <a:spcAft>
                          <a:spcPts val="0"/>
                        </a:spcAft>
                      </a:pPr>
                      <a:r>
                        <a:rPr lang="es-ES" sz="2000">
                          <a:effectLst/>
                          <a:latin typeface="Muli Regular" panose="020B0604020202020204" charset="0"/>
                        </a:rPr>
                        <a:t>Id</a:t>
                      </a:r>
                      <a:endParaRPr lang="es-ES" sz="2400">
                        <a:effectLst/>
                        <a:latin typeface="Muli Regular" panose="020B0604020202020204" charset="0"/>
                        <a:ea typeface="Arial" panose="020B0604020202020204" pitchFamily="34" charset="0"/>
                      </a:endParaRPr>
                    </a:p>
                  </a:txBody>
                  <a:tcPr marL="40109" marR="40109" marT="0" marB="0" anchor="b"/>
                </a:tc>
                <a:tc>
                  <a:txBody>
                    <a:bodyPr/>
                    <a:lstStyle/>
                    <a:p>
                      <a:pPr>
                        <a:lnSpc>
                          <a:spcPct val="115000"/>
                        </a:lnSpc>
                        <a:spcAft>
                          <a:spcPts val="0"/>
                        </a:spcAft>
                      </a:pPr>
                      <a:r>
                        <a:rPr lang="es-ES" sz="2000" dirty="0">
                          <a:effectLst/>
                          <a:latin typeface="Muli Regular" panose="020B0604020202020204" charset="0"/>
                        </a:rPr>
                        <a:t>ANTILOPE_EC_0002</a:t>
                      </a:r>
                      <a:endParaRPr lang="es-ES" sz="2400" dirty="0">
                        <a:effectLst/>
                        <a:latin typeface="Muli Regular" panose="020B0604020202020204" charset="0"/>
                        <a:ea typeface="Arial" panose="020B0604020202020204" pitchFamily="34" charset="0"/>
                      </a:endParaRPr>
                    </a:p>
                  </a:txBody>
                  <a:tcPr marL="40109" marR="40109" marT="0" marB="0" anchor="b"/>
                </a:tc>
                <a:extLst>
                  <a:ext uri="{0D108BD9-81ED-4DB2-BD59-A6C34878D82A}">
                    <a16:rowId xmlns:a16="http://schemas.microsoft.com/office/drawing/2014/main" val="1658441904"/>
                  </a:ext>
                </a:extLst>
              </a:tr>
              <a:tr h="370437">
                <a:tc>
                  <a:txBody>
                    <a:bodyPr/>
                    <a:lstStyle/>
                    <a:p>
                      <a:pPr>
                        <a:lnSpc>
                          <a:spcPct val="115000"/>
                        </a:lnSpc>
                        <a:spcAft>
                          <a:spcPts val="0"/>
                        </a:spcAft>
                      </a:pPr>
                      <a:r>
                        <a:rPr lang="es-ES" sz="2000">
                          <a:effectLst/>
                          <a:latin typeface="Muli Regular" panose="020B0604020202020204" charset="0"/>
                        </a:rPr>
                        <a:t>Nombre del caso</a:t>
                      </a:r>
                      <a:endParaRPr lang="es-ES" sz="2400">
                        <a:effectLst/>
                        <a:latin typeface="Muli Regular" panose="020B0604020202020204" charset="0"/>
                        <a:ea typeface="Arial" panose="020B0604020202020204" pitchFamily="34" charset="0"/>
                      </a:endParaRPr>
                    </a:p>
                  </a:txBody>
                  <a:tcPr marL="40109" marR="40109" marT="0" marB="0" anchor="b"/>
                </a:tc>
                <a:tc>
                  <a:txBody>
                    <a:bodyPr/>
                    <a:lstStyle/>
                    <a:p>
                      <a:pPr>
                        <a:lnSpc>
                          <a:spcPct val="115000"/>
                        </a:lnSpc>
                        <a:spcAft>
                          <a:spcPts val="0"/>
                        </a:spcAft>
                      </a:pPr>
                      <a:r>
                        <a:rPr lang="es-ES" sz="2000">
                          <a:effectLst/>
                          <a:latin typeface="Muli Regular" panose="020B0604020202020204" charset="0"/>
                        </a:rPr>
                        <a:t>Generación de pedido, retiro en tienda</a:t>
                      </a:r>
                      <a:endParaRPr lang="es-ES" sz="2400">
                        <a:effectLst/>
                        <a:latin typeface="Muli Regular" panose="020B0604020202020204" charset="0"/>
                        <a:ea typeface="Arial" panose="020B0604020202020204" pitchFamily="34" charset="0"/>
                      </a:endParaRPr>
                    </a:p>
                  </a:txBody>
                  <a:tcPr marL="40109" marR="40109" marT="0" marB="0" anchor="b"/>
                </a:tc>
                <a:extLst>
                  <a:ext uri="{0D108BD9-81ED-4DB2-BD59-A6C34878D82A}">
                    <a16:rowId xmlns:a16="http://schemas.microsoft.com/office/drawing/2014/main" val="2967850046"/>
                  </a:ext>
                </a:extLst>
              </a:tr>
              <a:tr h="370437">
                <a:tc>
                  <a:txBody>
                    <a:bodyPr/>
                    <a:lstStyle/>
                    <a:p>
                      <a:pPr>
                        <a:lnSpc>
                          <a:spcPct val="115000"/>
                        </a:lnSpc>
                        <a:spcAft>
                          <a:spcPts val="0"/>
                        </a:spcAft>
                      </a:pPr>
                      <a:r>
                        <a:rPr lang="es-ES" sz="2000">
                          <a:effectLst/>
                          <a:latin typeface="Muli Regular" panose="020B0604020202020204" charset="0"/>
                        </a:rPr>
                        <a:t>Precondiciones</a:t>
                      </a:r>
                      <a:endParaRPr lang="es-ES" sz="2400">
                        <a:effectLst/>
                        <a:latin typeface="Muli Regular" panose="020B0604020202020204" charset="0"/>
                        <a:ea typeface="Arial" panose="020B0604020202020204" pitchFamily="34" charset="0"/>
                      </a:endParaRPr>
                    </a:p>
                  </a:txBody>
                  <a:tcPr marL="40109" marR="40109" marT="0" marB="0" anchor="b"/>
                </a:tc>
                <a:tc>
                  <a:txBody>
                    <a:bodyPr/>
                    <a:lstStyle/>
                    <a:p>
                      <a:pPr>
                        <a:lnSpc>
                          <a:spcPct val="115000"/>
                        </a:lnSpc>
                        <a:spcAft>
                          <a:spcPts val="0"/>
                        </a:spcAft>
                      </a:pPr>
                      <a:r>
                        <a:rPr lang="es-ES" sz="2000">
                          <a:effectLst/>
                          <a:latin typeface="Muli Regular" panose="020B0604020202020204" charset="0"/>
                        </a:rPr>
                        <a:t>1) El usuario debe estar registrado.</a:t>
                      </a:r>
                      <a:endParaRPr lang="es-ES" sz="2400">
                        <a:effectLst/>
                        <a:latin typeface="Muli Regular" panose="020B0604020202020204" charset="0"/>
                        <a:ea typeface="Arial" panose="020B0604020202020204" pitchFamily="34" charset="0"/>
                      </a:endParaRPr>
                    </a:p>
                  </a:txBody>
                  <a:tcPr marL="40109" marR="40109" marT="0" marB="0" anchor="b"/>
                </a:tc>
                <a:extLst>
                  <a:ext uri="{0D108BD9-81ED-4DB2-BD59-A6C34878D82A}">
                    <a16:rowId xmlns:a16="http://schemas.microsoft.com/office/drawing/2014/main" val="2394504137"/>
                  </a:ext>
                </a:extLst>
              </a:tr>
              <a:tr h="370437">
                <a:tc>
                  <a:txBody>
                    <a:bodyPr/>
                    <a:lstStyle/>
                    <a:p>
                      <a:pPr>
                        <a:lnSpc>
                          <a:spcPct val="115000"/>
                        </a:lnSpc>
                        <a:spcAft>
                          <a:spcPts val="0"/>
                        </a:spcAft>
                      </a:pPr>
                      <a:r>
                        <a:rPr lang="es-ES" sz="2000">
                          <a:effectLst/>
                          <a:latin typeface="Muli Regular" panose="020B0604020202020204" charset="0"/>
                        </a:rPr>
                        <a:t> </a:t>
                      </a:r>
                      <a:endParaRPr lang="es-ES" sz="2400">
                        <a:effectLst/>
                        <a:latin typeface="Muli Regular" panose="020B0604020202020204" charset="0"/>
                        <a:ea typeface="Arial" panose="020B0604020202020204" pitchFamily="34" charset="0"/>
                      </a:endParaRPr>
                    </a:p>
                  </a:txBody>
                  <a:tcPr marL="40109" marR="40109" marT="0" marB="0" anchor="b"/>
                </a:tc>
                <a:tc>
                  <a:txBody>
                    <a:bodyPr/>
                    <a:lstStyle/>
                    <a:p>
                      <a:pPr>
                        <a:lnSpc>
                          <a:spcPct val="115000"/>
                        </a:lnSpc>
                        <a:spcAft>
                          <a:spcPts val="0"/>
                        </a:spcAft>
                      </a:pPr>
                      <a:r>
                        <a:rPr lang="es-ES" sz="2000">
                          <a:effectLst/>
                          <a:latin typeface="Muli Regular" panose="020B0604020202020204" charset="0"/>
                        </a:rPr>
                        <a:t>2) El usuario debe haber iniciado sesión</a:t>
                      </a:r>
                      <a:endParaRPr lang="es-ES" sz="2400">
                        <a:effectLst/>
                        <a:latin typeface="Muli Regular" panose="020B0604020202020204" charset="0"/>
                        <a:ea typeface="Arial" panose="020B0604020202020204" pitchFamily="34" charset="0"/>
                      </a:endParaRPr>
                    </a:p>
                  </a:txBody>
                  <a:tcPr marL="40109" marR="40109" marT="0" marB="0" anchor="b"/>
                </a:tc>
                <a:extLst>
                  <a:ext uri="{0D108BD9-81ED-4DB2-BD59-A6C34878D82A}">
                    <a16:rowId xmlns:a16="http://schemas.microsoft.com/office/drawing/2014/main" val="2983713637"/>
                  </a:ext>
                </a:extLst>
              </a:tr>
              <a:tr h="740874">
                <a:tc>
                  <a:txBody>
                    <a:bodyPr/>
                    <a:lstStyle/>
                    <a:p>
                      <a:pPr>
                        <a:lnSpc>
                          <a:spcPct val="115000"/>
                        </a:lnSpc>
                        <a:spcAft>
                          <a:spcPts val="0"/>
                        </a:spcAft>
                      </a:pPr>
                      <a:r>
                        <a:rPr lang="es-ES" sz="2000">
                          <a:effectLst/>
                          <a:latin typeface="Muli Regular" panose="020B0604020202020204" charset="0"/>
                        </a:rPr>
                        <a:t> </a:t>
                      </a:r>
                      <a:endParaRPr lang="es-ES" sz="2400">
                        <a:effectLst/>
                        <a:latin typeface="Muli Regular" panose="020B0604020202020204" charset="0"/>
                        <a:ea typeface="Arial" panose="020B0604020202020204" pitchFamily="34" charset="0"/>
                      </a:endParaRPr>
                    </a:p>
                  </a:txBody>
                  <a:tcPr marL="40109" marR="40109" marT="0" marB="0" anchor="b"/>
                </a:tc>
                <a:tc>
                  <a:txBody>
                    <a:bodyPr/>
                    <a:lstStyle/>
                    <a:p>
                      <a:pPr>
                        <a:lnSpc>
                          <a:spcPct val="115000"/>
                        </a:lnSpc>
                        <a:spcAft>
                          <a:spcPts val="0"/>
                        </a:spcAft>
                      </a:pPr>
                      <a:r>
                        <a:rPr lang="es-ES" sz="2000">
                          <a:effectLst/>
                          <a:latin typeface="Muli Regular" panose="020B0604020202020204" charset="0"/>
                        </a:rPr>
                        <a:t>3) El carrito de compras debe tener uno o más productos a comprar</a:t>
                      </a:r>
                      <a:endParaRPr lang="es-ES" sz="2400">
                        <a:effectLst/>
                        <a:latin typeface="Muli Regular" panose="020B0604020202020204" charset="0"/>
                        <a:ea typeface="Arial" panose="020B0604020202020204" pitchFamily="34" charset="0"/>
                      </a:endParaRPr>
                    </a:p>
                  </a:txBody>
                  <a:tcPr marL="40109" marR="40109" marT="0" marB="0" anchor="b"/>
                </a:tc>
                <a:extLst>
                  <a:ext uri="{0D108BD9-81ED-4DB2-BD59-A6C34878D82A}">
                    <a16:rowId xmlns:a16="http://schemas.microsoft.com/office/drawing/2014/main" val="1548232866"/>
                  </a:ext>
                </a:extLst>
              </a:tr>
              <a:tr h="370437">
                <a:tc>
                  <a:txBody>
                    <a:bodyPr/>
                    <a:lstStyle/>
                    <a:p>
                      <a:pPr>
                        <a:lnSpc>
                          <a:spcPct val="115000"/>
                        </a:lnSpc>
                        <a:spcAft>
                          <a:spcPts val="0"/>
                        </a:spcAft>
                      </a:pPr>
                      <a:r>
                        <a:rPr lang="es-ES" sz="2000">
                          <a:effectLst/>
                          <a:latin typeface="Muli Regular" panose="020B0604020202020204" charset="0"/>
                        </a:rPr>
                        <a:t>Pasos</a:t>
                      </a:r>
                      <a:endParaRPr lang="es-ES" sz="2400">
                        <a:effectLst/>
                        <a:latin typeface="Muli Regular" panose="020B0604020202020204" charset="0"/>
                        <a:ea typeface="Arial" panose="020B0604020202020204" pitchFamily="34" charset="0"/>
                      </a:endParaRPr>
                    </a:p>
                  </a:txBody>
                  <a:tcPr marL="40109" marR="40109" marT="0" marB="0" anchor="b"/>
                </a:tc>
                <a:tc>
                  <a:txBody>
                    <a:bodyPr/>
                    <a:lstStyle/>
                    <a:p>
                      <a:pPr>
                        <a:lnSpc>
                          <a:spcPct val="115000"/>
                        </a:lnSpc>
                        <a:spcAft>
                          <a:spcPts val="0"/>
                        </a:spcAft>
                      </a:pPr>
                      <a:r>
                        <a:rPr lang="es-ES" sz="2000" b="1" dirty="0">
                          <a:effectLst/>
                          <a:latin typeface="Muli Regular" panose="020B0604020202020204" charset="0"/>
                        </a:rPr>
                        <a:t>Resultado Esperado</a:t>
                      </a:r>
                      <a:endParaRPr lang="es-ES" sz="2400" b="1" dirty="0">
                        <a:effectLst/>
                        <a:latin typeface="Muli Regular" panose="020B0604020202020204" charset="0"/>
                        <a:ea typeface="Arial" panose="020B0604020202020204" pitchFamily="34" charset="0"/>
                      </a:endParaRPr>
                    </a:p>
                  </a:txBody>
                  <a:tcPr marL="40109" marR="40109" marT="0" marB="0" anchor="b"/>
                </a:tc>
                <a:extLst>
                  <a:ext uri="{0D108BD9-81ED-4DB2-BD59-A6C34878D82A}">
                    <a16:rowId xmlns:a16="http://schemas.microsoft.com/office/drawing/2014/main" val="3653496704"/>
                  </a:ext>
                </a:extLst>
              </a:tr>
              <a:tr h="1022406">
                <a:tc>
                  <a:txBody>
                    <a:bodyPr/>
                    <a:lstStyle/>
                    <a:p>
                      <a:pPr>
                        <a:lnSpc>
                          <a:spcPct val="115000"/>
                        </a:lnSpc>
                        <a:spcAft>
                          <a:spcPts val="0"/>
                        </a:spcAft>
                      </a:pPr>
                      <a:r>
                        <a:rPr lang="es-ES" sz="2000">
                          <a:effectLst/>
                          <a:latin typeface="Muli Regular" panose="020B0604020202020204" charset="0"/>
                        </a:rPr>
                        <a:t>1) En el carrito de compras hacer click en Finalizar Compra</a:t>
                      </a:r>
                      <a:endParaRPr lang="es-ES" sz="2400">
                        <a:effectLst/>
                        <a:latin typeface="Muli Regular" panose="020B0604020202020204" charset="0"/>
                        <a:ea typeface="Arial" panose="020B0604020202020204" pitchFamily="34" charset="0"/>
                      </a:endParaRPr>
                    </a:p>
                  </a:txBody>
                  <a:tcPr marL="40109" marR="40109" marT="0" marB="0" anchor="b"/>
                </a:tc>
                <a:tc>
                  <a:txBody>
                    <a:bodyPr/>
                    <a:lstStyle/>
                    <a:p>
                      <a:pPr>
                        <a:lnSpc>
                          <a:spcPct val="115000"/>
                        </a:lnSpc>
                        <a:spcAft>
                          <a:spcPts val="0"/>
                        </a:spcAft>
                      </a:pPr>
                      <a:r>
                        <a:rPr lang="es-ES" sz="2000">
                          <a:effectLst/>
                          <a:latin typeface="Muli Regular" panose="020B0604020202020204" charset="0"/>
                        </a:rPr>
                        <a:t>Se abre un pop-up para que el usuario ingrese los datos de la Tarjeta</a:t>
                      </a:r>
                      <a:endParaRPr lang="es-ES" sz="2400">
                        <a:effectLst/>
                        <a:latin typeface="Muli Regular" panose="020B0604020202020204" charset="0"/>
                        <a:ea typeface="Arial" panose="020B0604020202020204" pitchFamily="34" charset="0"/>
                      </a:endParaRPr>
                    </a:p>
                  </a:txBody>
                  <a:tcPr marL="40109" marR="40109" marT="0" marB="0" anchor="b"/>
                </a:tc>
                <a:extLst>
                  <a:ext uri="{0D108BD9-81ED-4DB2-BD59-A6C34878D82A}">
                    <a16:rowId xmlns:a16="http://schemas.microsoft.com/office/drawing/2014/main" val="1220884020"/>
                  </a:ext>
                </a:extLst>
              </a:tr>
              <a:tr h="1022406">
                <a:tc>
                  <a:txBody>
                    <a:bodyPr/>
                    <a:lstStyle/>
                    <a:p>
                      <a:pPr>
                        <a:lnSpc>
                          <a:spcPct val="115000"/>
                        </a:lnSpc>
                        <a:spcAft>
                          <a:spcPts val="0"/>
                        </a:spcAft>
                      </a:pPr>
                      <a:r>
                        <a:rPr lang="es-ES" sz="2000">
                          <a:effectLst/>
                          <a:latin typeface="Muli Regular" panose="020B0604020202020204" charset="0"/>
                        </a:rPr>
                        <a:t>2) Completar formulario de pago y hacer click en Comprar</a:t>
                      </a:r>
                      <a:endParaRPr lang="es-ES" sz="2400">
                        <a:effectLst/>
                        <a:latin typeface="Muli Regular" panose="020B0604020202020204" charset="0"/>
                        <a:ea typeface="Arial" panose="020B0604020202020204" pitchFamily="34" charset="0"/>
                      </a:endParaRPr>
                    </a:p>
                  </a:txBody>
                  <a:tcPr marL="40109" marR="40109" marT="0" marB="0" anchor="b"/>
                </a:tc>
                <a:tc>
                  <a:txBody>
                    <a:bodyPr/>
                    <a:lstStyle/>
                    <a:p>
                      <a:pPr>
                        <a:lnSpc>
                          <a:spcPct val="115000"/>
                        </a:lnSpc>
                        <a:spcAft>
                          <a:spcPts val="0"/>
                        </a:spcAft>
                      </a:pPr>
                      <a:r>
                        <a:rPr lang="es-ES" sz="2000">
                          <a:effectLst/>
                          <a:latin typeface="Muli Regular" panose="020B0604020202020204" charset="0"/>
                        </a:rPr>
                        <a:t>Se cierra el pop-up y el sistema redirige a la pantalla forma de entrega</a:t>
                      </a:r>
                      <a:endParaRPr lang="es-ES" sz="2400">
                        <a:effectLst/>
                        <a:latin typeface="Muli Regular" panose="020B0604020202020204" charset="0"/>
                        <a:ea typeface="Arial" panose="020B0604020202020204" pitchFamily="34" charset="0"/>
                      </a:endParaRPr>
                    </a:p>
                  </a:txBody>
                  <a:tcPr marL="40109" marR="40109" marT="0" marB="0" anchor="b"/>
                </a:tc>
                <a:extLst>
                  <a:ext uri="{0D108BD9-81ED-4DB2-BD59-A6C34878D82A}">
                    <a16:rowId xmlns:a16="http://schemas.microsoft.com/office/drawing/2014/main" val="238011562"/>
                  </a:ext>
                </a:extLst>
              </a:tr>
              <a:tr h="1111309">
                <a:tc>
                  <a:txBody>
                    <a:bodyPr/>
                    <a:lstStyle/>
                    <a:p>
                      <a:pPr>
                        <a:lnSpc>
                          <a:spcPct val="115000"/>
                        </a:lnSpc>
                        <a:spcAft>
                          <a:spcPts val="0"/>
                        </a:spcAft>
                      </a:pPr>
                      <a:r>
                        <a:rPr lang="es-ES" sz="2000">
                          <a:effectLst/>
                          <a:latin typeface="Muli Regular" panose="020B0604020202020204" charset="0"/>
                        </a:rPr>
                        <a:t>3) Elegir la forma de entrega "Retiro en Sucursal" y hacer click en Continuar</a:t>
                      </a:r>
                      <a:endParaRPr lang="es-ES" sz="2400">
                        <a:effectLst/>
                        <a:latin typeface="Muli Regular" panose="020B0604020202020204" charset="0"/>
                        <a:ea typeface="Arial" panose="020B0604020202020204" pitchFamily="34" charset="0"/>
                      </a:endParaRPr>
                    </a:p>
                  </a:txBody>
                  <a:tcPr marL="40109" marR="40109" marT="0" marB="0" anchor="b"/>
                </a:tc>
                <a:tc>
                  <a:txBody>
                    <a:bodyPr/>
                    <a:lstStyle/>
                    <a:p>
                      <a:pPr>
                        <a:lnSpc>
                          <a:spcPct val="115000"/>
                        </a:lnSpc>
                        <a:spcAft>
                          <a:spcPts val="0"/>
                        </a:spcAft>
                      </a:pPr>
                      <a:r>
                        <a:rPr lang="es-ES" sz="2000">
                          <a:effectLst/>
                          <a:latin typeface="Muli Regular" panose="020B0604020202020204" charset="0"/>
                        </a:rPr>
                        <a:t>El formulario se minimiza y se maximiza el formulario de "Seleccionar Sucursal"</a:t>
                      </a:r>
                      <a:endParaRPr lang="es-ES" sz="2400">
                        <a:effectLst/>
                        <a:latin typeface="Muli Regular" panose="020B0604020202020204" charset="0"/>
                        <a:ea typeface="Arial" panose="020B0604020202020204" pitchFamily="34" charset="0"/>
                      </a:endParaRPr>
                    </a:p>
                  </a:txBody>
                  <a:tcPr marL="40109" marR="40109" marT="0" marB="0" anchor="b"/>
                </a:tc>
                <a:extLst>
                  <a:ext uri="{0D108BD9-81ED-4DB2-BD59-A6C34878D82A}">
                    <a16:rowId xmlns:a16="http://schemas.microsoft.com/office/drawing/2014/main" val="4038900277"/>
                  </a:ext>
                </a:extLst>
              </a:tr>
              <a:tr h="1111309">
                <a:tc>
                  <a:txBody>
                    <a:bodyPr/>
                    <a:lstStyle/>
                    <a:p>
                      <a:pPr>
                        <a:lnSpc>
                          <a:spcPct val="115000"/>
                        </a:lnSpc>
                        <a:spcAft>
                          <a:spcPts val="0"/>
                        </a:spcAft>
                      </a:pPr>
                      <a:r>
                        <a:rPr lang="es-ES" sz="2000">
                          <a:effectLst/>
                          <a:latin typeface="Muli Regular" panose="020B0604020202020204" charset="0"/>
                        </a:rPr>
                        <a:t>4) Seleccionar la sucursal por la cual se pasará a retirar el pedido</a:t>
                      </a:r>
                      <a:endParaRPr lang="es-ES" sz="2400">
                        <a:effectLst/>
                        <a:latin typeface="Muli Regular" panose="020B0604020202020204" charset="0"/>
                        <a:ea typeface="Arial" panose="020B0604020202020204" pitchFamily="34" charset="0"/>
                      </a:endParaRPr>
                    </a:p>
                  </a:txBody>
                  <a:tcPr marL="40109" marR="40109" marT="0" marB="0" anchor="b"/>
                </a:tc>
                <a:tc>
                  <a:txBody>
                    <a:bodyPr/>
                    <a:lstStyle/>
                    <a:p>
                      <a:pPr>
                        <a:lnSpc>
                          <a:spcPct val="115000"/>
                        </a:lnSpc>
                        <a:spcAft>
                          <a:spcPts val="0"/>
                        </a:spcAft>
                      </a:pPr>
                      <a:r>
                        <a:rPr lang="es-ES" sz="2000">
                          <a:effectLst/>
                          <a:latin typeface="Muli Regular" panose="020B0604020202020204" charset="0"/>
                        </a:rPr>
                        <a:t>El formulario se minimiza y se maximiza el formulario "Revisar Pedido"</a:t>
                      </a:r>
                      <a:endParaRPr lang="es-ES" sz="2400">
                        <a:effectLst/>
                        <a:latin typeface="Muli Regular" panose="020B0604020202020204" charset="0"/>
                        <a:ea typeface="Arial" panose="020B0604020202020204" pitchFamily="34" charset="0"/>
                      </a:endParaRPr>
                    </a:p>
                  </a:txBody>
                  <a:tcPr marL="40109" marR="40109" marT="0" marB="0" anchor="b"/>
                </a:tc>
                <a:extLst>
                  <a:ext uri="{0D108BD9-81ED-4DB2-BD59-A6C34878D82A}">
                    <a16:rowId xmlns:a16="http://schemas.microsoft.com/office/drawing/2014/main" val="3783794903"/>
                  </a:ext>
                </a:extLst>
              </a:tr>
              <a:tr h="1481747">
                <a:tc>
                  <a:txBody>
                    <a:bodyPr/>
                    <a:lstStyle/>
                    <a:p>
                      <a:pPr>
                        <a:lnSpc>
                          <a:spcPct val="115000"/>
                        </a:lnSpc>
                        <a:spcAft>
                          <a:spcPts val="0"/>
                        </a:spcAft>
                      </a:pPr>
                      <a:r>
                        <a:rPr lang="es-ES" sz="2000">
                          <a:effectLst/>
                          <a:latin typeface="Muli Regular" panose="020B0604020202020204" charset="0"/>
                        </a:rPr>
                        <a:t>5) Visualizar si el costo es correcto y los productos son correctos. Luego hacer click en "Terminar Compra"</a:t>
                      </a:r>
                      <a:endParaRPr lang="es-ES" sz="2400">
                        <a:effectLst/>
                        <a:latin typeface="Muli Regular" panose="020B0604020202020204" charset="0"/>
                        <a:ea typeface="Arial" panose="020B0604020202020204" pitchFamily="34" charset="0"/>
                      </a:endParaRPr>
                    </a:p>
                  </a:txBody>
                  <a:tcPr marL="40109" marR="40109" marT="0" marB="0" anchor="b"/>
                </a:tc>
                <a:tc>
                  <a:txBody>
                    <a:bodyPr/>
                    <a:lstStyle/>
                    <a:p>
                      <a:pPr>
                        <a:lnSpc>
                          <a:spcPct val="115000"/>
                        </a:lnSpc>
                        <a:spcAft>
                          <a:spcPts val="0"/>
                        </a:spcAft>
                      </a:pPr>
                      <a:r>
                        <a:rPr lang="es-ES" sz="2000" dirty="0">
                          <a:effectLst/>
                          <a:latin typeface="Muli Regular" panose="020B0604020202020204" charset="0"/>
                        </a:rPr>
                        <a:t>Se muestra el cartel de "cargando..." y se redirige a la pantalla de "Pedido Generado" con el comprobante del pedido</a:t>
                      </a:r>
                      <a:endParaRPr lang="es-ES" sz="2400" dirty="0">
                        <a:effectLst/>
                        <a:latin typeface="Muli Regular" panose="020B0604020202020204" charset="0"/>
                        <a:ea typeface="Arial" panose="020B0604020202020204" pitchFamily="34" charset="0"/>
                      </a:endParaRPr>
                    </a:p>
                  </a:txBody>
                  <a:tcPr marL="40109" marR="40109" marT="0" marB="0" anchor="b"/>
                </a:tc>
                <a:extLst>
                  <a:ext uri="{0D108BD9-81ED-4DB2-BD59-A6C34878D82A}">
                    <a16:rowId xmlns:a16="http://schemas.microsoft.com/office/drawing/2014/main" val="2282028955"/>
                  </a:ext>
                </a:extLst>
              </a:tr>
            </a:tbl>
          </a:graphicData>
        </a:graphic>
      </p:graphicFrame>
    </p:spTree>
    <p:extLst>
      <p:ext uri="{BB962C8B-B14F-4D97-AF65-F5344CB8AC3E}">
        <p14:creationId xmlns:p14="http://schemas.microsoft.com/office/powerpoint/2010/main" val="12475365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1882971"/>
            <a:ext cx="6173123" cy="1615827"/>
          </a:xfrm>
          <a:prstGeom prst="rect">
            <a:avLst/>
          </a:prstGeom>
        </p:spPr>
        <p:txBody>
          <a:bodyPr lIns="0" tIns="0" rIns="0" bIns="0" rtlCol="0" anchor="t">
            <a:spAutoFit/>
          </a:bodyPr>
          <a:lstStyle/>
          <a:p>
            <a:pPr>
              <a:lnSpc>
                <a:spcPts val="6330"/>
              </a:lnSpc>
            </a:pPr>
            <a:r>
              <a:rPr lang="en-US" sz="5275" dirty="0" err="1">
                <a:solidFill>
                  <a:srgbClr val="0E2C4B"/>
                </a:solidFill>
                <a:latin typeface="Muli Bold Bold"/>
              </a:rPr>
              <a:t>Pruebas</a:t>
            </a:r>
            <a:r>
              <a:rPr lang="en-US" sz="5275" dirty="0">
                <a:solidFill>
                  <a:srgbClr val="0E2C4B"/>
                </a:solidFill>
                <a:latin typeface="Muli Bold Bold"/>
              </a:rPr>
              <a:t> – </a:t>
            </a:r>
            <a:r>
              <a:rPr lang="en-US" sz="5275" dirty="0" err="1">
                <a:solidFill>
                  <a:srgbClr val="0E2C4B"/>
                </a:solidFill>
                <a:latin typeface="Muli Bold Bold"/>
              </a:rPr>
              <a:t>proceso</a:t>
            </a:r>
            <a:r>
              <a:rPr lang="en-US" sz="5275" dirty="0">
                <a:solidFill>
                  <a:srgbClr val="0E2C4B"/>
                </a:solidFill>
                <a:latin typeface="Muli Bold Bold"/>
              </a:rPr>
              <a:t> de V&amp;V </a:t>
            </a:r>
          </a:p>
        </p:txBody>
      </p:sp>
      <p:sp>
        <p:nvSpPr>
          <p:cNvPr id="21" name="TextBox 21"/>
          <p:cNvSpPr txBox="1"/>
          <p:nvPr/>
        </p:nvSpPr>
        <p:spPr>
          <a:xfrm>
            <a:off x="1090510" y="5230850"/>
            <a:ext cx="5919890" cy="331437"/>
          </a:xfrm>
          <a:prstGeom prst="rect">
            <a:avLst/>
          </a:prstGeom>
        </p:spPr>
        <p:txBody>
          <a:bodyPr wrap="square" lIns="0" tIns="0" rIns="0" bIns="0" rtlCol="0" anchor="t">
            <a:spAutoFit/>
          </a:bodyPr>
          <a:lstStyle/>
          <a:p>
            <a:pPr>
              <a:lnSpc>
                <a:spcPts val="2835"/>
              </a:lnSpc>
            </a:pPr>
            <a:r>
              <a:rPr lang="es-ES" sz="2025" dirty="0">
                <a:solidFill>
                  <a:srgbClr val="0E2C4B"/>
                </a:solidFill>
                <a:latin typeface="Muli Regular"/>
              </a:rPr>
              <a:t>Registración de un nuevo usuario</a:t>
            </a:r>
            <a:endParaRPr lang="en-US" sz="2025" dirty="0">
              <a:solidFill>
                <a:srgbClr val="0E2C4B"/>
              </a:solidFill>
              <a:latin typeface="Muli Regular"/>
            </a:endParaRPr>
          </a:p>
        </p:txBody>
      </p:sp>
      <p:grpSp>
        <p:nvGrpSpPr>
          <p:cNvPr id="11" name="Group 2"/>
          <p:cNvGrpSpPr/>
          <p:nvPr/>
        </p:nvGrpSpPr>
        <p:grpSpPr>
          <a:xfrm>
            <a:off x="7994073" y="181261"/>
            <a:ext cx="10293927" cy="10099177"/>
            <a:chOff x="0" y="0"/>
            <a:chExt cx="4778020" cy="2301877"/>
          </a:xfrm>
        </p:grpSpPr>
        <p:sp>
          <p:nvSpPr>
            <p:cNvPr id="12" name="Freeform 3"/>
            <p:cNvSpPr/>
            <p:nvPr/>
          </p:nvSpPr>
          <p:spPr>
            <a:xfrm>
              <a:off x="0" y="0"/>
              <a:ext cx="4778020" cy="2301877"/>
            </a:xfrm>
            <a:custGeom>
              <a:avLst/>
              <a:gdLst/>
              <a:ahLst/>
              <a:cxnLst/>
              <a:rect l="l" t="t" r="r" b="b"/>
              <a:pathLst>
                <a:path w="4778020" h="2301877">
                  <a:moveTo>
                    <a:pt x="4653560" y="2301877"/>
                  </a:moveTo>
                  <a:lnTo>
                    <a:pt x="124460" y="2301877"/>
                  </a:lnTo>
                  <a:cubicBezTo>
                    <a:pt x="55880" y="2301877"/>
                    <a:pt x="0" y="2245997"/>
                    <a:pt x="0" y="2177417"/>
                  </a:cubicBezTo>
                  <a:lnTo>
                    <a:pt x="0" y="124460"/>
                  </a:lnTo>
                  <a:cubicBezTo>
                    <a:pt x="0" y="55880"/>
                    <a:pt x="55880" y="0"/>
                    <a:pt x="124460" y="0"/>
                  </a:cubicBezTo>
                  <a:lnTo>
                    <a:pt x="4653561" y="0"/>
                  </a:lnTo>
                  <a:cubicBezTo>
                    <a:pt x="4722140" y="0"/>
                    <a:pt x="4778020" y="55880"/>
                    <a:pt x="4778020" y="124460"/>
                  </a:cubicBezTo>
                  <a:lnTo>
                    <a:pt x="4778020" y="2177417"/>
                  </a:lnTo>
                  <a:cubicBezTo>
                    <a:pt x="4778020" y="2245997"/>
                    <a:pt x="4722140" y="2301877"/>
                    <a:pt x="4653561" y="2301877"/>
                  </a:cubicBezTo>
                  <a:close/>
                </a:path>
              </a:pathLst>
            </a:custGeom>
            <a:solidFill>
              <a:srgbClr val="FFFFFF"/>
            </a:solidFill>
          </p:spPr>
        </p:sp>
      </p:grpSp>
      <p:graphicFrame>
        <p:nvGraphicFramePr>
          <p:cNvPr id="2" name="Tabla 1"/>
          <p:cNvGraphicFramePr>
            <a:graphicFrameLocks noGrp="1"/>
          </p:cNvGraphicFramePr>
          <p:nvPr>
            <p:extLst>
              <p:ext uri="{D42A27DB-BD31-4B8C-83A1-F6EECF244321}">
                <p14:modId xmlns:p14="http://schemas.microsoft.com/office/powerpoint/2010/main" val="366383628"/>
              </p:ext>
            </p:extLst>
          </p:nvPr>
        </p:nvGraphicFramePr>
        <p:xfrm>
          <a:off x="8382000" y="647700"/>
          <a:ext cx="9372600" cy="8907024"/>
        </p:xfrm>
        <a:graphic>
          <a:graphicData uri="http://schemas.openxmlformats.org/drawingml/2006/table">
            <a:tbl>
              <a:tblPr firstRow="1" firstCol="1" bandRow="1">
                <a:tableStyleId>{7E9639D4-E3E2-4D34-9284-5A2195B3D0D7}</a:tableStyleId>
              </a:tblPr>
              <a:tblGrid>
                <a:gridCol w="3186270">
                  <a:extLst>
                    <a:ext uri="{9D8B030D-6E8A-4147-A177-3AD203B41FA5}">
                      <a16:colId xmlns:a16="http://schemas.microsoft.com/office/drawing/2014/main" val="4050963346"/>
                    </a:ext>
                  </a:extLst>
                </a:gridCol>
                <a:gridCol w="6186330">
                  <a:extLst>
                    <a:ext uri="{9D8B030D-6E8A-4147-A177-3AD203B41FA5}">
                      <a16:colId xmlns:a16="http://schemas.microsoft.com/office/drawing/2014/main" val="583055922"/>
                    </a:ext>
                  </a:extLst>
                </a:gridCol>
              </a:tblGrid>
              <a:tr h="508280">
                <a:tc gridSpan="2">
                  <a:txBody>
                    <a:bodyPr/>
                    <a:lstStyle/>
                    <a:p>
                      <a:pPr algn="ctr">
                        <a:lnSpc>
                          <a:spcPct val="115000"/>
                        </a:lnSpc>
                        <a:spcAft>
                          <a:spcPts val="0"/>
                        </a:spcAft>
                      </a:pPr>
                      <a:r>
                        <a:rPr lang="es-ES" sz="2000" u="sng" dirty="0">
                          <a:effectLst/>
                          <a:latin typeface="Muli Regular" panose="020B0604020202020204" charset="0"/>
                        </a:rPr>
                        <a:t>Caso de prueba Registrar Usuario</a:t>
                      </a:r>
                      <a:endParaRPr lang="es-ES" sz="2000" dirty="0">
                        <a:effectLst/>
                        <a:latin typeface="Muli Regular" panose="020B0604020202020204" charset="0"/>
                        <a:ea typeface="Arial" panose="020B0604020202020204" pitchFamily="34" charset="0"/>
                      </a:endParaRPr>
                    </a:p>
                  </a:txBody>
                  <a:tcPr marL="44450" marR="44450" marT="0" marB="0" anchor="b"/>
                </a:tc>
                <a:tc hMerge="1">
                  <a:txBody>
                    <a:bodyPr/>
                    <a:lstStyle/>
                    <a:p>
                      <a:endParaRPr lang="es-ES"/>
                    </a:p>
                  </a:txBody>
                  <a:tcPr/>
                </a:tc>
                <a:extLst>
                  <a:ext uri="{0D108BD9-81ED-4DB2-BD59-A6C34878D82A}">
                    <a16:rowId xmlns:a16="http://schemas.microsoft.com/office/drawing/2014/main" val="1085485922"/>
                  </a:ext>
                </a:extLst>
              </a:tr>
              <a:tr h="968152">
                <a:tc>
                  <a:txBody>
                    <a:bodyPr/>
                    <a:lstStyle/>
                    <a:p>
                      <a:pPr>
                        <a:lnSpc>
                          <a:spcPct val="115000"/>
                        </a:lnSpc>
                        <a:spcAft>
                          <a:spcPts val="0"/>
                        </a:spcAft>
                      </a:pPr>
                      <a:r>
                        <a:rPr lang="es-ES" sz="2000">
                          <a:effectLst/>
                          <a:latin typeface="Muli Regular" panose="020B0604020202020204" charset="0"/>
                        </a:rPr>
                        <a:t>Objetivo</a:t>
                      </a:r>
                      <a:endParaRPr lang="es-ES" sz="2000">
                        <a:effectLst/>
                        <a:latin typeface="Muli Regular" panose="020B0604020202020204" charset="0"/>
                        <a:ea typeface="Arial" panose="020B0604020202020204" pitchFamily="34" charset="0"/>
                      </a:endParaRPr>
                    </a:p>
                  </a:txBody>
                  <a:tcPr marL="44450" marR="44450" marT="0" marB="0" anchor="b"/>
                </a:tc>
                <a:tc>
                  <a:txBody>
                    <a:bodyPr/>
                    <a:lstStyle/>
                    <a:p>
                      <a:pPr>
                        <a:lnSpc>
                          <a:spcPct val="115000"/>
                        </a:lnSpc>
                        <a:spcAft>
                          <a:spcPts val="0"/>
                        </a:spcAft>
                      </a:pPr>
                      <a:r>
                        <a:rPr lang="es-ES" sz="2000">
                          <a:effectLst/>
                          <a:latin typeface="Muli Regular" panose="020B0604020202020204" charset="0"/>
                        </a:rPr>
                        <a:t>Controlar que la registración de usuario se genere correctamente validando información básica de la persona.</a:t>
                      </a:r>
                      <a:endParaRPr lang="es-ES" sz="2000">
                        <a:effectLst/>
                        <a:latin typeface="Muli Regular" panose="020B0604020202020204" charset="0"/>
                        <a:ea typeface="Arial" panose="020B0604020202020204" pitchFamily="34" charset="0"/>
                      </a:endParaRPr>
                    </a:p>
                  </a:txBody>
                  <a:tcPr marL="44450" marR="44450" marT="0" marB="0" anchor="b"/>
                </a:tc>
                <a:extLst>
                  <a:ext uri="{0D108BD9-81ED-4DB2-BD59-A6C34878D82A}">
                    <a16:rowId xmlns:a16="http://schemas.microsoft.com/office/drawing/2014/main" val="2635247844"/>
                  </a:ext>
                </a:extLst>
              </a:tr>
              <a:tr h="484076">
                <a:tc>
                  <a:txBody>
                    <a:bodyPr/>
                    <a:lstStyle/>
                    <a:p>
                      <a:pPr>
                        <a:lnSpc>
                          <a:spcPct val="115000"/>
                        </a:lnSpc>
                        <a:spcAft>
                          <a:spcPts val="0"/>
                        </a:spcAft>
                      </a:pPr>
                      <a:r>
                        <a:rPr lang="es-ES" sz="2000">
                          <a:effectLst/>
                          <a:latin typeface="Muli Regular" panose="020B0604020202020204" charset="0"/>
                        </a:rPr>
                        <a:t>Id</a:t>
                      </a:r>
                      <a:endParaRPr lang="es-ES" sz="2000">
                        <a:effectLst/>
                        <a:latin typeface="Muli Regular" panose="020B0604020202020204" charset="0"/>
                        <a:ea typeface="Arial" panose="020B0604020202020204" pitchFamily="34" charset="0"/>
                      </a:endParaRPr>
                    </a:p>
                  </a:txBody>
                  <a:tcPr marL="44450" marR="44450" marT="0" marB="0" anchor="b"/>
                </a:tc>
                <a:tc>
                  <a:txBody>
                    <a:bodyPr/>
                    <a:lstStyle/>
                    <a:p>
                      <a:pPr>
                        <a:lnSpc>
                          <a:spcPct val="115000"/>
                        </a:lnSpc>
                        <a:spcAft>
                          <a:spcPts val="0"/>
                        </a:spcAft>
                      </a:pPr>
                      <a:r>
                        <a:rPr lang="es-ES" sz="2000">
                          <a:effectLst/>
                          <a:latin typeface="Muli Regular" panose="020B0604020202020204" charset="0"/>
                        </a:rPr>
                        <a:t>ANTILOPE_EC_0003</a:t>
                      </a:r>
                      <a:endParaRPr lang="es-ES" sz="2000">
                        <a:effectLst/>
                        <a:latin typeface="Muli Regular" panose="020B0604020202020204" charset="0"/>
                        <a:ea typeface="Arial" panose="020B0604020202020204" pitchFamily="34" charset="0"/>
                      </a:endParaRPr>
                    </a:p>
                  </a:txBody>
                  <a:tcPr marL="44450" marR="44450" marT="0" marB="0" anchor="b"/>
                </a:tc>
                <a:extLst>
                  <a:ext uri="{0D108BD9-81ED-4DB2-BD59-A6C34878D82A}">
                    <a16:rowId xmlns:a16="http://schemas.microsoft.com/office/drawing/2014/main" val="2779072290"/>
                  </a:ext>
                </a:extLst>
              </a:tr>
              <a:tr h="484076">
                <a:tc>
                  <a:txBody>
                    <a:bodyPr/>
                    <a:lstStyle/>
                    <a:p>
                      <a:pPr>
                        <a:lnSpc>
                          <a:spcPct val="115000"/>
                        </a:lnSpc>
                        <a:spcAft>
                          <a:spcPts val="0"/>
                        </a:spcAft>
                      </a:pPr>
                      <a:r>
                        <a:rPr lang="es-ES" sz="2000">
                          <a:effectLst/>
                          <a:latin typeface="Muli Regular" panose="020B0604020202020204" charset="0"/>
                        </a:rPr>
                        <a:t>Nombre del caso</a:t>
                      </a:r>
                      <a:endParaRPr lang="es-ES" sz="2000">
                        <a:effectLst/>
                        <a:latin typeface="Muli Regular" panose="020B0604020202020204" charset="0"/>
                        <a:ea typeface="Arial" panose="020B0604020202020204" pitchFamily="34" charset="0"/>
                      </a:endParaRPr>
                    </a:p>
                  </a:txBody>
                  <a:tcPr marL="44450" marR="44450" marT="0" marB="0" anchor="b"/>
                </a:tc>
                <a:tc>
                  <a:txBody>
                    <a:bodyPr/>
                    <a:lstStyle/>
                    <a:p>
                      <a:pPr>
                        <a:lnSpc>
                          <a:spcPct val="115000"/>
                        </a:lnSpc>
                        <a:spcAft>
                          <a:spcPts val="0"/>
                        </a:spcAft>
                      </a:pPr>
                      <a:r>
                        <a:rPr lang="es-ES" sz="2000">
                          <a:effectLst/>
                          <a:latin typeface="Muli Regular" panose="020B0604020202020204" charset="0"/>
                        </a:rPr>
                        <a:t>Registración de usuario nuevo</a:t>
                      </a:r>
                      <a:endParaRPr lang="es-ES" sz="2000">
                        <a:effectLst/>
                        <a:latin typeface="Muli Regular" panose="020B0604020202020204" charset="0"/>
                        <a:ea typeface="Arial" panose="020B0604020202020204" pitchFamily="34" charset="0"/>
                      </a:endParaRPr>
                    </a:p>
                  </a:txBody>
                  <a:tcPr marL="44450" marR="44450" marT="0" marB="0" anchor="b"/>
                </a:tc>
                <a:extLst>
                  <a:ext uri="{0D108BD9-81ED-4DB2-BD59-A6C34878D82A}">
                    <a16:rowId xmlns:a16="http://schemas.microsoft.com/office/drawing/2014/main" val="526963001"/>
                  </a:ext>
                </a:extLst>
              </a:tr>
              <a:tr h="484076">
                <a:tc>
                  <a:txBody>
                    <a:bodyPr/>
                    <a:lstStyle/>
                    <a:p>
                      <a:pPr>
                        <a:lnSpc>
                          <a:spcPct val="115000"/>
                        </a:lnSpc>
                        <a:spcAft>
                          <a:spcPts val="0"/>
                        </a:spcAft>
                      </a:pPr>
                      <a:r>
                        <a:rPr lang="es-ES" sz="2000">
                          <a:effectLst/>
                          <a:latin typeface="Muli Regular" panose="020B0604020202020204" charset="0"/>
                        </a:rPr>
                        <a:t>Precondiciones</a:t>
                      </a:r>
                      <a:endParaRPr lang="es-ES" sz="2000">
                        <a:effectLst/>
                        <a:latin typeface="Muli Regular" panose="020B0604020202020204" charset="0"/>
                        <a:ea typeface="Arial" panose="020B0604020202020204" pitchFamily="34" charset="0"/>
                      </a:endParaRPr>
                    </a:p>
                  </a:txBody>
                  <a:tcPr marL="44450" marR="44450" marT="0" marB="0" anchor="b"/>
                </a:tc>
                <a:tc>
                  <a:txBody>
                    <a:bodyPr/>
                    <a:lstStyle/>
                    <a:p>
                      <a:pPr>
                        <a:lnSpc>
                          <a:spcPct val="115000"/>
                        </a:lnSpc>
                        <a:spcAft>
                          <a:spcPts val="0"/>
                        </a:spcAft>
                      </a:pPr>
                      <a:r>
                        <a:rPr lang="es-ES" sz="2000">
                          <a:effectLst/>
                          <a:latin typeface="Muli Regular" panose="020B0604020202020204" charset="0"/>
                        </a:rPr>
                        <a:t>1) El usuario no debe estar registrado anteriormente en el sistema.</a:t>
                      </a:r>
                      <a:endParaRPr lang="es-ES" sz="2000">
                        <a:effectLst/>
                        <a:latin typeface="Muli Regular" panose="020B0604020202020204" charset="0"/>
                        <a:ea typeface="Arial" panose="020B0604020202020204" pitchFamily="34" charset="0"/>
                      </a:endParaRPr>
                    </a:p>
                  </a:txBody>
                  <a:tcPr marL="44450" marR="44450" marT="0" marB="0" anchor="b"/>
                </a:tc>
                <a:extLst>
                  <a:ext uri="{0D108BD9-81ED-4DB2-BD59-A6C34878D82A}">
                    <a16:rowId xmlns:a16="http://schemas.microsoft.com/office/drawing/2014/main" val="250519279"/>
                  </a:ext>
                </a:extLst>
              </a:tr>
              <a:tr h="484076">
                <a:tc>
                  <a:txBody>
                    <a:bodyPr/>
                    <a:lstStyle/>
                    <a:p>
                      <a:pPr>
                        <a:lnSpc>
                          <a:spcPct val="115000"/>
                        </a:lnSpc>
                        <a:spcAft>
                          <a:spcPts val="0"/>
                        </a:spcAft>
                      </a:pPr>
                      <a:r>
                        <a:rPr lang="es-ES" sz="2000" dirty="0">
                          <a:effectLst/>
                          <a:latin typeface="Muli Regular" panose="020B0604020202020204" charset="0"/>
                        </a:rPr>
                        <a:t>Pasos</a:t>
                      </a:r>
                      <a:endParaRPr lang="es-ES" sz="2000" dirty="0">
                        <a:effectLst/>
                        <a:latin typeface="Muli Regular" panose="020B0604020202020204" charset="0"/>
                        <a:ea typeface="Arial" panose="020B0604020202020204" pitchFamily="34" charset="0"/>
                      </a:endParaRPr>
                    </a:p>
                  </a:txBody>
                  <a:tcPr marL="44450" marR="44450" marT="0" marB="0" anchor="b"/>
                </a:tc>
                <a:tc>
                  <a:txBody>
                    <a:bodyPr/>
                    <a:lstStyle/>
                    <a:p>
                      <a:pPr>
                        <a:lnSpc>
                          <a:spcPct val="115000"/>
                        </a:lnSpc>
                        <a:spcAft>
                          <a:spcPts val="0"/>
                        </a:spcAft>
                      </a:pPr>
                      <a:r>
                        <a:rPr lang="es-ES" sz="2000" b="1" dirty="0">
                          <a:effectLst/>
                          <a:latin typeface="Muli Regular" panose="020B0604020202020204" charset="0"/>
                        </a:rPr>
                        <a:t>Resultado Esperado</a:t>
                      </a:r>
                      <a:endParaRPr lang="es-ES" sz="2000" b="1" dirty="0">
                        <a:effectLst/>
                        <a:latin typeface="Muli Regular" panose="020B0604020202020204" charset="0"/>
                        <a:ea typeface="Arial" panose="020B0604020202020204" pitchFamily="34" charset="0"/>
                      </a:endParaRPr>
                    </a:p>
                  </a:txBody>
                  <a:tcPr marL="44450" marR="44450" marT="0" marB="0" anchor="b"/>
                </a:tc>
                <a:extLst>
                  <a:ext uri="{0D108BD9-81ED-4DB2-BD59-A6C34878D82A}">
                    <a16:rowId xmlns:a16="http://schemas.microsoft.com/office/drawing/2014/main" val="946756802"/>
                  </a:ext>
                </a:extLst>
              </a:tr>
              <a:tr h="968152">
                <a:tc>
                  <a:txBody>
                    <a:bodyPr/>
                    <a:lstStyle/>
                    <a:p>
                      <a:pPr>
                        <a:lnSpc>
                          <a:spcPct val="115000"/>
                        </a:lnSpc>
                        <a:spcAft>
                          <a:spcPts val="0"/>
                        </a:spcAft>
                      </a:pPr>
                      <a:r>
                        <a:rPr lang="es-ES" sz="2000">
                          <a:effectLst/>
                          <a:latin typeface="Muli Regular" panose="020B0604020202020204" charset="0"/>
                        </a:rPr>
                        <a:t>1) El usuario hace click en el botón “Registrarse”</a:t>
                      </a:r>
                      <a:endParaRPr lang="es-ES" sz="2000">
                        <a:effectLst/>
                        <a:latin typeface="Muli Regular" panose="020B0604020202020204" charset="0"/>
                        <a:ea typeface="Arial" panose="020B0604020202020204" pitchFamily="34" charset="0"/>
                      </a:endParaRPr>
                    </a:p>
                  </a:txBody>
                  <a:tcPr marL="44450" marR="44450" marT="0" marB="0" anchor="b"/>
                </a:tc>
                <a:tc>
                  <a:txBody>
                    <a:bodyPr/>
                    <a:lstStyle/>
                    <a:p>
                      <a:pPr>
                        <a:lnSpc>
                          <a:spcPct val="115000"/>
                        </a:lnSpc>
                        <a:spcAft>
                          <a:spcPts val="0"/>
                        </a:spcAft>
                      </a:pPr>
                      <a:r>
                        <a:rPr lang="es-ES" sz="2000">
                          <a:effectLst/>
                          <a:latin typeface="Muli Regular" panose="020B0604020202020204" charset="0"/>
                        </a:rPr>
                        <a:t>El sistema redirige a la pantalla de Registración de usuarios.</a:t>
                      </a:r>
                      <a:endParaRPr lang="es-ES" sz="2000">
                        <a:effectLst/>
                        <a:latin typeface="Muli Regular" panose="020B0604020202020204" charset="0"/>
                        <a:ea typeface="Arial" panose="020B0604020202020204" pitchFamily="34" charset="0"/>
                      </a:endParaRPr>
                    </a:p>
                  </a:txBody>
                  <a:tcPr marL="44450" marR="44450" marT="0" marB="0" anchor="b"/>
                </a:tc>
                <a:extLst>
                  <a:ext uri="{0D108BD9-81ED-4DB2-BD59-A6C34878D82A}">
                    <a16:rowId xmlns:a16="http://schemas.microsoft.com/office/drawing/2014/main" val="3916568662"/>
                  </a:ext>
                </a:extLst>
              </a:tr>
              <a:tr h="1307328">
                <a:tc>
                  <a:txBody>
                    <a:bodyPr/>
                    <a:lstStyle/>
                    <a:p>
                      <a:pPr>
                        <a:lnSpc>
                          <a:spcPct val="115000"/>
                        </a:lnSpc>
                        <a:spcAft>
                          <a:spcPts val="0"/>
                        </a:spcAft>
                      </a:pPr>
                      <a:r>
                        <a:rPr lang="es-ES" sz="2000">
                          <a:effectLst/>
                          <a:latin typeface="Muli Regular" panose="020B0604020202020204" charset="0"/>
                        </a:rPr>
                        <a:t>2) Completar formulario de pago y hacer click en Registrarse</a:t>
                      </a:r>
                      <a:endParaRPr lang="es-ES" sz="2000">
                        <a:effectLst/>
                        <a:latin typeface="Muli Regular" panose="020B0604020202020204" charset="0"/>
                        <a:ea typeface="Arial" panose="020B0604020202020204" pitchFamily="34" charset="0"/>
                      </a:endParaRPr>
                    </a:p>
                  </a:txBody>
                  <a:tcPr marL="44450" marR="44450" marT="0" marB="0" anchor="b"/>
                </a:tc>
                <a:tc>
                  <a:txBody>
                    <a:bodyPr/>
                    <a:lstStyle/>
                    <a:p>
                      <a:pPr>
                        <a:lnSpc>
                          <a:spcPct val="115000"/>
                        </a:lnSpc>
                        <a:spcAft>
                          <a:spcPts val="0"/>
                        </a:spcAft>
                      </a:pPr>
                      <a:r>
                        <a:rPr lang="es-ES" sz="2000">
                          <a:effectLst/>
                          <a:latin typeface="Muli Regular" panose="020B0604020202020204" charset="0"/>
                        </a:rPr>
                        <a:t>El usuario carga todos sus datos, además una contraseña que supere las validaciones mínimas exigidas por el sistema (6 caracteres, 1 mayúscula y 1 número). </a:t>
                      </a:r>
                      <a:endParaRPr lang="es-ES" sz="2000">
                        <a:effectLst/>
                        <a:latin typeface="Muli Regular" panose="020B0604020202020204" charset="0"/>
                        <a:ea typeface="Arial" panose="020B0604020202020204" pitchFamily="34" charset="0"/>
                      </a:endParaRPr>
                    </a:p>
                  </a:txBody>
                  <a:tcPr marL="44450" marR="44450" marT="0" marB="0" anchor="b"/>
                </a:tc>
                <a:extLst>
                  <a:ext uri="{0D108BD9-81ED-4DB2-BD59-A6C34878D82A}">
                    <a16:rowId xmlns:a16="http://schemas.microsoft.com/office/drawing/2014/main" val="1320235392"/>
                  </a:ext>
                </a:extLst>
              </a:tr>
              <a:tr h="1452228">
                <a:tc>
                  <a:txBody>
                    <a:bodyPr/>
                    <a:lstStyle/>
                    <a:p>
                      <a:pPr>
                        <a:lnSpc>
                          <a:spcPct val="115000"/>
                        </a:lnSpc>
                        <a:spcAft>
                          <a:spcPts val="0"/>
                        </a:spcAft>
                      </a:pPr>
                      <a:r>
                        <a:rPr lang="es-ES" sz="2000">
                          <a:effectLst/>
                          <a:latin typeface="Muli Regular" panose="020B0604020202020204" charset="0"/>
                        </a:rPr>
                        <a:t>3) Mensaje exitoso</a:t>
                      </a:r>
                      <a:endParaRPr lang="es-ES" sz="2000">
                        <a:effectLst/>
                        <a:latin typeface="Muli Regular" panose="020B0604020202020204" charset="0"/>
                        <a:ea typeface="Arial" panose="020B0604020202020204" pitchFamily="34" charset="0"/>
                      </a:endParaRPr>
                    </a:p>
                  </a:txBody>
                  <a:tcPr marL="44450" marR="44450" marT="0" marB="0" anchor="b"/>
                </a:tc>
                <a:tc>
                  <a:txBody>
                    <a:bodyPr/>
                    <a:lstStyle/>
                    <a:p>
                      <a:pPr>
                        <a:lnSpc>
                          <a:spcPct val="115000"/>
                        </a:lnSpc>
                        <a:spcAft>
                          <a:spcPts val="0"/>
                        </a:spcAft>
                      </a:pPr>
                      <a:r>
                        <a:rPr lang="es-ES" sz="2000">
                          <a:effectLst/>
                          <a:latin typeface="Muli Regular" panose="020B0604020202020204" charset="0"/>
                        </a:rPr>
                        <a:t>El sistema muestra un mensaje exitoso detallando que el usuario fue registrado correctamente.</a:t>
                      </a:r>
                      <a:endParaRPr lang="es-ES" sz="2000">
                        <a:effectLst/>
                        <a:latin typeface="Muli Regular" panose="020B0604020202020204" charset="0"/>
                        <a:ea typeface="Arial" panose="020B0604020202020204" pitchFamily="34" charset="0"/>
                      </a:endParaRPr>
                    </a:p>
                  </a:txBody>
                  <a:tcPr marL="44450" marR="44450" marT="0" marB="0" anchor="b"/>
                </a:tc>
                <a:extLst>
                  <a:ext uri="{0D108BD9-81ED-4DB2-BD59-A6C34878D82A}">
                    <a16:rowId xmlns:a16="http://schemas.microsoft.com/office/drawing/2014/main" val="1672233564"/>
                  </a:ext>
                </a:extLst>
              </a:tr>
              <a:tr h="1452228">
                <a:tc>
                  <a:txBody>
                    <a:bodyPr/>
                    <a:lstStyle/>
                    <a:p>
                      <a:pPr>
                        <a:lnSpc>
                          <a:spcPct val="115000"/>
                        </a:lnSpc>
                        <a:spcAft>
                          <a:spcPts val="0"/>
                        </a:spcAft>
                      </a:pPr>
                      <a:r>
                        <a:rPr lang="es-ES" sz="2000">
                          <a:effectLst/>
                          <a:latin typeface="Muli Regular" panose="020B0604020202020204" charset="0"/>
                        </a:rPr>
                        <a:t>4) Redirección a página de inicio.</a:t>
                      </a:r>
                      <a:endParaRPr lang="es-ES" sz="2000">
                        <a:effectLst/>
                        <a:latin typeface="Muli Regular" panose="020B0604020202020204" charset="0"/>
                        <a:ea typeface="Arial" panose="020B0604020202020204" pitchFamily="34" charset="0"/>
                      </a:endParaRPr>
                    </a:p>
                  </a:txBody>
                  <a:tcPr marL="44450" marR="44450" marT="0" marB="0" anchor="b"/>
                </a:tc>
                <a:tc>
                  <a:txBody>
                    <a:bodyPr/>
                    <a:lstStyle/>
                    <a:p>
                      <a:pPr>
                        <a:lnSpc>
                          <a:spcPct val="115000"/>
                        </a:lnSpc>
                        <a:spcAft>
                          <a:spcPts val="0"/>
                        </a:spcAft>
                      </a:pPr>
                      <a:r>
                        <a:rPr lang="es-ES" sz="2000" dirty="0">
                          <a:effectLst/>
                          <a:latin typeface="Muli Regular" panose="020B0604020202020204" charset="0"/>
                        </a:rPr>
                        <a:t>El sistema redirige a la pantalla de inicio para que el usuario pueda realizar su pedido.</a:t>
                      </a:r>
                      <a:endParaRPr lang="es-ES" sz="2000" dirty="0">
                        <a:effectLst/>
                        <a:latin typeface="Muli Regular" panose="020B0604020202020204" charset="0"/>
                        <a:ea typeface="Arial" panose="020B0604020202020204" pitchFamily="34" charset="0"/>
                      </a:endParaRPr>
                    </a:p>
                  </a:txBody>
                  <a:tcPr marL="44450" marR="44450" marT="0" marB="0" anchor="b"/>
                </a:tc>
                <a:extLst>
                  <a:ext uri="{0D108BD9-81ED-4DB2-BD59-A6C34878D82A}">
                    <a16:rowId xmlns:a16="http://schemas.microsoft.com/office/drawing/2014/main" val="2743469123"/>
                  </a:ext>
                </a:extLst>
              </a:tr>
            </a:tbl>
          </a:graphicData>
        </a:graphic>
      </p:graphicFrame>
    </p:spTree>
    <p:extLst>
      <p:ext uri="{BB962C8B-B14F-4D97-AF65-F5344CB8AC3E}">
        <p14:creationId xmlns:p14="http://schemas.microsoft.com/office/powerpoint/2010/main" val="6105048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1882971"/>
            <a:ext cx="6173123" cy="1615827"/>
          </a:xfrm>
          <a:prstGeom prst="rect">
            <a:avLst/>
          </a:prstGeom>
        </p:spPr>
        <p:txBody>
          <a:bodyPr lIns="0" tIns="0" rIns="0" bIns="0" rtlCol="0" anchor="t">
            <a:spAutoFit/>
          </a:bodyPr>
          <a:lstStyle/>
          <a:p>
            <a:pPr>
              <a:lnSpc>
                <a:spcPts val="6330"/>
              </a:lnSpc>
            </a:pPr>
            <a:r>
              <a:rPr lang="en-US" sz="5275" dirty="0" err="1">
                <a:solidFill>
                  <a:srgbClr val="0E2C4B"/>
                </a:solidFill>
                <a:latin typeface="Muli Bold Bold"/>
              </a:rPr>
              <a:t>Pruebas</a:t>
            </a:r>
            <a:r>
              <a:rPr lang="en-US" sz="5275" dirty="0">
                <a:solidFill>
                  <a:srgbClr val="0E2C4B"/>
                </a:solidFill>
                <a:latin typeface="Muli Bold Bold"/>
              </a:rPr>
              <a:t> – </a:t>
            </a:r>
            <a:r>
              <a:rPr lang="en-US" sz="5275" dirty="0" err="1">
                <a:solidFill>
                  <a:srgbClr val="0E2C4B"/>
                </a:solidFill>
                <a:latin typeface="Muli Bold Bold"/>
              </a:rPr>
              <a:t>proceso</a:t>
            </a:r>
            <a:r>
              <a:rPr lang="en-US" sz="5275" dirty="0">
                <a:solidFill>
                  <a:srgbClr val="0E2C4B"/>
                </a:solidFill>
                <a:latin typeface="Muli Bold Bold"/>
              </a:rPr>
              <a:t> de V&amp;V </a:t>
            </a:r>
          </a:p>
        </p:txBody>
      </p:sp>
      <p:sp>
        <p:nvSpPr>
          <p:cNvPr id="21" name="TextBox 21"/>
          <p:cNvSpPr txBox="1"/>
          <p:nvPr/>
        </p:nvSpPr>
        <p:spPr>
          <a:xfrm>
            <a:off x="1090510" y="5230850"/>
            <a:ext cx="5919890" cy="331437"/>
          </a:xfrm>
          <a:prstGeom prst="rect">
            <a:avLst/>
          </a:prstGeom>
        </p:spPr>
        <p:txBody>
          <a:bodyPr wrap="square" lIns="0" tIns="0" rIns="0" bIns="0" rtlCol="0" anchor="t">
            <a:spAutoFit/>
          </a:bodyPr>
          <a:lstStyle/>
          <a:p>
            <a:pPr>
              <a:lnSpc>
                <a:spcPts val="2835"/>
              </a:lnSpc>
            </a:pPr>
            <a:r>
              <a:rPr lang="es-ES" sz="2025" dirty="0">
                <a:solidFill>
                  <a:srgbClr val="0E2C4B"/>
                </a:solidFill>
                <a:latin typeface="Muli Regular"/>
              </a:rPr>
              <a:t>Error al registrar un usuario con mail existente</a:t>
            </a:r>
            <a:endParaRPr lang="en-US" sz="2025" dirty="0">
              <a:solidFill>
                <a:srgbClr val="0E2C4B"/>
              </a:solidFill>
              <a:latin typeface="Muli Regular"/>
            </a:endParaRPr>
          </a:p>
        </p:txBody>
      </p:sp>
      <p:grpSp>
        <p:nvGrpSpPr>
          <p:cNvPr id="11" name="Group 2"/>
          <p:cNvGrpSpPr/>
          <p:nvPr/>
        </p:nvGrpSpPr>
        <p:grpSpPr>
          <a:xfrm>
            <a:off x="8001000" y="73522"/>
            <a:ext cx="10293927" cy="10099177"/>
            <a:chOff x="0" y="0"/>
            <a:chExt cx="4778020" cy="2301877"/>
          </a:xfrm>
        </p:grpSpPr>
        <p:sp>
          <p:nvSpPr>
            <p:cNvPr id="12" name="Freeform 3"/>
            <p:cNvSpPr/>
            <p:nvPr/>
          </p:nvSpPr>
          <p:spPr>
            <a:xfrm>
              <a:off x="0" y="0"/>
              <a:ext cx="4778020" cy="2301877"/>
            </a:xfrm>
            <a:custGeom>
              <a:avLst/>
              <a:gdLst/>
              <a:ahLst/>
              <a:cxnLst/>
              <a:rect l="l" t="t" r="r" b="b"/>
              <a:pathLst>
                <a:path w="4778020" h="2301877">
                  <a:moveTo>
                    <a:pt x="4653560" y="2301877"/>
                  </a:moveTo>
                  <a:lnTo>
                    <a:pt x="124460" y="2301877"/>
                  </a:lnTo>
                  <a:cubicBezTo>
                    <a:pt x="55880" y="2301877"/>
                    <a:pt x="0" y="2245997"/>
                    <a:pt x="0" y="2177417"/>
                  </a:cubicBezTo>
                  <a:lnTo>
                    <a:pt x="0" y="124460"/>
                  </a:lnTo>
                  <a:cubicBezTo>
                    <a:pt x="0" y="55880"/>
                    <a:pt x="55880" y="0"/>
                    <a:pt x="124460" y="0"/>
                  </a:cubicBezTo>
                  <a:lnTo>
                    <a:pt x="4653561" y="0"/>
                  </a:lnTo>
                  <a:cubicBezTo>
                    <a:pt x="4722140" y="0"/>
                    <a:pt x="4778020" y="55880"/>
                    <a:pt x="4778020" y="124460"/>
                  </a:cubicBezTo>
                  <a:lnTo>
                    <a:pt x="4778020" y="2177417"/>
                  </a:lnTo>
                  <a:cubicBezTo>
                    <a:pt x="4778020" y="2245997"/>
                    <a:pt x="4722140" y="2301877"/>
                    <a:pt x="4653561" y="2301877"/>
                  </a:cubicBezTo>
                  <a:close/>
                </a:path>
              </a:pathLst>
            </a:custGeom>
            <a:solidFill>
              <a:srgbClr val="FFFFFF"/>
            </a:solidFill>
          </p:spPr>
        </p:sp>
      </p:grpSp>
      <p:graphicFrame>
        <p:nvGraphicFramePr>
          <p:cNvPr id="4" name="Tabla 3"/>
          <p:cNvGraphicFramePr>
            <a:graphicFrameLocks noGrp="1"/>
          </p:cNvGraphicFramePr>
          <p:nvPr>
            <p:extLst>
              <p:ext uri="{D42A27DB-BD31-4B8C-83A1-F6EECF244321}">
                <p14:modId xmlns:p14="http://schemas.microsoft.com/office/powerpoint/2010/main" val="4212275472"/>
              </p:ext>
            </p:extLst>
          </p:nvPr>
        </p:nvGraphicFramePr>
        <p:xfrm>
          <a:off x="8305800" y="571500"/>
          <a:ext cx="9601200" cy="8439622"/>
        </p:xfrm>
        <a:graphic>
          <a:graphicData uri="http://schemas.openxmlformats.org/drawingml/2006/table">
            <a:tbl>
              <a:tblPr firstRow="1" firstCol="1" bandRow="1">
                <a:tableStyleId>{7E9639D4-E3E2-4D34-9284-5A2195B3D0D7}</a:tableStyleId>
              </a:tblPr>
              <a:tblGrid>
                <a:gridCol w="3810000">
                  <a:extLst>
                    <a:ext uri="{9D8B030D-6E8A-4147-A177-3AD203B41FA5}">
                      <a16:colId xmlns:a16="http://schemas.microsoft.com/office/drawing/2014/main" val="3480023902"/>
                    </a:ext>
                  </a:extLst>
                </a:gridCol>
                <a:gridCol w="5791200">
                  <a:extLst>
                    <a:ext uri="{9D8B030D-6E8A-4147-A177-3AD203B41FA5}">
                      <a16:colId xmlns:a16="http://schemas.microsoft.com/office/drawing/2014/main" val="943333162"/>
                    </a:ext>
                  </a:extLst>
                </a:gridCol>
              </a:tblGrid>
              <a:tr h="624811">
                <a:tc gridSpan="2">
                  <a:txBody>
                    <a:bodyPr/>
                    <a:lstStyle/>
                    <a:p>
                      <a:pPr algn="ctr">
                        <a:lnSpc>
                          <a:spcPct val="115000"/>
                        </a:lnSpc>
                        <a:spcAft>
                          <a:spcPts val="0"/>
                        </a:spcAft>
                      </a:pPr>
                      <a:r>
                        <a:rPr lang="es-ES" sz="1800" u="sng">
                          <a:effectLst/>
                          <a:latin typeface="Muli Regular" panose="020B0604020202020204" charset="0"/>
                        </a:rPr>
                        <a:t>Caso de prueba Registrar Usuario</a:t>
                      </a:r>
                      <a:endParaRPr lang="es-ES" sz="1800">
                        <a:effectLst/>
                        <a:latin typeface="Muli Regular" panose="020B0604020202020204" charset="0"/>
                        <a:ea typeface="Arial" panose="020B0604020202020204" pitchFamily="34" charset="0"/>
                      </a:endParaRPr>
                    </a:p>
                  </a:txBody>
                  <a:tcPr marL="44450" marR="44450" marT="0" marB="0" anchor="b"/>
                </a:tc>
                <a:tc hMerge="1">
                  <a:txBody>
                    <a:bodyPr/>
                    <a:lstStyle/>
                    <a:p>
                      <a:endParaRPr lang="es-ES"/>
                    </a:p>
                  </a:txBody>
                  <a:tcPr/>
                </a:tc>
                <a:extLst>
                  <a:ext uri="{0D108BD9-81ED-4DB2-BD59-A6C34878D82A}">
                    <a16:rowId xmlns:a16="http://schemas.microsoft.com/office/drawing/2014/main" val="2452513248"/>
                  </a:ext>
                </a:extLst>
              </a:tr>
              <a:tr h="1190116">
                <a:tc>
                  <a:txBody>
                    <a:bodyPr/>
                    <a:lstStyle/>
                    <a:p>
                      <a:pPr>
                        <a:lnSpc>
                          <a:spcPct val="115000"/>
                        </a:lnSpc>
                        <a:spcAft>
                          <a:spcPts val="0"/>
                        </a:spcAft>
                      </a:pPr>
                      <a:r>
                        <a:rPr lang="es-ES" sz="2000" dirty="0">
                          <a:effectLst/>
                          <a:latin typeface="Muli Regular" panose="020B0604020202020204" charset="0"/>
                        </a:rPr>
                        <a:t>Objetivo</a:t>
                      </a:r>
                      <a:endParaRPr lang="es-ES" sz="2000" dirty="0">
                        <a:effectLst/>
                        <a:latin typeface="Muli Regular" panose="020B0604020202020204" charset="0"/>
                        <a:ea typeface="Arial" panose="020B0604020202020204" pitchFamily="34" charset="0"/>
                      </a:endParaRPr>
                    </a:p>
                  </a:txBody>
                  <a:tcPr marL="44450" marR="44450" marT="0" marB="0" anchor="b"/>
                </a:tc>
                <a:tc>
                  <a:txBody>
                    <a:bodyPr/>
                    <a:lstStyle/>
                    <a:p>
                      <a:pPr>
                        <a:lnSpc>
                          <a:spcPct val="115000"/>
                        </a:lnSpc>
                        <a:spcAft>
                          <a:spcPts val="0"/>
                        </a:spcAft>
                      </a:pPr>
                      <a:r>
                        <a:rPr lang="es-ES" sz="2000" dirty="0">
                          <a:effectLst/>
                          <a:latin typeface="Muli Regular" panose="020B0604020202020204" charset="0"/>
                        </a:rPr>
                        <a:t>Controlar que la registración de usuario no se genere debido a que el mail a ingresar ya existe en el sistema.</a:t>
                      </a:r>
                      <a:endParaRPr lang="es-ES" sz="2000" dirty="0">
                        <a:effectLst/>
                        <a:latin typeface="Muli Regular" panose="020B0604020202020204" charset="0"/>
                        <a:ea typeface="Arial" panose="020B0604020202020204" pitchFamily="34" charset="0"/>
                      </a:endParaRPr>
                    </a:p>
                  </a:txBody>
                  <a:tcPr marL="44450" marR="44450" marT="0" marB="0" anchor="b"/>
                </a:tc>
                <a:extLst>
                  <a:ext uri="{0D108BD9-81ED-4DB2-BD59-A6C34878D82A}">
                    <a16:rowId xmlns:a16="http://schemas.microsoft.com/office/drawing/2014/main" val="1116677854"/>
                  </a:ext>
                </a:extLst>
              </a:tr>
              <a:tr h="595058">
                <a:tc>
                  <a:txBody>
                    <a:bodyPr/>
                    <a:lstStyle/>
                    <a:p>
                      <a:pPr>
                        <a:lnSpc>
                          <a:spcPct val="115000"/>
                        </a:lnSpc>
                        <a:spcAft>
                          <a:spcPts val="0"/>
                        </a:spcAft>
                      </a:pPr>
                      <a:r>
                        <a:rPr lang="es-ES" sz="2000">
                          <a:effectLst/>
                          <a:latin typeface="Muli Regular" panose="020B0604020202020204" charset="0"/>
                        </a:rPr>
                        <a:t>Id</a:t>
                      </a:r>
                      <a:endParaRPr lang="es-ES" sz="2000">
                        <a:effectLst/>
                        <a:latin typeface="Muli Regular" panose="020B0604020202020204" charset="0"/>
                        <a:ea typeface="Arial" panose="020B0604020202020204" pitchFamily="34" charset="0"/>
                      </a:endParaRPr>
                    </a:p>
                  </a:txBody>
                  <a:tcPr marL="44450" marR="44450" marT="0" marB="0" anchor="b"/>
                </a:tc>
                <a:tc>
                  <a:txBody>
                    <a:bodyPr/>
                    <a:lstStyle/>
                    <a:p>
                      <a:pPr>
                        <a:lnSpc>
                          <a:spcPct val="115000"/>
                        </a:lnSpc>
                        <a:spcAft>
                          <a:spcPts val="0"/>
                        </a:spcAft>
                      </a:pPr>
                      <a:r>
                        <a:rPr lang="es-ES" sz="2000">
                          <a:effectLst/>
                          <a:latin typeface="Muli Regular" panose="020B0604020202020204" charset="0"/>
                        </a:rPr>
                        <a:t>ANTILOPE_EC_0004</a:t>
                      </a:r>
                      <a:endParaRPr lang="es-ES" sz="2000">
                        <a:effectLst/>
                        <a:latin typeface="Muli Regular" panose="020B0604020202020204" charset="0"/>
                        <a:ea typeface="Arial" panose="020B0604020202020204" pitchFamily="34" charset="0"/>
                      </a:endParaRPr>
                    </a:p>
                  </a:txBody>
                  <a:tcPr marL="44450" marR="44450" marT="0" marB="0" anchor="b"/>
                </a:tc>
                <a:extLst>
                  <a:ext uri="{0D108BD9-81ED-4DB2-BD59-A6C34878D82A}">
                    <a16:rowId xmlns:a16="http://schemas.microsoft.com/office/drawing/2014/main" val="864332999"/>
                  </a:ext>
                </a:extLst>
              </a:tr>
              <a:tr h="595058">
                <a:tc>
                  <a:txBody>
                    <a:bodyPr/>
                    <a:lstStyle/>
                    <a:p>
                      <a:pPr>
                        <a:lnSpc>
                          <a:spcPct val="115000"/>
                        </a:lnSpc>
                        <a:spcAft>
                          <a:spcPts val="0"/>
                        </a:spcAft>
                      </a:pPr>
                      <a:r>
                        <a:rPr lang="es-ES" sz="2000">
                          <a:effectLst/>
                          <a:latin typeface="Muli Regular" panose="020B0604020202020204" charset="0"/>
                        </a:rPr>
                        <a:t>Nombre del caso</a:t>
                      </a:r>
                      <a:endParaRPr lang="es-ES" sz="2000">
                        <a:effectLst/>
                        <a:latin typeface="Muli Regular" panose="020B0604020202020204" charset="0"/>
                        <a:ea typeface="Arial" panose="020B0604020202020204" pitchFamily="34" charset="0"/>
                      </a:endParaRPr>
                    </a:p>
                  </a:txBody>
                  <a:tcPr marL="44450" marR="44450" marT="0" marB="0" anchor="b"/>
                </a:tc>
                <a:tc>
                  <a:txBody>
                    <a:bodyPr/>
                    <a:lstStyle/>
                    <a:p>
                      <a:pPr>
                        <a:lnSpc>
                          <a:spcPct val="115000"/>
                        </a:lnSpc>
                        <a:spcAft>
                          <a:spcPts val="0"/>
                        </a:spcAft>
                      </a:pPr>
                      <a:r>
                        <a:rPr lang="es-ES" sz="2000">
                          <a:effectLst/>
                          <a:latin typeface="Muli Regular" panose="020B0604020202020204" charset="0"/>
                        </a:rPr>
                        <a:t>Registración de usuario, mail existente</a:t>
                      </a:r>
                      <a:endParaRPr lang="es-ES" sz="2000">
                        <a:effectLst/>
                        <a:latin typeface="Muli Regular" panose="020B0604020202020204" charset="0"/>
                        <a:ea typeface="Arial" panose="020B0604020202020204" pitchFamily="34" charset="0"/>
                      </a:endParaRPr>
                    </a:p>
                  </a:txBody>
                  <a:tcPr marL="44450" marR="44450" marT="0" marB="0" anchor="b"/>
                </a:tc>
                <a:extLst>
                  <a:ext uri="{0D108BD9-81ED-4DB2-BD59-A6C34878D82A}">
                    <a16:rowId xmlns:a16="http://schemas.microsoft.com/office/drawing/2014/main" val="791608731"/>
                  </a:ext>
                </a:extLst>
              </a:tr>
              <a:tr h="595058">
                <a:tc>
                  <a:txBody>
                    <a:bodyPr/>
                    <a:lstStyle/>
                    <a:p>
                      <a:pPr>
                        <a:lnSpc>
                          <a:spcPct val="115000"/>
                        </a:lnSpc>
                        <a:spcAft>
                          <a:spcPts val="0"/>
                        </a:spcAft>
                      </a:pPr>
                      <a:r>
                        <a:rPr lang="es-ES" sz="2000">
                          <a:effectLst/>
                          <a:latin typeface="Muli Regular" panose="020B0604020202020204" charset="0"/>
                        </a:rPr>
                        <a:t>Precondiciones</a:t>
                      </a:r>
                      <a:endParaRPr lang="es-ES" sz="2000">
                        <a:effectLst/>
                        <a:latin typeface="Muli Regular" panose="020B0604020202020204" charset="0"/>
                        <a:ea typeface="Arial" panose="020B0604020202020204" pitchFamily="34" charset="0"/>
                      </a:endParaRPr>
                    </a:p>
                  </a:txBody>
                  <a:tcPr marL="44450" marR="44450" marT="0" marB="0" anchor="b"/>
                </a:tc>
                <a:tc>
                  <a:txBody>
                    <a:bodyPr/>
                    <a:lstStyle/>
                    <a:p>
                      <a:pPr>
                        <a:lnSpc>
                          <a:spcPct val="115000"/>
                        </a:lnSpc>
                        <a:spcAft>
                          <a:spcPts val="0"/>
                        </a:spcAft>
                      </a:pPr>
                      <a:r>
                        <a:rPr lang="es-ES" sz="2000">
                          <a:effectLst/>
                          <a:latin typeface="Muli Regular" panose="020B0604020202020204" charset="0"/>
                        </a:rPr>
                        <a:t>1) El usuario debe estar registrado anteriormente.</a:t>
                      </a:r>
                      <a:endParaRPr lang="es-ES" sz="2000">
                        <a:effectLst/>
                        <a:latin typeface="Muli Regular" panose="020B0604020202020204" charset="0"/>
                        <a:ea typeface="Arial" panose="020B0604020202020204" pitchFamily="34" charset="0"/>
                      </a:endParaRPr>
                    </a:p>
                  </a:txBody>
                  <a:tcPr marL="44450" marR="44450" marT="0" marB="0" anchor="b"/>
                </a:tc>
                <a:extLst>
                  <a:ext uri="{0D108BD9-81ED-4DB2-BD59-A6C34878D82A}">
                    <a16:rowId xmlns:a16="http://schemas.microsoft.com/office/drawing/2014/main" val="2115153239"/>
                  </a:ext>
                </a:extLst>
              </a:tr>
              <a:tr h="595058">
                <a:tc>
                  <a:txBody>
                    <a:bodyPr/>
                    <a:lstStyle/>
                    <a:p>
                      <a:pPr>
                        <a:lnSpc>
                          <a:spcPct val="115000"/>
                        </a:lnSpc>
                        <a:spcAft>
                          <a:spcPts val="0"/>
                        </a:spcAft>
                      </a:pPr>
                      <a:r>
                        <a:rPr lang="es-ES" sz="2000" dirty="0">
                          <a:effectLst/>
                          <a:latin typeface="Muli Regular" panose="020B0604020202020204" charset="0"/>
                        </a:rPr>
                        <a:t>Pasos</a:t>
                      </a:r>
                      <a:endParaRPr lang="es-ES" sz="2000" dirty="0">
                        <a:effectLst/>
                        <a:latin typeface="Muli Regular" panose="020B0604020202020204" charset="0"/>
                        <a:ea typeface="Arial" panose="020B0604020202020204" pitchFamily="34" charset="0"/>
                      </a:endParaRPr>
                    </a:p>
                  </a:txBody>
                  <a:tcPr marL="44450" marR="44450" marT="0" marB="0" anchor="b"/>
                </a:tc>
                <a:tc>
                  <a:txBody>
                    <a:bodyPr/>
                    <a:lstStyle/>
                    <a:p>
                      <a:pPr>
                        <a:lnSpc>
                          <a:spcPct val="115000"/>
                        </a:lnSpc>
                        <a:spcAft>
                          <a:spcPts val="0"/>
                        </a:spcAft>
                      </a:pPr>
                      <a:r>
                        <a:rPr lang="es-ES" sz="2000" b="1" dirty="0">
                          <a:effectLst/>
                          <a:latin typeface="Muli Regular" panose="020B0604020202020204" charset="0"/>
                        </a:rPr>
                        <a:t>Resultado Esperado</a:t>
                      </a:r>
                      <a:endParaRPr lang="es-ES" sz="2000" b="1" dirty="0">
                        <a:effectLst/>
                        <a:latin typeface="Muli Regular" panose="020B0604020202020204" charset="0"/>
                        <a:ea typeface="Arial" panose="020B0604020202020204" pitchFamily="34" charset="0"/>
                      </a:endParaRPr>
                    </a:p>
                  </a:txBody>
                  <a:tcPr marL="44450" marR="44450" marT="0" marB="0" anchor="b"/>
                </a:tc>
                <a:extLst>
                  <a:ext uri="{0D108BD9-81ED-4DB2-BD59-A6C34878D82A}">
                    <a16:rowId xmlns:a16="http://schemas.microsoft.com/office/drawing/2014/main" val="1544617447"/>
                  </a:ext>
                </a:extLst>
              </a:tr>
              <a:tr h="1190116">
                <a:tc>
                  <a:txBody>
                    <a:bodyPr/>
                    <a:lstStyle/>
                    <a:p>
                      <a:pPr>
                        <a:lnSpc>
                          <a:spcPct val="115000"/>
                        </a:lnSpc>
                        <a:spcAft>
                          <a:spcPts val="0"/>
                        </a:spcAft>
                      </a:pPr>
                      <a:r>
                        <a:rPr lang="es-ES" sz="2000">
                          <a:effectLst/>
                          <a:latin typeface="Muli Regular" panose="020B0604020202020204" charset="0"/>
                        </a:rPr>
                        <a:t>1) El usuario hace click en el botón “Registrarse”</a:t>
                      </a:r>
                      <a:endParaRPr lang="es-ES" sz="2000">
                        <a:effectLst/>
                        <a:latin typeface="Muli Regular" panose="020B0604020202020204" charset="0"/>
                        <a:ea typeface="Arial" panose="020B0604020202020204" pitchFamily="34" charset="0"/>
                      </a:endParaRPr>
                    </a:p>
                  </a:txBody>
                  <a:tcPr marL="44450" marR="44450" marT="0" marB="0" anchor="b"/>
                </a:tc>
                <a:tc>
                  <a:txBody>
                    <a:bodyPr/>
                    <a:lstStyle/>
                    <a:p>
                      <a:pPr>
                        <a:lnSpc>
                          <a:spcPct val="115000"/>
                        </a:lnSpc>
                        <a:spcAft>
                          <a:spcPts val="0"/>
                        </a:spcAft>
                      </a:pPr>
                      <a:r>
                        <a:rPr lang="es-ES" sz="2000">
                          <a:effectLst/>
                          <a:latin typeface="Muli Regular" panose="020B0604020202020204" charset="0"/>
                        </a:rPr>
                        <a:t>El sistema redirige a la pantalla de Registración de usuarios.</a:t>
                      </a:r>
                      <a:endParaRPr lang="es-ES" sz="2000">
                        <a:effectLst/>
                        <a:latin typeface="Muli Regular" panose="020B0604020202020204" charset="0"/>
                        <a:ea typeface="Arial" panose="020B0604020202020204" pitchFamily="34" charset="0"/>
                      </a:endParaRPr>
                    </a:p>
                  </a:txBody>
                  <a:tcPr marL="44450" marR="44450" marT="0" marB="0" anchor="b"/>
                </a:tc>
                <a:extLst>
                  <a:ext uri="{0D108BD9-81ED-4DB2-BD59-A6C34878D82A}">
                    <a16:rowId xmlns:a16="http://schemas.microsoft.com/office/drawing/2014/main" val="4097318675"/>
                  </a:ext>
                </a:extLst>
              </a:tr>
              <a:tr h="1190116">
                <a:tc>
                  <a:txBody>
                    <a:bodyPr/>
                    <a:lstStyle/>
                    <a:p>
                      <a:pPr>
                        <a:lnSpc>
                          <a:spcPct val="115000"/>
                        </a:lnSpc>
                        <a:spcAft>
                          <a:spcPts val="0"/>
                        </a:spcAft>
                      </a:pPr>
                      <a:r>
                        <a:rPr lang="es-ES" sz="2000">
                          <a:effectLst/>
                          <a:latin typeface="Muli Regular" panose="020B0604020202020204" charset="0"/>
                        </a:rPr>
                        <a:t>2) Completar formulario de pago y hacer click en Registrarse</a:t>
                      </a:r>
                      <a:endParaRPr lang="es-ES" sz="2000">
                        <a:effectLst/>
                        <a:latin typeface="Muli Regular" panose="020B0604020202020204" charset="0"/>
                        <a:ea typeface="Arial" panose="020B0604020202020204" pitchFamily="34" charset="0"/>
                      </a:endParaRPr>
                    </a:p>
                  </a:txBody>
                  <a:tcPr marL="44450" marR="44450" marT="0" marB="0" anchor="b"/>
                </a:tc>
                <a:tc>
                  <a:txBody>
                    <a:bodyPr/>
                    <a:lstStyle/>
                    <a:p>
                      <a:pPr>
                        <a:lnSpc>
                          <a:spcPct val="115000"/>
                        </a:lnSpc>
                        <a:spcAft>
                          <a:spcPts val="0"/>
                        </a:spcAft>
                      </a:pPr>
                      <a:r>
                        <a:rPr lang="es-ES" sz="2000">
                          <a:effectLst/>
                          <a:latin typeface="Muli Regular" panose="020B0604020202020204" charset="0"/>
                        </a:rPr>
                        <a:t>El usuario carga todos sus datos e ingresa el mismo mail que ingresó anteriormente para registrarse.</a:t>
                      </a:r>
                      <a:endParaRPr lang="es-ES" sz="2000">
                        <a:effectLst/>
                        <a:latin typeface="Muli Regular" panose="020B0604020202020204" charset="0"/>
                        <a:ea typeface="Arial" panose="020B0604020202020204" pitchFamily="34" charset="0"/>
                      </a:endParaRPr>
                    </a:p>
                  </a:txBody>
                  <a:tcPr marL="44450" marR="44450" marT="0" marB="0" anchor="b"/>
                </a:tc>
                <a:extLst>
                  <a:ext uri="{0D108BD9-81ED-4DB2-BD59-A6C34878D82A}">
                    <a16:rowId xmlns:a16="http://schemas.microsoft.com/office/drawing/2014/main" val="1168085981"/>
                  </a:ext>
                </a:extLst>
              </a:tr>
              <a:tr h="1785173">
                <a:tc>
                  <a:txBody>
                    <a:bodyPr/>
                    <a:lstStyle/>
                    <a:p>
                      <a:pPr>
                        <a:lnSpc>
                          <a:spcPct val="115000"/>
                        </a:lnSpc>
                        <a:spcAft>
                          <a:spcPts val="0"/>
                        </a:spcAft>
                      </a:pPr>
                      <a:r>
                        <a:rPr lang="es-ES" sz="2000">
                          <a:effectLst/>
                          <a:latin typeface="Muli Regular" panose="020B0604020202020204" charset="0"/>
                        </a:rPr>
                        <a:t>3) Mensaje de Error</a:t>
                      </a:r>
                      <a:endParaRPr lang="es-ES" sz="2000">
                        <a:effectLst/>
                        <a:latin typeface="Muli Regular" panose="020B0604020202020204" charset="0"/>
                        <a:ea typeface="Arial" panose="020B0604020202020204" pitchFamily="34" charset="0"/>
                      </a:endParaRPr>
                    </a:p>
                  </a:txBody>
                  <a:tcPr marL="44450" marR="44450" marT="0" marB="0" anchor="b"/>
                </a:tc>
                <a:tc>
                  <a:txBody>
                    <a:bodyPr/>
                    <a:lstStyle/>
                    <a:p>
                      <a:pPr>
                        <a:lnSpc>
                          <a:spcPct val="115000"/>
                        </a:lnSpc>
                        <a:spcAft>
                          <a:spcPts val="0"/>
                        </a:spcAft>
                      </a:pPr>
                      <a:r>
                        <a:rPr lang="es-ES" sz="2000" dirty="0">
                          <a:effectLst/>
                          <a:latin typeface="Muli Regular" panose="020B0604020202020204" charset="0"/>
                        </a:rPr>
                        <a:t>El sistema muestra un mensaje de error, detallando que el mail ingresando ya existe en el sistema.</a:t>
                      </a:r>
                      <a:endParaRPr lang="es-ES" sz="2000" dirty="0">
                        <a:effectLst/>
                        <a:latin typeface="Muli Regular" panose="020B0604020202020204" charset="0"/>
                        <a:ea typeface="Arial" panose="020B0604020202020204" pitchFamily="34" charset="0"/>
                      </a:endParaRPr>
                    </a:p>
                  </a:txBody>
                  <a:tcPr marL="44450" marR="44450" marT="0" marB="0" anchor="b"/>
                </a:tc>
                <a:extLst>
                  <a:ext uri="{0D108BD9-81ED-4DB2-BD59-A6C34878D82A}">
                    <a16:rowId xmlns:a16="http://schemas.microsoft.com/office/drawing/2014/main" val="1881662375"/>
                  </a:ext>
                </a:extLst>
              </a:tr>
            </a:tbl>
          </a:graphicData>
        </a:graphic>
      </p:graphicFrame>
    </p:spTree>
    <p:extLst>
      <p:ext uri="{BB962C8B-B14F-4D97-AF65-F5344CB8AC3E}">
        <p14:creationId xmlns:p14="http://schemas.microsoft.com/office/powerpoint/2010/main" val="14085573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762000" y="1935097"/>
            <a:ext cx="16611600" cy="8348439"/>
          </a:xfrm>
          <a:prstGeom prst="rect">
            <a:avLst/>
          </a:prstGeom>
        </p:spPr>
        <p:txBody>
          <a:bodyPr wrap="square" lIns="0" tIns="0" rIns="0" bIns="0" rtlCol="0" anchor="t">
            <a:spAutoFit/>
          </a:bodyPr>
          <a:lstStyle/>
          <a:p>
            <a:pPr>
              <a:lnSpc>
                <a:spcPts val="3079"/>
              </a:lnSpc>
            </a:pPr>
            <a:r>
              <a:rPr lang="es-ES" sz="2200" dirty="0">
                <a:solidFill>
                  <a:srgbClr val="0E2C4B"/>
                </a:solidFill>
                <a:latin typeface="Muli Bold Bold"/>
              </a:rPr>
              <a:t>Con la evolución de los sistemas y negocios digitales vivimos una nueva forma de comercializar productos. Anteriormente la mirada estaba puesta en los bajos precios, el trato personal al cliente y ofertas únicas en los locales comerciales, todo esto cambia por la captación de clientes que navegan por internet mediante anuncios digitales, promociones vía emails y comparaciones de precios entre los distintos sitios webs.</a:t>
            </a:r>
          </a:p>
          <a:p>
            <a:pPr>
              <a:lnSpc>
                <a:spcPts val="3079"/>
              </a:lnSpc>
            </a:pPr>
            <a:endParaRPr lang="es-ES" sz="2200" dirty="0">
              <a:solidFill>
                <a:srgbClr val="0E2C4B"/>
              </a:solidFill>
              <a:latin typeface="Muli Bold Bold"/>
            </a:endParaRPr>
          </a:p>
          <a:p>
            <a:pPr>
              <a:lnSpc>
                <a:spcPts val="3079"/>
              </a:lnSpc>
            </a:pPr>
            <a:r>
              <a:rPr lang="es-ES" sz="2200" dirty="0">
                <a:solidFill>
                  <a:srgbClr val="0E2C4B"/>
                </a:solidFill>
                <a:latin typeface="Muli Bold Bold"/>
              </a:rPr>
              <a:t>Este cambio de paradigma hace que se piense en un negocio paralelo al local físico con todo lo que lleva aparejado: un sector de marketing digital, un sistema web de ventas online, un área de atención al cliente exclusivo para la web, entre otros.</a:t>
            </a:r>
          </a:p>
          <a:p>
            <a:pPr>
              <a:lnSpc>
                <a:spcPts val="3079"/>
              </a:lnSpc>
            </a:pPr>
            <a:r>
              <a:rPr lang="es-ES" sz="2200" dirty="0">
                <a:solidFill>
                  <a:srgbClr val="0E2C4B"/>
                </a:solidFill>
                <a:latin typeface="Muli Bold Bold"/>
              </a:rPr>
              <a:t>Las empresas actuales están aprovechando las oportunidades que el comercio electrónico ofrece, pero siguen quedando empresas que desconfían en los negocios digitales, ya sea por desconocimiento del ecosistema o el miedo a la inversión que esto requiere.</a:t>
            </a:r>
          </a:p>
          <a:p>
            <a:pPr>
              <a:lnSpc>
                <a:spcPts val="3079"/>
              </a:lnSpc>
            </a:pPr>
            <a:endParaRPr lang="es-ES" sz="2200" dirty="0">
              <a:solidFill>
                <a:srgbClr val="0E2C4B"/>
              </a:solidFill>
              <a:latin typeface="Muli Bold Bold"/>
            </a:endParaRPr>
          </a:p>
          <a:p>
            <a:pPr>
              <a:lnSpc>
                <a:spcPts val="3079"/>
              </a:lnSpc>
            </a:pPr>
            <a:r>
              <a:rPr lang="es-ES" sz="2200" dirty="0">
                <a:solidFill>
                  <a:srgbClr val="0E2C4B"/>
                </a:solidFill>
                <a:latin typeface="Muli Bold Bold"/>
              </a:rPr>
              <a:t>Finalizada la etapa de relevamiento y análisis podemos confirmar que esta solución web es la mejor opción para llevar a la empresa Antílope S.A. a posicionarse en el mercado digital, ya que es robusta, ágil, escalable y confiable en cuanto a la seguridad que se requiere, y además acompaña el avance tecnológico de los sistemas que la empresa desarrolló en estos años.</a:t>
            </a:r>
          </a:p>
          <a:p>
            <a:pPr>
              <a:lnSpc>
                <a:spcPts val="3079"/>
              </a:lnSpc>
            </a:pPr>
            <a:endParaRPr lang="es-ES" sz="2200" dirty="0">
              <a:solidFill>
                <a:srgbClr val="0E2C4B"/>
              </a:solidFill>
              <a:latin typeface="Muli Bold Bold"/>
            </a:endParaRPr>
          </a:p>
          <a:p>
            <a:pPr>
              <a:lnSpc>
                <a:spcPts val="3079"/>
              </a:lnSpc>
            </a:pPr>
            <a:r>
              <a:rPr lang="es-ES" sz="2200" dirty="0">
                <a:solidFill>
                  <a:srgbClr val="0E2C4B"/>
                </a:solidFill>
                <a:latin typeface="Muli Bold Bold"/>
              </a:rPr>
              <a:t>Acompañando al sistema web con campañas de marketing digital, que permitan conocer los intereses, gustos, edades y actividades de los clientes, se logrará conectar la empresa Antílope S.A. con potenciales clientes, pudiéndoles ofrecer un catálogo completo de productos que sean de su interés. Y de esta manera concretar ventas en todo el territorio nacional.</a:t>
            </a:r>
          </a:p>
          <a:p>
            <a:pPr>
              <a:lnSpc>
                <a:spcPts val="3079"/>
              </a:lnSpc>
            </a:pPr>
            <a:endParaRPr lang="es-ES" sz="2200" dirty="0">
              <a:solidFill>
                <a:srgbClr val="0E2C4B"/>
              </a:solidFill>
              <a:latin typeface="Muli Bold Bold"/>
            </a:endParaRPr>
          </a:p>
        </p:txBody>
      </p:sp>
      <p:sp>
        <p:nvSpPr>
          <p:cNvPr id="15" name="TextBox 15"/>
          <p:cNvSpPr txBox="1"/>
          <p:nvPr/>
        </p:nvSpPr>
        <p:spPr>
          <a:xfrm>
            <a:off x="914400" y="431527"/>
            <a:ext cx="15316200" cy="839140"/>
          </a:xfrm>
          <a:prstGeom prst="rect">
            <a:avLst/>
          </a:prstGeom>
        </p:spPr>
        <p:txBody>
          <a:bodyPr wrap="square" lIns="0" tIns="0" rIns="0" bIns="0" rtlCol="0" anchor="t">
            <a:spAutoFit/>
          </a:bodyPr>
          <a:lstStyle/>
          <a:p>
            <a:pPr>
              <a:lnSpc>
                <a:spcPts val="6870"/>
              </a:lnSpc>
            </a:pPr>
            <a:r>
              <a:rPr lang="en-US" sz="5725" dirty="0" err="1">
                <a:solidFill>
                  <a:srgbClr val="0E2C4B"/>
                </a:solidFill>
                <a:latin typeface="Muli Bold Bold"/>
              </a:rPr>
              <a:t>Conclusiones</a:t>
            </a:r>
            <a:endParaRPr lang="en-US" sz="5725" dirty="0">
              <a:solidFill>
                <a:srgbClr val="0E2C4B"/>
              </a:solidFill>
              <a:latin typeface="Muli Bold Bold"/>
            </a:endParaRPr>
          </a:p>
        </p:txBody>
      </p:sp>
    </p:spTree>
    <p:extLst>
      <p:ext uri="{BB962C8B-B14F-4D97-AF65-F5344CB8AC3E}">
        <p14:creationId xmlns:p14="http://schemas.microsoft.com/office/powerpoint/2010/main" val="40332588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2"/>
          <p:cNvGrpSpPr/>
          <p:nvPr/>
        </p:nvGrpSpPr>
        <p:grpSpPr>
          <a:xfrm>
            <a:off x="11963400" y="1592311"/>
            <a:ext cx="6312588" cy="7665989"/>
            <a:chOff x="-102023" y="85129"/>
            <a:chExt cx="7504919" cy="7851218"/>
          </a:xfrm>
        </p:grpSpPr>
        <p:sp>
          <p:nvSpPr>
            <p:cNvPr id="42" name="Freeform 3"/>
            <p:cNvSpPr/>
            <p:nvPr/>
          </p:nvSpPr>
          <p:spPr>
            <a:xfrm>
              <a:off x="-102023" y="85129"/>
              <a:ext cx="7504919" cy="7851218"/>
            </a:xfrm>
            <a:custGeom>
              <a:avLst/>
              <a:gdLst/>
              <a:ahLst/>
              <a:cxnLst/>
              <a:rect l="l" t="t" r="r" b="b"/>
              <a:pathLst>
                <a:path w="7504919" h="7851218">
                  <a:moveTo>
                    <a:pt x="7380458" y="7851218"/>
                  </a:moveTo>
                  <a:lnTo>
                    <a:pt x="124460" y="7851218"/>
                  </a:lnTo>
                  <a:cubicBezTo>
                    <a:pt x="55880" y="7851218"/>
                    <a:pt x="0" y="7795338"/>
                    <a:pt x="0" y="7726759"/>
                  </a:cubicBezTo>
                  <a:lnTo>
                    <a:pt x="0" y="124460"/>
                  </a:lnTo>
                  <a:cubicBezTo>
                    <a:pt x="0" y="55880"/>
                    <a:pt x="55880" y="0"/>
                    <a:pt x="124460" y="0"/>
                  </a:cubicBezTo>
                  <a:lnTo>
                    <a:pt x="7380459" y="0"/>
                  </a:lnTo>
                  <a:cubicBezTo>
                    <a:pt x="7449038" y="0"/>
                    <a:pt x="7504919" y="55880"/>
                    <a:pt x="7504919" y="124460"/>
                  </a:cubicBezTo>
                  <a:lnTo>
                    <a:pt x="7504919" y="7726759"/>
                  </a:lnTo>
                  <a:cubicBezTo>
                    <a:pt x="7504919" y="7795339"/>
                    <a:pt x="7449038" y="7851218"/>
                    <a:pt x="7380459" y="7851218"/>
                  </a:cubicBezTo>
                  <a:close/>
                </a:path>
              </a:pathLst>
            </a:custGeom>
            <a:solidFill>
              <a:srgbClr val="FFFFFF"/>
            </a:solidFill>
          </p:spPr>
        </p:sp>
      </p:grpSp>
      <p:grpSp>
        <p:nvGrpSpPr>
          <p:cNvPr id="2" name="Group 2"/>
          <p:cNvGrpSpPr/>
          <p:nvPr/>
        </p:nvGrpSpPr>
        <p:grpSpPr>
          <a:xfrm>
            <a:off x="5257799" y="1592311"/>
            <a:ext cx="6306017" cy="7665989"/>
            <a:chOff x="-102023" y="85129"/>
            <a:chExt cx="7504919" cy="7851218"/>
          </a:xfrm>
        </p:grpSpPr>
        <p:sp>
          <p:nvSpPr>
            <p:cNvPr id="3" name="Freeform 3"/>
            <p:cNvSpPr/>
            <p:nvPr/>
          </p:nvSpPr>
          <p:spPr>
            <a:xfrm>
              <a:off x="-102023" y="85129"/>
              <a:ext cx="7504919" cy="7851218"/>
            </a:xfrm>
            <a:custGeom>
              <a:avLst/>
              <a:gdLst/>
              <a:ahLst/>
              <a:cxnLst/>
              <a:rect l="l" t="t" r="r" b="b"/>
              <a:pathLst>
                <a:path w="7504919" h="7851218">
                  <a:moveTo>
                    <a:pt x="7380458" y="7851218"/>
                  </a:moveTo>
                  <a:lnTo>
                    <a:pt x="124460" y="7851218"/>
                  </a:lnTo>
                  <a:cubicBezTo>
                    <a:pt x="55880" y="7851218"/>
                    <a:pt x="0" y="7795338"/>
                    <a:pt x="0" y="7726759"/>
                  </a:cubicBezTo>
                  <a:lnTo>
                    <a:pt x="0" y="124460"/>
                  </a:lnTo>
                  <a:cubicBezTo>
                    <a:pt x="0" y="55880"/>
                    <a:pt x="55880" y="0"/>
                    <a:pt x="124460" y="0"/>
                  </a:cubicBezTo>
                  <a:lnTo>
                    <a:pt x="7380459" y="0"/>
                  </a:lnTo>
                  <a:cubicBezTo>
                    <a:pt x="7449038" y="0"/>
                    <a:pt x="7504919" y="55880"/>
                    <a:pt x="7504919" y="124460"/>
                  </a:cubicBezTo>
                  <a:lnTo>
                    <a:pt x="7504919" y="7726759"/>
                  </a:lnTo>
                  <a:cubicBezTo>
                    <a:pt x="7504919" y="7795339"/>
                    <a:pt x="7449038" y="7851218"/>
                    <a:pt x="7380459" y="7851218"/>
                  </a:cubicBezTo>
                  <a:close/>
                </a:path>
              </a:pathLst>
            </a:custGeom>
            <a:solidFill>
              <a:srgbClr val="FFFFFF"/>
            </a:solidFill>
          </p:spPr>
        </p:sp>
      </p:grpSp>
      <p:sp>
        <p:nvSpPr>
          <p:cNvPr id="19" name="TextBox 19"/>
          <p:cNvSpPr txBox="1"/>
          <p:nvPr/>
        </p:nvSpPr>
        <p:spPr>
          <a:xfrm>
            <a:off x="207915" y="1333500"/>
            <a:ext cx="4821285" cy="1827744"/>
          </a:xfrm>
          <a:prstGeom prst="rect">
            <a:avLst/>
          </a:prstGeom>
        </p:spPr>
        <p:txBody>
          <a:bodyPr lIns="0" tIns="0" rIns="0" bIns="0" rtlCol="0" anchor="t">
            <a:spAutoFit/>
          </a:bodyPr>
          <a:lstStyle/>
          <a:p>
            <a:pPr>
              <a:lnSpc>
                <a:spcPts val="16860"/>
              </a:lnSpc>
            </a:pPr>
            <a:r>
              <a:rPr lang="en-US" sz="5400" dirty="0" err="1">
                <a:solidFill>
                  <a:srgbClr val="0E2C4B"/>
                </a:solidFill>
                <a:latin typeface="Muli Bold Bold"/>
              </a:rPr>
              <a:t>Bibliografía</a:t>
            </a:r>
            <a:endParaRPr lang="en-US" sz="5400" dirty="0">
              <a:solidFill>
                <a:srgbClr val="0E2C4B"/>
              </a:solidFill>
              <a:latin typeface="Muli Bold Bold"/>
            </a:endParaRPr>
          </a:p>
        </p:txBody>
      </p:sp>
      <p:sp>
        <p:nvSpPr>
          <p:cNvPr id="13" name="TextBox 21"/>
          <p:cNvSpPr txBox="1"/>
          <p:nvPr/>
        </p:nvSpPr>
        <p:spPr>
          <a:xfrm>
            <a:off x="5508646" y="1866900"/>
            <a:ext cx="5919890" cy="6435673"/>
          </a:xfrm>
          <a:prstGeom prst="rect">
            <a:avLst/>
          </a:prstGeom>
        </p:spPr>
        <p:txBody>
          <a:bodyPr wrap="square" lIns="0" tIns="0" rIns="0" bIns="0" rtlCol="0" anchor="t">
            <a:spAutoFit/>
          </a:bodyPr>
          <a:lstStyle/>
          <a:p>
            <a:pPr>
              <a:lnSpc>
                <a:spcPts val="2835"/>
              </a:lnSpc>
            </a:pPr>
            <a:r>
              <a:rPr lang="es-ES" sz="2025" b="1" dirty="0">
                <a:solidFill>
                  <a:srgbClr val="0E2C4B"/>
                </a:solidFill>
                <a:latin typeface="Muli Regular"/>
              </a:rPr>
              <a:t>Casos de uso:</a:t>
            </a:r>
          </a:p>
          <a:p>
            <a:pPr>
              <a:lnSpc>
                <a:spcPts val="2835"/>
              </a:lnSpc>
            </a:pPr>
            <a:r>
              <a:rPr lang="es-ES" sz="2025" dirty="0">
                <a:solidFill>
                  <a:srgbClr val="0E2C4B"/>
                </a:solidFill>
                <a:latin typeface="Muli Regular"/>
              </a:rPr>
              <a:t>https://www.testingcolombia.com/un-caso-de-prueba-de-ejemplo/</a:t>
            </a:r>
          </a:p>
          <a:p>
            <a:pPr>
              <a:lnSpc>
                <a:spcPts val="2835"/>
              </a:lnSpc>
            </a:pPr>
            <a:endParaRPr lang="es-ES" sz="2025" dirty="0">
              <a:solidFill>
                <a:srgbClr val="0E2C4B"/>
              </a:solidFill>
              <a:latin typeface="Muli Regular"/>
            </a:endParaRPr>
          </a:p>
          <a:p>
            <a:pPr>
              <a:lnSpc>
                <a:spcPts val="2835"/>
              </a:lnSpc>
            </a:pPr>
            <a:r>
              <a:rPr lang="es-ES" sz="2025" b="1" dirty="0">
                <a:solidFill>
                  <a:srgbClr val="0E2C4B"/>
                </a:solidFill>
                <a:latin typeface="Muli Regular"/>
              </a:rPr>
              <a:t>Diagrama de Clases:</a:t>
            </a:r>
          </a:p>
          <a:p>
            <a:pPr>
              <a:lnSpc>
                <a:spcPts val="2835"/>
              </a:lnSpc>
            </a:pPr>
            <a:r>
              <a:rPr lang="es-ES" sz="2025" dirty="0">
                <a:solidFill>
                  <a:srgbClr val="0E2C4B"/>
                </a:solidFill>
                <a:latin typeface="Muli Regular"/>
              </a:rPr>
              <a:t>https://diagramasuml.com/diagrama-de-clases/</a:t>
            </a:r>
          </a:p>
          <a:p>
            <a:pPr>
              <a:lnSpc>
                <a:spcPts val="2835"/>
              </a:lnSpc>
            </a:pPr>
            <a:endParaRPr lang="es-ES" sz="2025" dirty="0">
              <a:solidFill>
                <a:srgbClr val="0E2C4B"/>
              </a:solidFill>
              <a:latin typeface="Muli Regular"/>
            </a:endParaRPr>
          </a:p>
          <a:p>
            <a:pPr>
              <a:lnSpc>
                <a:spcPts val="2835"/>
              </a:lnSpc>
            </a:pPr>
            <a:r>
              <a:rPr lang="es-ES" sz="2025" b="1" dirty="0">
                <a:solidFill>
                  <a:srgbClr val="0E2C4B"/>
                </a:solidFill>
                <a:latin typeface="Muli Regular"/>
              </a:rPr>
              <a:t>Diagrama de Colaboración:</a:t>
            </a:r>
          </a:p>
          <a:p>
            <a:pPr>
              <a:lnSpc>
                <a:spcPts val="2835"/>
              </a:lnSpc>
            </a:pPr>
            <a:r>
              <a:rPr lang="es-ES" sz="2025" dirty="0">
                <a:solidFill>
                  <a:srgbClr val="0E2C4B"/>
                </a:solidFill>
                <a:latin typeface="Muli Regular"/>
              </a:rPr>
              <a:t>https://manuel.cillero.es/doc/metodologia/metrica-3/tecnicas/diagrama-de-interaccion/diagrama-de-colaboracion/</a:t>
            </a:r>
          </a:p>
          <a:p>
            <a:pPr>
              <a:lnSpc>
                <a:spcPts val="2835"/>
              </a:lnSpc>
            </a:pPr>
            <a:endParaRPr lang="es-ES" sz="2025" dirty="0">
              <a:solidFill>
                <a:srgbClr val="0E2C4B"/>
              </a:solidFill>
              <a:latin typeface="Muli Regular"/>
            </a:endParaRPr>
          </a:p>
          <a:p>
            <a:pPr>
              <a:lnSpc>
                <a:spcPts val="2835"/>
              </a:lnSpc>
            </a:pPr>
            <a:r>
              <a:rPr lang="es-ES" sz="2025" b="1" dirty="0">
                <a:solidFill>
                  <a:srgbClr val="0E2C4B"/>
                </a:solidFill>
                <a:latin typeface="Muli Regular"/>
              </a:rPr>
              <a:t>Diagramas de Interacción y Secuencia:</a:t>
            </a:r>
          </a:p>
          <a:p>
            <a:pPr>
              <a:lnSpc>
                <a:spcPts val="2835"/>
              </a:lnSpc>
            </a:pPr>
            <a:r>
              <a:rPr lang="es-ES" sz="2025" dirty="0">
                <a:solidFill>
                  <a:srgbClr val="0E2C4B"/>
                </a:solidFill>
                <a:latin typeface="Muli Regular"/>
              </a:rPr>
              <a:t>https://www.infor.uva.es/~mlaguna/cd/CD4.PDF</a:t>
            </a:r>
          </a:p>
          <a:p>
            <a:pPr>
              <a:lnSpc>
                <a:spcPts val="2835"/>
              </a:lnSpc>
            </a:pPr>
            <a:endParaRPr lang="es-ES" sz="2025" dirty="0">
              <a:solidFill>
                <a:srgbClr val="0E2C4B"/>
              </a:solidFill>
              <a:latin typeface="Muli Regular"/>
            </a:endParaRPr>
          </a:p>
          <a:p>
            <a:pPr>
              <a:lnSpc>
                <a:spcPts val="2835"/>
              </a:lnSpc>
            </a:pPr>
            <a:r>
              <a:rPr lang="es-ES" sz="2025" b="1" dirty="0" err="1">
                <a:solidFill>
                  <a:srgbClr val="0E2C4B"/>
                </a:solidFill>
                <a:latin typeface="Muli Regular"/>
              </a:rPr>
              <a:t>Ecommerce</a:t>
            </a:r>
            <a:r>
              <a:rPr lang="es-ES" sz="2025" b="1" dirty="0">
                <a:solidFill>
                  <a:srgbClr val="0E2C4B"/>
                </a:solidFill>
                <a:latin typeface="Muli Regular"/>
              </a:rPr>
              <a:t>- Samsung:</a:t>
            </a:r>
          </a:p>
          <a:p>
            <a:pPr>
              <a:lnSpc>
                <a:spcPts val="2835"/>
              </a:lnSpc>
            </a:pPr>
            <a:r>
              <a:rPr lang="es-ES" sz="2025" dirty="0">
                <a:solidFill>
                  <a:srgbClr val="0E2C4B"/>
                </a:solidFill>
                <a:latin typeface="Muli Regular"/>
              </a:rPr>
              <a:t>https://shop.samsung.com/latin/pa/shop/smartphones.html</a:t>
            </a:r>
          </a:p>
        </p:txBody>
      </p:sp>
      <p:sp>
        <p:nvSpPr>
          <p:cNvPr id="14" name="TextBox 21"/>
          <p:cNvSpPr txBox="1"/>
          <p:nvPr/>
        </p:nvSpPr>
        <p:spPr>
          <a:xfrm>
            <a:off x="12159749" y="1866900"/>
            <a:ext cx="5919890" cy="7153818"/>
          </a:xfrm>
          <a:prstGeom prst="rect">
            <a:avLst/>
          </a:prstGeom>
        </p:spPr>
        <p:txBody>
          <a:bodyPr wrap="square" lIns="0" tIns="0" rIns="0" bIns="0" rtlCol="0" anchor="t">
            <a:spAutoFit/>
          </a:bodyPr>
          <a:lstStyle/>
          <a:p>
            <a:pPr>
              <a:lnSpc>
                <a:spcPts val="2835"/>
              </a:lnSpc>
            </a:pPr>
            <a:r>
              <a:rPr lang="es-ES" sz="2025" b="1" dirty="0">
                <a:solidFill>
                  <a:srgbClr val="0E2C4B"/>
                </a:solidFill>
                <a:latin typeface="Muli Regular"/>
              </a:rPr>
              <a:t>Ejemplo de </a:t>
            </a:r>
            <a:r>
              <a:rPr lang="es-ES" sz="2025" b="1" dirty="0" err="1">
                <a:solidFill>
                  <a:srgbClr val="0E2C4B"/>
                </a:solidFill>
                <a:latin typeface="Muli Regular"/>
              </a:rPr>
              <a:t>Poíticas</a:t>
            </a:r>
            <a:r>
              <a:rPr lang="es-ES" sz="2025" b="1" dirty="0">
                <a:solidFill>
                  <a:srgbClr val="0E2C4B"/>
                </a:solidFill>
                <a:latin typeface="Muli Regular"/>
              </a:rPr>
              <a:t> de Privacidad en tienda online:</a:t>
            </a:r>
          </a:p>
          <a:p>
            <a:pPr>
              <a:lnSpc>
                <a:spcPts val="2835"/>
              </a:lnSpc>
            </a:pPr>
            <a:r>
              <a:rPr lang="es-ES" sz="2025" dirty="0">
                <a:solidFill>
                  <a:srgbClr val="0E2C4B"/>
                </a:solidFill>
                <a:latin typeface="Muli Regular"/>
              </a:rPr>
              <a:t>https://ecommerce.institute/politica-de-privacidad/</a:t>
            </a:r>
          </a:p>
          <a:p>
            <a:pPr>
              <a:lnSpc>
                <a:spcPts val="2835"/>
              </a:lnSpc>
            </a:pPr>
            <a:endParaRPr lang="es-ES" sz="2025" dirty="0">
              <a:solidFill>
                <a:srgbClr val="0E2C4B"/>
              </a:solidFill>
              <a:latin typeface="Muli Regular"/>
            </a:endParaRPr>
          </a:p>
          <a:p>
            <a:pPr>
              <a:lnSpc>
                <a:spcPts val="2835"/>
              </a:lnSpc>
            </a:pPr>
            <a:r>
              <a:rPr lang="es-ES" sz="2025" b="1" dirty="0">
                <a:solidFill>
                  <a:srgbClr val="0E2C4B"/>
                </a:solidFill>
                <a:latin typeface="Muli Regular"/>
              </a:rPr>
              <a:t>Generación de UML y diagramas:</a:t>
            </a:r>
          </a:p>
          <a:p>
            <a:pPr>
              <a:lnSpc>
                <a:spcPts val="2835"/>
              </a:lnSpc>
            </a:pPr>
            <a:r>
              <a:rPr lang="es-ES" sz="2025" dirty="0">
                <a:solidFill>
                  <a:srgbClr val="0E2C4B"/>
                </a:solidFill>
                <a:latin typeface="Muli Regular"/>
              </a:rPr>
              <a:t>https://lucid.app/documents#/dashboard?folder_id=home</a:t>
            </a:r>
          </a:p>
          <a:p>
            <a:pPr>
              <a:lnSpc>
                <a:spcPts val="2835"/>
              </a:lnSpc>
            </a:pPr>
            <a:r>
              <a:rPr lang="es-ES" sz="2025" dirty="0">
                <a:solidFill>
                  <a:srgbClr val="0E2C4B"/>
                </a:solidFill>
                <a:latin typeface="Muli Regular"/>
              </a:rPr>
              <a:t>https://es.wikipedia.org/wiki/Archivo:UML_Deployment_Diagram.svg</a:t>
            </a:r>
          </a:p>
          <a:p>
            <a:pPr>
              <a:lnSpc>
                <a:spcPts val="2835"/>
              </a:lnSpc>
            </a:pPr>
            <a:endParaRPr lang="es-ES" sz="2025" dirty="0">
              <a:solidFill>
                <a:srgbClr val="0E2C4B"/>
              </a:solidFill>
              <a:latin typeface="Muli Regular"/>
            </a:endParaRPr>
          </a:p>
          <a:p>
            <a:pPr>
              <a:lnSpc>
                <a:spcPts val="2835"/>
              </a:lnSpc>
            </a:pPr>
            <a:r>
              <a:rPr lang="es-ES" sz="2025" b="1" dirty="0">
                <a:solidFill>
                  <a:srgbClr val="0E2C4B"/>
                </a:solidFill>
                <a:latin typeface="Muli Regular"/>
              </a:rPr>
              <a:t>Organigramas:</a:t>
            </a:r>
          </a:p>
          <a:p>
            <a:pPr>
              <a:lnSpc>
                <a:spcPts val="2835"/>
              </a:lnSpc>
            </a:pPr>
            <a:r>
              <a:rPr lang="es-ES" sz="2025" dirty="0">
                <a:solidFill>
                  <a:srgbClr val="0E2C4B"/>
                </a:solidFill>
                <a:latin typeface="Muli Regular"/>
              </a:rPr>
              <a:t>https://enciclopediaeconomica.com/organigrama/</a:t>
            </a:r>
          </a:p>
          <a:p>
            <a:pPr>
              <a:lnSpc>
                <a:spcPts val="2835"/>
              </a:lnSpc>
            </a:pPr>
            <a:endParaRPr lang="es-ES" sz="2025" dirty="0">
              <a:solidFill>
                <a:srgbClr val="0E2C4B"/>
              </a:solidFill>
              <a:latin typeface="Muli Regular"/>
            </a:endParaRPr>
          </a:p>
          <a:p>
            <a:pPr>
              <a:lnSpc>
                <a:spcPts val="2835"/>
              </a:lnSpc>
            </a:pPr>
            <a:r>
              <a:rPr lang="es-ES" sz="2025" b="1" dirty="0">
                <a:solidFill>
                  <a:srgbClr val="0E2C4B"/>
                </a:solidFill>
                <a:latin typeface="Muli Regular"/>
              </a:rPr>
              <a:t>Servidor Cloud:</a:t>
            </a:r>
          </a:p>
          <a:p>
            <a:pPr>
              <a:lnSpc>
                <a:spcPts val="2835"/>
              </a:lnSpc>
            </a:pPr>
            <a:r>
              <a:rPr lang="es-ES" sz="2025" dirty="0">
                <a:solidFill>
                  <a:srgbClr val="0E2C4B"/>
                </a:solidFill>
                <a:latin typeface="Muli Regular"/>
              </a:rPr>
              <a:t>https://azure.microsoft.com/</a:t>
            </a:r>
          </a:p>
          <a:p>
            <a:pPr>
              <a:lnSpc>
                <a:spcPts val="2835"/>
              </a:lnSpc>
            </a:pPr>
            <a:endParaRPr lang="es-ES" sz="2025" dirty="0">
              <a:solidFill>
                <a:srgbClr val="0E2C4B"/>
              </a:solidFill>
              <a:latin typeface="Muli Regular"/>
            </a:endParaRPr>
          </a:p>
          <a:p>
            <a:pPr>
              <a:lnSpc>
                <a:spcPts val="2835"/>
              </a:lnSpc>
            </a:pPr>
            <a:r>
              <a:rPr lang="es-ES" sz="2025" b="1" dirty="0" err="1">
                <a:solidFill>
                  <a:srgbClr val="0E2C4B"/>
                </a:solidFill>
                <a:latin typeface="Muli Regular"/>
              </a:rPr>
              <a:t>Asp.Net</a:t>
            </a:r>
            <a:r>
              <a:rPr lang="es-ES" sz="2025" b="1" dirty="0">
                <a:solidFill>
                  <a:srgbClr val="0E2C4B"/>
                </a:solidFill>
                <a:latin typeface="Muli Regular"/>
              </a:rPr>
              <a:t>:</a:t>
            </a:r>
          </a:p>
          <a:p>
            <a:pPr>
              <a:lnSpc>
                <a:spcPts val="2835"/>
              </a:lnSpc>
            </a:pPr>
            <a:r>
              <a:rPr lang="es-ES" sz="2025" dirty="0">
                <a:solidFill>
                  <a:srgbClr val="0E2C4B"/>
                </a:solidFill>
                <a:latin typeface="Muli Regular"/>
              </a:rPr>
              <a:t>https://www.pixelcrayons.com/blog/php-vs-asp-net-how-to-choose-the-right-one/</a:t>
            </a:r>
          </a:p>
        </p:txBody>
      </p:sp>
    </p:spTree>
    <p:extLst>
      <p:ext uri="{BB962C8B-B14F-4D97-AF65-F5344CB8AC3E}">
        <p14:creationId xmlns:p14="http://schemas.microsoft.com/office/powerpoint/2010/main" val="36193583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696200" y="424350"/>
            <a:ext cx="9710820" cy="9291150"/>
            <a:chOff x="0" y="0"/>
            <a:chExt cx="7504918" cy="7851218"/>
          </a:xfrm>
        </p:grpSpPr>
        <p:sp>
          <p:nvSpPr>
            <p:cNvPr id="3" name="Freeform 3"/>
            <p:cNvSpPr/>
            <p:nvPr/>
          </p:nvSpPr>
          <p:spPr>
            <a:xfrm>
              <a:off x="0" y="0"/>
              <a:ext cx="7504919" cy="7851218"/>
            </a:xfrm>
            <a:custGeom>
              <a:avLst/>
              <a:gdLst/>
              <a:ahLst/>
              <a:cxnLst/>
              <a:rect l="l" t="t" r="r" b="b"/>
              <a:pathLst>
                <a:path w="7504919" h="7851218">
                  <a:moveTo>
                    <a:pt x="7380458" y="7851218"/>
                  </a:moveTo>
                  <a:lnTo>
                    <a:pt x="124460" y="7851218"/>
                  </a:lnTo>
                  <a:cubicBezTo>
                    <a:pt x="55880" y="7851218"/>
                    <a:pt x="0" y="7795338"/>
                    <a:pt x="0" y="7726759"/>
                  </a:cubicBezTo>
                  <a:lnTo>
                    <a:pt x="0" y="124460"/>
                  </a:lnTo>
                  <a:cubicBezTo>
                    <a:pt x="0" y="55880"/>
                    <a:pt x="55880" y="0"/>
                    <a:pt x="124460" y="0"/>
                  </a:cubicBezTo>
                  <a:lnTo>
                    <a:pt x="7380459" y="0"/>
                  </a:lnTo>
                  <a:cubicBezTo>
                    <a:pt x="7449038" y="0"/>
                    <a:pt x="7504919" y="55880"/>
                    <a:pt x="7504919" y="124460"/>
                  </a:cubicBezTo>
                  <a:lnTo>
                    <a:pt x="7504919" y="7726759"/>
                  </a:lnTo>
                  <a:cubicBezTo>
                    <a:pt x="7504919" y="7795339"/>
                    <a:pt x="7449038" y="7851218"/>
                    <a:pt x="7380459" y="7851218"/>
                  </a:cubicBezTo>
                  <a:close/>
                </a:path>
              </a:pathLst>
            </a:custGeom>
            <a:solidFill>
              <a:srgbClr val="FFFFFF"/>
            </a:solidFill>
          </p:spPr>
        </p:sp>
      </p:grpSp>
      <p:sp>
        <p:nvSpPr>
          <p:cNvPr id="15" name="TextBox 15"/>
          <p:cNvSpPr txBox="1"/>
          <p:nvPr/>
        </p:nvSpPr>
        <p:spPr>
          <a:xfrm>
            <a:off x="1028700" y="1249503"/>
            <a:ext cx="6173123" cy="839140"/>
          </a:xfrm>
          <a:prstGeom prst="rect">
            <a:avLst/>
          </a:prstGeom>
        </p:spPr>
        <p:txBody>
          <a:bodyPr lIns="0" tIns="0" rIns="0" bIns="0" rtlCol="0" anchor="t">
            <a:spAutoFit/>
          </a:bodyPr>
          <a:lstStyle/>
          <a:p>
            <a:pPr>
              <a:lnSpc>
                <a:spcPts val="6870"/>
              </a:lnSpc>
            </a:pPr>
            <a:r>
              <a:rPr lang="en-US" sz="5725" dirty="0" err="1">
                <a:solidFill>
                  <a:srgbClr val="0E2C4B"/>
                </a:solidFill>
                <a:latin typeface="Muli Bold Bold"/>
              </a:rPr>
              <a:t>Anexo</a:t>
            </a:r>
            <a:r>
              <a:rPr lang="en-US" sz="5725" dirty="0">
                <a:solidFill>
                  <a:srgbClr val="0E2C4B"/>
                </a:solidFill>
                <a:latin typeface="Muli Bold Bold"/>
              </a:rPr>
              <a:t> I</a:t>
            </a:r>
          </a:p>
        </p:txBody>
      </p:sp>
      <p:sp>
        <p:nvSpPr>
          <p:cNvPr id="14" name="TextBox 15"/>
          <p:cNvSpPr txBox="1"/>
          <p:nvPr/>
        </p:nvSpPr>
        <p:spPr>
          <a:xfrm>
            <a:off x="1028700" y="3695700"/>
            <a:ext cx="6173123" cy="1107996"/>
          </a:xfrm>
          <a:prstGeom prst="rect">
            <a:avLst/>
          </a:prstGeom>
        </p:spPr>
        <p:txBody>
          <a:bodyPr lIns="0" tIns="0" rIns="0" bIns="0" rtlCol="0" anchor="t">
            <a:spAutoFit/>
          </a:bodyPr>
          <a:lstStyle/>
          <a:p>
            <a:r>
              <a:rPr lang="es-ES" sz="2400" dirty="0">
                <a:solidFill>
                  <a:srgbClr val="0E2C4B"/>
                </a:solidFill>
                <a:latin typeface="Muli Bold Bold"/>
              </a:rPr>
              <a:t>A continuación, se detalla información adicional sobre licencia, políticas, forma de uso del sistema, entre otros:</a:t>
            </a:r>
            <a:endParaRPr lang="en-US" sz="2400" dirty="0">
              <a:solidFill>
                <a:srgbClr val="0E2C4B"/>
              </a:solidFill>
              <a:latin typeface="Muli Bold Bold"/>
            </a:endParaRPr>
          </a:p>
        </p:txBody>
      </p:sp>
      <p:graphicFrame>
        <p:nvGraphicFramePr>
          <p:cNvPr id="4" name="Tabla 3"/>
          <p:cNvGraphicFramePr>
            <a:graphicFrameLocks noGrp="1"/>
          </p:cNvGraphicFramePr>
          <p:nvPr>
            <p:extLst>
              <p:ext uri="{D42A27DB-BD31-4B8C-83A1-F6EECF244321}">
                <p14:modId xmlns:p14="http://schemas.microsoft.com/office/powerpoint/2010/main" val="3353357335"/>
              </p:ext>
            </p:extLst>
          </p:nvPr>
        </p:nvGraphicFramePr>
        <p:xfrm>
          <a:off x="8001000" y="635000"/>
          <a:ext cx="9067800" cy="8916890"/>
        </p:xfrm>
        <a:graphic>
          <a:graphicData uri="http://schemas.openxmlformats.org/drawingml/2006/table">
            <a:tbl>
              <a:tblPr firstRow="1" firstCol="1" bandRow="1">
                <a:tableStyleId>{7E9639D4-E3E2-4D34-9284-5A2195B3D0D7}</a:tableStyleId>
              </a:tblPr>
              <a:tblGrid>
                <a:gridCol w="9067800">
                  <a:extLst>
                    <a:ext uri="{9D8B030D-6E8A-4147-A177-3AD203B41FA5}">
                      <a16:colId xmlns:a16="http://schemas.microsoft.com/office/drawing/2014/main" val="2420618807"/>
                    </a:ext>
                  </a:extLst>
                </a:gridCol>
              </a:tblGrid>
              <a:tr h="481804">
                <a:tc>
                  <a:txBody>
                    <a:bodyPr/>
                    <a:lstStyle/>
                    <a:p>
                      <a:pPr marR="433070">
                        <a:lnSpc>
                          <a:spcPct val="110000"/>
                        </a:lnSpc>
                        <a:spcBef>
                          <a:spcPts val="265"/>
                        </a:spcBef>
                        <a:spcAft>
                          <a:spcPts val="0"/>
                        </a:spcAft>
                      </a:pPr>
                      <a:r>
                        <a:rPr lang="es-AR" sz="1800">
                          <a:effectLst/>
                          <a:latin typeface="Muli Regular" panose="020B0604020202020204" charset="0"/>
                        </a:rPr>
                        <a:t>INFORMACIÓN RELEVANTE</a:t>
                      </a:r>
                      <a:endParaRPr lang="es-ES" sz="2400">
                        <a:effectLst/>
                        <a:latin typeface="Muli Regular" panose="020B0604020202020204" charset="0"/>
                        <a:ea typeface="Arial" panose="020B0604020202020204" pitchFamily="34" charset="0"/>
                      </a:endParaRPr>
                    </a:p>
                  </a:txBody>
                  <a:tcPr marL="68580" marR="68580" marT="0" marB="0"/>
                </a:tc>
                <a:extLst>
                  <a:ext uri="{0D108BD9-81ED-4DB2-BD59-A6C34878D82A}">
                    <a16:rowId xmlns:a16="http://schemas.microsoft.com/office/drawing/2014/main" val="4091589219"/>
                  </a:ext>
                </a:extLst>
              </a:tr>
              <a:tr h="8370096">
                <a:tc>
                  <a:txBody>
                    <a:bodyPr/>
                    <a:lstStyle/>
                    <a:p>
                      <a:pPr marR="433070">
                        <a:lnSpc>
                          <a:spcPct val="110000"/>
                        </a:lnSpc>
                        <a:spcBef>
                          <a:spcPts val="265"/>
                        </a:spcBef>
                        <a:spcAft>
                          <a:spcPts val="0"/>
                        </a:spcAft>
                      </a:pPr>
                      <a:r>
                        <a:rPr lang="es-AR" sz="2000" dirty="0">
                          <a:effectLst/>
                          <a:latin typeface="Muli Regular" panose="020B0604020202020204" charset="0"/>
                        </a:rPr>
                        <a:t>Es requisito necesario para la adquisición de los productos que se ofrecen en este sitio, que lea y acepte los siguientes Términos y Condiciones que a continuación se redactan. El uso de nuestros servicios, así como la compra de nuestros productos implicará que usted ha leído y aceptado los Términos y Condiciones de Uso en el presente documento. Todos los productos que son ofrecidos por nuestro sitio web pudieran ser creadas, cobradas, enviadas o presentadas por una página web tercera y en tal caso estarían sujetas a sus propios Términos y Condiciones. En algunos casos, para adquirir un producto, será necesario el registro por parte del usuario, con ingreso de datos personales fidedignos y definición de una contraseña.                     </a:t>
                      </a:r>
                      <a:endParaRPr lang="es-ES" sz="2000" dirty="0">
                        <a:effectLst/>
                        <a:latin typeface="Muli Regular" panose="020B0604020202020204" charset="0"/>
                      </a:endParaRPr>
                    </a:p>
                    <a:p>
                      <a:pPr marR="433070">
                        <a:lnSpc>
                          <a:spcPct val="110000"/>
                        </a:lnSpc>
                        <a:spcBef>
                          <a:spcPts val="265"/>
                        </a:spcBef>
                        <a:spcAft>
                          <a:spcPts val="0"/>
                        </a:spcAft>
                      </a:pPr>
                      <a:r>
                        <a:rPr lang="es-AR" sz="2000" dirty="0">
                          <a:effectLst/>
                          <a:latin typeface="Muli Regular" panose="020B0604020202020204" charset="0"/>
                        </a:rPr>
                        <a:t>El usuario puede elegir y cambiar la clave para su acceso de administración de la cuenta en cualquier momento, en caso de que se haya registrado y que sea necesario para la compra de alguno de nuestros productos. tiendamay.com no asume la responsabilidad en caso de que entregue dicha clave a terceros.</a:t>
                      </a:r>
                      <a:endParaRPr lang="es-ES" sz="2000" dirty="0">
                        <a:effectLst/>
                        <a:latin typeface="Muli Regular" panose="020B0604020202020204" charset="0"/>
                      </a:endParaRPr>
                    </a:p>
                    <a:p>
                      <a:pPr marR="433070">
                        <a:lnSpc>
                          <a:spcPct val="110000"/>
                        </a:lnSpc>
                        <a:spcBef>
                          <a:spcPts val="265"/>
                        </a:spcBef>
                        <a:spcAft>
                          <a:spcPts val="0"/>
                        </a:spcAft>
                      </a:pPr>
                      <a:r>
                        <a:rPr lang="es-AR" sz="2000" dirty="0">
                          <a:effectLst/>
                          <a:latin typeface="Muli Regular" panose="020B0604020202020204" charset="0"/>
                        </a:rPr>
                        <a:t>Todas las compras y transacciones que se lleven a cabo por medio de este sitio web, están sujetas a un proceso de confirmación y verificación, el cual podría incluir la verificación del stock y disponibilidad de producto, validación de la forma de pago, validación de la factura (en caso de existir) y el cumplimiento de las condiciones requeridas por el medio de pago seleccionado. En algunos casos puede que se requiera una verificación por medio de correo electrónico.                        Los precios de los productos ofrecidos en esta Tienda Online es válido solamente en las compras realizadas en este sitio web.</a:t>
                      </a:r>
                      <a:endParaRPr lang="es-ES" sz="2000" dirty="0">
                        <a:effectLst/>
                        <a:latin typeface="Muli Regular" panose="020B0604020202020204" charset="0"/>
                        <a:ea typeface="Arial" panose="020B0604020202020204" pitchFamily="34" charset="0"/>
                      </a:endParaRPr>
                    </a:p>
                  </a:txBody>
                  <a:tcPr marL="68580" marR="68580" marT="0" marB="0"/>
                </a:tc>
                <a:extLst>
                  <a:ext uri="{0D108BD9-81ED-4DB2-BD59-A6C34878D82A}">
                    <a16:rowId xmlns:a16="http://schemas.microsoft.com/office/drawing/2014/main" val="2201673994"/>
                  </a:ext>
                </a:extLst>
              </a:tr>
            </a:tbl>
          </a:graphicData>
        </a:graphic>
      </p:graphicFrame>
    </p:spTree>
    <p:extLst>
      <p:ext uri="{BB962C8B-B14F-4D97-AF65-F5344CB8AC3E}">
        <p14:creationId xmlns:p14="http://schemas.microsoft.com/office/powerpoint/2010/main" val="12348278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696200" y="424350"/>
            <a:ext cx="9710820" cy="9291150"/>
            <a:chOff x="0" y="0"/>
            <a:chExt cx="7504918" cy="7851218"/>
          </a:xfrm>
        </p:grpSpPr>
        <p:sp>
          <p:nvSpPr>
            <p:cNvPr id="3" name="Freeform 3"/>
            <p:cNvSpPr/>
            <p:nvPr/>
          </p:nvSpPr>
          <p:spPr>
            <a:xfrm>
              <a:off x="0" y="0"/>
              <a:ext cx="7504919" cy="7851218"/>
            </a:xfrm>
            <a:custGeom>
              <a:avLst/>
              <a:gdLst/>
              <a:ahLst/>
              <a:cxnLst/>
              <a:rect l="l" t="t" r="r" b="b"/>
              <a:pathLst>
                <a:path w="7504919" h="7851218">
                  <a:moveTo>
                    <a:pt x="7380458" y="7851218"/>
                  </a:moveTo>
                  <a:lnTo>
                    <a:pt x="124460" y="7851218"/>
                  </a:lnTo>
                  <a:cubicBezTo>
                    <a:pt x="55880" y="7851218"/>
                    <a:pt x="0" y="7795338"/>
                    <a:pt x="0" y="7726759"/>
                  </a:cubicBezTo>
                  <a:lnTo>
                    <a:pt x="0" y="124460"/>
                  </a:lnTo>
                  <a:cubicBezTo>
                    <a:pt x="0" y="55880"/>
                    <a:pt x="55880" y="0"/>
                    <a:pt x="124460" y="0"/>
                  </a:cubicBezTo>
                  <a:lnTo>
                    <a:pt x="7380459" y="0"/>
                  </a:lnTo>
                  <a:cubicBezTo>
                    <a:pt x="7449038" y="0"/>
                    <a:pt x="7504919" y="55880"/>
                    <a:pt x="7504919" y="124460"/>
                  </a:cubicBezTo>
                  <a:lnTo>
                    <a:pt x="7504919" y="7726759"/>
                  </a:lnTo>
                  <a:cubicBezTo>
                    <a:pt x="7504919" y="7795339"/>
                    <a:pt x="7449038" y="7851218"/>
                    <a:pt x="7380459" y="7851218"/>
                  </a:cubicBezTo>
                  <a:close/>
                </a:path>
              </a:pathLst>
            </a:custGeom>
            <a:solidFill>
              <a:srgbClr val="FFFFFF"/>
            </a:solidFill>
          </p:spPr>
        </p:sp>
      </p:grpSp>
      <p:sp>
        <p:nvSpPr>
          <p:cNvPr id="15" name="TextBox 15"/>
          <p:cNvSpPr txBox="1"/>
          <p:nvPr/>
        </p:nvSpPr>
        <p:spPr>
          <a:xfrm>
            <a:off x="1028700" y="1249503"/>
            <a:ext cx="6173123" cy="839140"/>
          </a:xfrm>
          <a:prstGeom prst="rect">
            <a:avLst/>
          </a:prstGeom>
        </p:spPr>
        <p:txBody>
          <a:bodyPr lIns="0" tIns="0" rIns="0" bIns="0" rtlCol="0" anchor="t">
            <a:spAutoFit/>
          </a:bodyPr>
          <a:lstStyle/>
          <a:p>
            <a:pPr>
              <a:lnSpc>
                <a:spcPts val="6870"/>
              </a:lnSpc>
            </a:pPr>
            <a:r>
              <a:rPr lang="en-US" sz="5725" dirty="0" err="1">
                <a:solidFill>
                  <a:srgbClr val="0E2C4B"/>
                </a:solidFill>
                <a:latin typeface="Muli Bold Bold"/>
              </a:rPr>
              <a:t>Anexo</a:t>
            </a:r>
            <a:r>
              <a:rPr lang="en-US" sz="5725" dirty="0">
                <a:solidFill>
                  <a:srgbClr val="0E2C4B"/>
                </a:solidFill>
                <a:latin typeface="Muli Bold Bold"/>
              </a:rPr>
              <a:t> I</a:t>
            </a:r>
          </a:p>
        </p:txBody>
      </p:sp>
      <p:graphicFrame>
        <p:nvGraphicFramePr>
          <p:cNvPr id="4" name="Tabla 3"/>
          <p:cNvGraphicFramePr>
            <a:graphicFrameLocks noGrp="1"/>
          </p:cNvGraphicFramePr>
          <p:nvPr>
            <p:extLst>
              <p:ext uri="{D42A27DB-BD31-4B8C-83A1-F6EECF244321}">
                <p14:modId xmlns:p14="http://schemas.microsoft.com/office/powerpoint/2010/main" val="415244817"/>
              </p:ext>
            </p:extLst>
          </p:nvPr>
        </p:nvGraphicFramePr>
        <p:xfrm>
          <a:off x="8001000" y="1053807"/>
          <a:ext cx="9067800" cy="1519298"/>
        </p:xfrm>
        <a:graphic>
          <a:graphicData uri="http://schemas.openxmlformats.org/drawingml/2006/table">
            <a:tbl>
              <a:tblPr firstRow="1" firstCol="1" bandRow="1">
                <a:tableStyleId>{7E9639D4-E3E2-4D34-9284-5A2195B3D0D7}</a:tableStyleId>
              </a:tblPr>
              <a:tblGrid>
                <a:gridCol w="9067800">
                  <a:extLst>
                    <a:ext uri="{9D8B030D-6E8A-4147-A177-3AD203B41FA5}">
                      <a16:colId xmlns:a16="http://schemas.microsoft.com/office/drawing/2014/main" val="2420618807"/>
                    </a:ext>
                  </a:extLst>
                </a:gridCol>
              </a:tblGrid>
              <a:tr h="215332">
                <a:tc>
                  <a:txBody>
                    <a:bodyPr/>
                    <a:lstStyle/>
                    <a:p>
                      <a:pPr marR="433070">
                        <a:lnSpc>
                          <a:spcPct val="110000"/>
                        </a:lnSpc>
                        <a:spcBef>
                          <a:spcPts val="265"/>
                        </a:spcBef>
                        <a:spcAft>
                          <a:spcPts val="0"/>
                        </a:spcAft>
                      </a:pPr>
                      <a:r>
                        <a:rPr lang="es-AR" sz="1800" dirty="0">
                          <a:effectLst/>
                          <a:latin typeface="Muli Regular" panose="020B0604020202020204" charset="0"/>
                        </a:rPr>
                        <a:t>LICENCIA</a:t>
                      </a:r>
                      <a:endParaRPr lang="es-ES" sz="2400" dirty="0">
                        <a:effectLst/>
                        <a:latin typeface="Muli Regular" panose="020B0604020202020204" charset="0"/>
                        <a:ea typeface="Arial" panose="020B0604020202020204" pitchFamily="34" charset="0"/>
                      </a:endParaRPr>
                    </a:p>
                  </a:txBody>
                  <a:tcPr marL="68580" marR="68580" marT="0" marB="0"/>
                </a:tc>
                <a:extLst>
                  <a:ext uri="{0D108BD9-81ED-4DB2-BD59-A6C34878D82A}">
                    <a16:rowId xmlns:a16="http://schemas.microsoft.com/office/drawing/2014/main" val="4091589219"/>
                  </a:ext>
                </a:extLst>
              </a:tr>
              <a:tr h="1238310">
                <a:tc>
                  <a:txBody>
                    <a:bodyPr/>
                    <a:lstStyle/>
                    <a:p>
                      <a:pPr marR="433070">
                        <a:lnSpc>
                          <a:spcPct val="110000"/>
                        </a:lnSpc>
                        <a:spcBef>
                          <a:spcPts val="265"/>
                        </a:spcBef>
                        <a:spcAft>
                          <a:spcPts val="0"/>
                        </a:spcAft>
                      </a:pPr>
                      <a:r>
                        <a:rPr lang="es-ES" sz="1800" dirty="0">
                          <a:effectLst/>
                          <a:latin typeface="Muli Regular" panose="020B0604020202020204" charset="0"/>
                        </a:rPr>
                        <a:t>Antílope S.A. a través de su sitio web concede una licencia para que los usuarios utilicen  los productos que son vendidos en este sitio web de acuerdo a los Términos y Condiciones que se describen en este documento.</a:t>
                      </a:r>
                      <a:endParaRPr lang="es-ES" sz="1800" dirty="0">
                        <a:effectLst/>
                        <a:latin typeface="Muli Regular" panose="020B0604020202020204" charset="0"/>
                        <a:ea typeface="Arial" panose="020B0604020202020204" pitchFamily="34" charset="0"/>
                      </a:endParaRPr>
                    </a:p>
                  </a:txBody>
                  <a:tcPr marL="68580" marR="68580" marT="0" marB="0"/>
                </a:tc>
                <a:extLst>
                  <a:ext uri="{0D108BD9-81ED-4DB2-BD59-A6C34878D82A}">
                    <a16:rowId xmlns:a16="http://schemas.microsoft.com/office/drawing/2014/main" val="2201673994"/>
                  </a:ext>
                </a:extLst>
              </a:tr>
            </a:tbl>
          </a:graphicData>
        </a:graphic>
      </p:graphicFrame>
      <p:graphicFrame>
        <p:nvGraphicFramePr>
          <p:cNvPr id="8" name="Tabla 7"/>
          <p:cNvGraphicFramePr>
            <a:graphicFrameLocks noGrp="1"/>
          </p:cNvGraphicFramePr>
          <p:nvPr>
            <p:extLst>
              <p:ext uri="{D42A27DB-BD31-4B8C-83A1-F6EECF244321}">
                <p14:modId xmlns:p14="http://schemas.microsoft.com/office/powerpoint/2010/main" val="438308623"/>
              </p:ext>
            </p:extLst>
          </p:nvPr>
        </p:nvGraphicFramePr>
        <p:xfrm>
          <a:off x="8017710" y="6515100"/>
          <a:ext cx="9067800" cy="2707768"/>
        </p:xfrm>
        <a:graphic>
          <a:graphicData uri="http://schemas.openxmlformats.org/drawingml/2006/table">
            <a:tbl>
              <a:tblPr firstRow="1" firstCol="1" bandRow="1">
                <a:tableStyleId>{7E9639D4-E3E2-4D34-9284-5A2195B3D0D7}</a:tableStyleId>
              </a:tblPr>
              <a:tblGrid>
                <a:gridCol w="9067800">
                  <a:extLst>
                    <a:ext uri="{9D8B030D-6E8A-4147-A177-3AD203B41FA5}">
                      <a16:colId xmlns:a16="http://schemas.microsoft.com/office/drawing/2014/main" val="2420618807"/>
                    </a:ext>
                  </a:extLst>
                </a:gridCol>
              </a:tblGrid>
              <a:tr h="258619">
                <a:tc>
                  <a:txBody>
                    <a:bodyPr/>
                    <a:lstStyle/>
                    <a:p>
                      <a:pPr marR="433070">
                        <a:lnSpc>
                          <a:spcPct val="110000"/>
                        </a:lnSpc>
                        <a:spcBef>
                          <a:spcPts val="265"/>
                        </a:spcBef>
                        <a:spcAft>
                          <a:spcPts val="0"/>
                        </a:spcAft>
                      </a:pPr>
                      <a:r>
                        <a:rPr lang="es-AR" sz="1800" dirty="0">
                          <a:effectLst/>
                          <a:latin typeface="Muli Regular" panose="020B0604020202020204" charset="0"/>
                        </a:rPr>
                        <a:t>PROPIEDAD</a:t>
                      </a:r>
                      <a:endParaRPr lang="es-ES" sz="2400" dirty="0">
                        <a:effectLst/>
                        <a:latin typeface="Muli Regular" panose="020B0604020202020204" charset="0"/>
                        <a:ea typeface="Arial" panose="020B0604020202020204" pitchFamily="34" charset="0"/>
                      </a:endParaRPr>
                    </a:p>
                  </a:txBody>
                  <a:tcPr marL="68580" marR="68580" marT="0" marB="0"/>
                </a:tc>
                <a:extLst>
                  <a:ext uri="{0D108BD9-81ED-4DB2-BD59-A6C34878D82A}">
                    <a16:rowId xmlns:a16="http://schemas.microsoft.com/office/drawing/2014/main" val="4091589219"/>
                  </a:ext>
                </a:extLst>
              </a:tr>
              <a:tr h="2421081">
                <a:tc>
                  <a:txBody>
                    <a:bodyPr/>
                    <a:lstStyle/>
                    <a:p>
                      <a:pPr marR="433070">
                        <a:lnSpc>
                          <a:spcPct val="110000"/>
                        </a:lnSpc>
                        <a:spcBef>
                          <a:spcPts val="265"/>
                        </a:spcBef>
                        <a:spcAft>
                          <a:spcPts val="0"/>
                        </a:spcAft>
                      </a:pPr>
                      <a:r>
                        <a:rPr lang="es-ES" sz="2000" dirty="0">
                          <a:effectLst/>
                          <a:latin typeface="Muli Regular" panose="020B0604020202020204" charset="0"/>
                        </a:rPr>
                        <a:t>Usted no puede declarar propiedad intelectual o exclusiva a ninguno de </a:t>
                      </a:r>
                      <a:r>
                        <a:rPr lang="es-ES" sz="1800" dirty="0">
                          <a:effectLst/>
                          <a:latin typeface="Muli Regular" panose="020B0604020202020204" charset="0"/>
                        </a:rPr>
                        <a:t>nuestros productos, modificado o sin modificar. Todos los productos son propiedad de los proveedores del contenido. En caso de que no se especifique lo contrario, nuestros productos se proporcionan sin ningún tipo de garantía, expresa o implícita. En ningún caso, esta compañía será  responsables de ningún daño incluyendo, pero no limitado a, daños directos, indirectos, especiales, fortuitos o consecuentes u otras pérdidas resultantes del uso o de la imposibilidad de utilizar nuestros productos.</a:t>
                      </a:r>
                      <a:endParaRPr lang="es-ES" sz="1800" dirty="0">
                        <a:effectLst/>
                        <a:latin typeface="Muli Regular" panose="020B0604020202020204" charset="0"/>
                        <a:ea typeface="Arial" panose="020B0604020202020204" pitchFamily="34" charset="0"/>
                      </a:endParaRPr>
                    </a:p>
                  </a:txBody>
                  <a:tcPr marL="68580" marR="68580" marT="0" marB="0"/>
                </a:tc>
                <a:extLst>
                  <a:ext uri="{0D108BD9-81ED-4DB2-BD59-A6C34878D82A}">
                    <a16:rowId xmlns:a16="http://schemas.microsoft.com/office/drawing/2014/main" val="2201673994"/>
                  </a:ext>
                </a:extLst>
              </a:tr>
            </a:tbl>
          </a:graphicData>
        </a:graphic>
      </p:graphicFrame>
      <p:graphicFrame>
        <p:nvGraphicFramePr>
          <p:cNvPr id="9" name="Tabla 8"/>
          <p:cNvGraphicFramePr>
            <a:graphicFrameLocks noGrp="1"/>
          </p:cNvGraphicFramePr>
          <p:nvPr>
            <p:extLst>
              <p:ext uri="{D42A27DB-BD31-4B8C-83A1-F6EECF244321}">
                <p14:modId xmlns:p14="http://schemas.microsoft.com/office/powerpoint/2010/main" val="2192297197"/>
              </p:ext>
            </p:extLst>
          </p:nvPr>
        </p:nvGraphicFramePr>
        <p:xfrm>
          <a:off x="8017710" y="2933700"/>
          <a:ext cx="9067800" cy="3052192"/>
        </p:xfrm>
        <a:graphic>
          <a:graphicData uri="http://schemas.openxmlformats.org/drawingml/2006/table">
            <a:tbl>
              <a:tblPr firstRow="1" firstCol="1" bandRow="1">
                <a:tableStyleId>{7E9639D4-E3E2-4D34-9284-5A2195B3D0D7}</a:tableStyleId>
              </a:tblPr>
              <a:tblGrid>
                <a:gridCol w="9067800">
                  <a:extLst>
                    <a:ext uri="{9D8B030D-6E8A-4147-A177-3AD203B41FA5}">
                      <a16:colId xmlns:a16="http://schemas.microsoft.com/office/drawing/2014/main" val="2420618807"/>
                    </a:ext>
                  </a:extLst>
                </a:gridCol>
              </a:tblGrid>
              <a:tr h="258619">
                <a:tc>
                  <a:txBody>
                    <a:bodyPr/>
                    <a:lstStyle/>
                    <a:p>
                      <a:pPr marR="433070">
                        <a:lnSpc>
                          <a:spcPct val="110000"/>
                        </a:lnSpc>
                        <a:spcBef>
                          <a:spcPts val="265"/>
                        </a:spcBef>
                        <a:spcAft>
                          <a:spcPts val="0"/>
                        </a:spcAft>
                      </a:pPr>
                      <a:r>
                        <a:rPr lang="es-AR" sz="1800" dirty="0">
                          <a:effectLst/>
                          <a:latin typeface="Muli Regular" panose="020B0604020202020204" charset="0"/>
                        </a:rPr>
                        <a:t>PRIVACIDAD</a:t>
                      </a:r>
                      <a:endParaRPr lang="es-ES" sz="2400" dirty="0">
                        <a:effectLst/>
                        <a:latin typeface="Muli Regular" panose="020B0604020202020204" charset="0"/>
                        <a:ea typeface="Arial" panose="020B0604020202020204" pitchFamily="34" charset="0"/>
                      </a:endParaRPr>
                    </a:p>
                  </a:txBody>
                  <a:tcPr marL="68580" marR="68580" marT="0" marB="0"/>
                </a:tc>
                <a:extLst>
                  <a:ext uri="{0D108BD9-81ED-4DB2-BD59-A6C34878D82A}">
                    <a16:rowId xmlns:a16="http://schemas.microsoft.com/office/drawing/2014/main" val="4091589219"/>
                  </a:ext>
                </a:extLst>
              </a:tr>
              <a:tr h="1735281">
                <a:tc>
                  <a:txBody>
                    <a:bodyPr/>
                    <a:lstStyle/>
                    <a:p>
                      <a:pPr marR="433070">
                        <a:lnSpc>
                          <a:spcPct val="110000"/>
                        </a:lnSpc>
                        <a:spcBef>
                          <a:spcPts val="265"/>
                        </a:spcBef>
                        <a:spcAft>
                          <a:spcPts val="0"/>
                        </a:spcAft>
                      </a:pPr>
                      <a:r>
                        <a:rPr lang="es-ES" sz="1800" dirty="0">
                          <a:effectLst/>
                          <a:latin typeface="Muli Regular" panose="020B0604020202020204" charset="0"/>
                        </a:rPr>
                        <a:t>Este sitio web Antílope E-commerce garantiza que la información personal que usted envía cuenta con la seguridad necesaria. Los datos ingresados por usuario o en el caso de requerir una validación de los pedidos no serán entregados a terceros, salvo que deba ser revelada en cumplimiento a una orden judicial o requerimientos legales.</a:t>
                      </a:r>
                    </a:p>
                    <a:p>
                      <a:pPr marR="433070">
                        <a:lnSpc>
                          <a:spcPct val="110000"/>
                        </a:lnSpc>
                        <a:spcBef>
                          <a:spcPts val="265"/>
                        </a:spcBef>
                        <a:spcAft>
                          <a:spcPts val="0"/>
                        </a:spcAft>
                      </a:pPr>
                      <a:r>
                        <a:rPr lang="es-ES" sz="1800" dirty="0">
                          <a:effectLst/>
                          <a:latin typeface="Muli Regular" panose="020B0604020202020204" charset="0"/>
                        </a:rPr>
                        <a:t>La suscripción a boletines de correos electrónicos publicitarios es voluntaria y podría ser seleccionada al momento de crear su cuenta. </a:t>
                      </a:r>
                    </a:p>
                    <a:p>
                      <a:pPr marR="433070">
                        <a:lnSpc>
                          <a:spcPct val="110000"/>
                        </a:lnSpc>
                        <a:spcBef>
                          <a:spcPts val="265"/>
                        </a:spcBef>
                        <a:spcAft>
                          <a:spcPts val="0"/>
                        </a:spcAft>
                      </a:pPr>
                      <a:r>
                        <a:rPr lang="es-ES" sz="1800" dirty="0">
                          <a:effectLst/>
                          <a:latin typeface="Muli Regular" panose="020B0604020202020204" charset="0"/>
                        </a:rPr>
                        <a:t>Antílope S.A. reserva los derechos de cambiar o de modificar estos términos sin previo aviso.</a:t>
                      </a:r>
                      <a:endParaRPr lang="es-ES" sz="1800" dirty="0">
                        <a:effectLst/>
                        <a:latin typeface="Muli Regular" panose="020B0604020202020204" charset="0"/>
                        <a:ea typeface="Arial" panose="020B0604020202020204" pitchFamily="34" charset="0"/>
                      </a:endParaRPr>
                    </a:p>
                  </a:txBody>
                  <a:tcPr marL="68580" marR="68580" marT="0" marB="0"/>
                </a:tc>
                <a:extLst>
                  <a:ext uri="{0D108BD9-81ED-4DB2-BD59-A6C34878D82A}">
                    <a16:rowId xmlns:a16="http://schemas.microsoft.com/office/drawing/2014/main" val="2201673994"/>
                  </a:ext>
                </a:extLst>
              </a:tr>
            </a:tbl>
          </a:graphicData>
        </a:graphic>
      </p:graphicFrame>
    </p:spTree>
    <p:extLst>
      <p:ext uri="{BB962C8B-B14F-4D97-AF65-F5344CB8AC3E}">
        <p14:creationId xmlns:p14="http://schemas.microsoft.com/office/powerpoint/2010/main" val="40607371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7000" y="424350"/>
            <a:ext cx="10930020" cy="9291150"/>
            <a:chOff x="0" y="0"/>
            <a:chExt cx="7504918" cy="7851218"/>
          </a:xfrm>
        </p:grpSpPr>
        <p:sp>
          <p:nvSpPr>
            <p:cNvPr id="3" name="Freeform 3"/>
            <p:cNvSpPr/>
            <p:nvPr/>
          </p:nvSpPr>
          <p:spPr>
            <a:xfrm>
              <a:off x="0" y="0"/>
              <a:ext cx="7504919" cy="7851218"/>
            </a:xfrm>
            <a:custGeom>
              <a:avLst/>
              <a:gdLst/>
              <a:ahLst/>
              <a:cxnLst/>
              <a:rect l="l" t="t" r="r" b="b"/>
              <a:pathLst>
                <a:path w="7504919" h="7851218">
                  <a:moveTo>
                    <a:pt x="7380458" y="7851218"/>
                  </a:moveTo>
                  <a:lnTo>
                    <a:pt x="124460" y="7851218"/>
                  </a:lnTo>
                  <a:cubicBezTo>
                    <a:pt x="55880" y="7851218"/>
                    <a:pt x="0" y="7795338"/>
                    <a:pt x="0" y="7726759"/>
                  </a:cubicBezTo>
                  <a:lnTo>
                    <a:pt x="0" y="124460"/>
                  </a:lnTo>
                  <a:cubicBezTo>
                    <a:pt x="0" y="55880"/>
                    <a:pt x="55880" y="0"/>
                    <a:pt x="124460" y="0"/>
                  </a:cubicBezTo>
                  <a:lnTo>
                    <a:pt x="7380459" y="0"/>
                  </a:lnTo>
                  <a:cubicBezTo>
                    <a:pt x="7449038" y="0"/>
                    <a:pt x="7504919" y="55880"/>
                    <a:pt x="7504919" y="124460"/>
                  </a:cubicBezTo>
                  <a:lnTo>
                    <a:pt x="7504919" y="7726759"/>
                  </a:lnTo>
                  <a:cubicBezTo>
                    <a:pt x="7504919" y="7795339"/>
                    <a:pt x="7449038" y="7851218"/>
                    <a:pt x="7380459" y="7851218"/>
                  </a:cubicBezTo>
                  <a:close/>
                </a:path>
              </a:pathLst>
            </a:custGeom>
            <a:solidFill>
              <a:srgbClr val="FFFFFF"/>
            </a:solidFill>
          </p:spPr>
        </p:sp>
      </p:grpSp>
      <p:sp>
        <p:nvSpPr>
          <p:cNvPr id="15" name="TextBox 15"/>
          <p:cNvSpPr txBox="1"/>
          <p:nvPr/>
        </p:nvSpPr>
        <p:spPr>
          <a:xfrm>
            <a:off x="1028700" y="1249503"/>
            <a:ext cx="6173123" cy="839140"/>
          </a:xfrm>
          <a:prstGeom prst="rect">
            <a:avLst/>
          </a:prstGeom>
        </p:spPr>
        <p:txBody>
          <a:bodyPr lIns="0" tIns="0" rIns="0" bIns="0" rtlCol="0" anchor="t">
            <a:spAutoFit/>
          </a:bodyPr>
          <a:lstStyle/>
          <a:p>
            <a:pPr>
              <a:lnSpc>
                <a:spcPts val="6870"/>
              </a:lnSpc>
            </a:pPr>
            <a:r>
              <a:rPr lang="en-US" sz="5725" dirty="0" err="1">
                <a:solidFill>
                  <a:srgbClr val="0E2C4B"/>
                </a:solidFill>
                <a:latin typeface="Muli Bold Bold"/>
              </a:rPr>
              <a:t>Anexo</a:t>
            </a:r>
            <a:r>
              <a:rPr lang="en-US" sz="5725" dirty="0">
                <a:solidFill>
                  <a:srgbClr val="0E2C4B"/>
                </a:solidFill>
                <a:latin typeface="Muli Bold Bold"/>
              </a:rPr>
              <a:t> I</a:t>
            </a:r>
          </a:p>
        </p:txBody>
      </p:sp>
      <p:graphicFrame>
        <p:nvGraphicFramePr>
          <p:cNvPr id="4" name="Tabla 3"/>
          <p:cNvGraphicFramePr>
            <a:graphicFrameLocks noGrp="1"/>
          </p:cNvGraphicFramePr>
          <p:nvPr>
            <p:extLst>
              <p:ext uri="{D42A27DB-BD31-4B8C-83A1-F6EECF244321}">
                <p14:modId xmlns:p14="http://schemas.microsoft.com/office/powerpoint/2010/main" val="783741317"/>
              </p:ext>
            </p:extLst>
          </p:nvPr>
        </p:nvGraphicFramePr>
        <p:xfrm>
          <a:off x="6781801" y="724309"/>
          <a:ext cx="10289854" cy="5240656"/>
        </p:xfrm>
        <a:graphic>
          <a:graphicData uri="http://schemas.openxmlformats.org/drawingml/2006/table">
            <a:tbl>
              <a:tblPr firstRow="1" firstCol="1" bandRow="1">
                <a:tableStyleId>{7E9639D4-E3E2-4D34-9284-5A2195B3D0D7}</a:tableStyleId>
              </a:tblPr>
              <a:tblGrid>
                <a:gridCol w="10289854">
                  <a:extLst>
                    <a:ext uri="{9D8B030D-6E8A-4147-A177-3AD203B41FA5}">
                      <a16:colId xmlns:a16="http://schemas.microsoft.com/office/drawing/2014/main" val="2420618807"/>
                    </a:ext>
                  </a:extLst>
                </a:gridCol>
              </a:tblGrid>
              <a:tr h="258619">
                <a:tc>
                  <a:txBody>
                    <a:bodyPr/>
                    <a:lstStyle/>
                    <a:p>
                      <a:pPr marR="433070">
                        <a:lnSpc>
                          <a:spcPct val="110000"/>
                        </a:lnSpc>
                        <a:spcBef>
                          <a:spcPts val="265"/>
                        </a:spcBef>
                        <a:spcAft>
                          <a:spcPts val="0"/>
                        </a:spcAft>
                      </a:pPr>
                      <a:r>
                        <a:rPr lang="es-ES" sz="1800" dirty="0">
                          <a:effectLst/>
                          <a:latin typeface="Muli Regular" panose="020B0604020202020204" charset="0"/>
                        </a:rPr>
                        <a:t>POLÍTICA DE REEMBOLSO Y GARANTÍA</a:t>
                      </a:r>
                      <a:endParaRPr lang="es-ES" sz="2400" dirty="0">
                        <a:effectLst/>
                        <a:latin typeface="Muli Regular" panose="020B0604020202020204" charset="0"/>
                        <a:ea typeface="Arial" panose="020B0604020202020204" pitchFamily="34" charset="0"/>
                      </a:endParaRPr>
                    </a:p>
                  </a:txBody>
                  <a:tcPr marL="68580" marR="68580" marT="0" marB="0"/>
                </a:tc>
                <a:extLst>
                  <a:ext uri="{0D108BD9-81ED-4DB2-BD59-A6C34878D82A}">
                    <a16:rowId xmlns:a16="http://schemas.microsoft.com/office/drawing/2014/main" val="4091589219"/>
                  </a:ext>
                </a:extLst>
              </a:tr>
              <a:tr h="1735281">
                <a:tc>
                  <a:txBody>
                    <a:bodyPr/>
                    <a:lstStyle/>
                    <a:p>
                      <a:pPr marR="433070">
                        <a:lnSpc>
                          <a:spcPct val="110000"/>
                        </a:lnSpc>
                        <a:spcBef>
                          <a:spcPts val="265"/>
                        </a:spcBef>
                        <a:spcAft>
                          <a:spcPts val="0"/>
                        </a:spcAft>
                      </a:pPr>
                      <a:r>
                        <a:rPr lang="es-ES" sz="1800" dirty="0">
                          <a:effectLst/>
                          <a:latin typeface="Muli Regular" panose="020B0604020202020204" charset="0"/>
                        </a:rPr>
                        <a:t>En el caso de productos que sean mercancías irrevocables no-tangibles, no realizamos reembolsos después de que se envíe el producto, usted tiene la responsabilidad de entender antes de comprarlo.  Le pedimos que lea cuidadosamente antes de comprarlo. Hacemos solamente excepciones con esta regla cuando la descripción no se ajusta al producto. Hay algunos productos que pudieran tener garantía y posibilidad de reembolso, pero este será especificado al comprar el producto. En tales casos la garantía solo cubrirá fallas de fábrica y sólo se hará efectiva cuando el producto se haya usado correctamente. La garantía no cubre averías o daños ocasionados por uso indebido. Los términos de la garantía están asociados a fallas de fabricación y funcionamiento en condiciones normales de los productos y sólo se harán efectivos estos términos si el equipo ha sido usado correctamente. Esto incluye:                        </a:t>
                      </a:r>
                    </a:p>
                    <a:p>
                      <a:pPr marR="433070">
                        <a:lnSpc>
                          <a:spcPct val="110000"/>
                        </a:lnSpc>
                        <a:spcBef>
                          <a:spcPts val="265"/>
                        </a:spcBef>
                        <a:spcAft>
                          <a:spcPts val="0"/>
                        </a:spcAft>
                      </a:pPr>
                      <a:r>
                        <a:rPr lang="es-ES" sz="1800" dirty="0">
                          <a:effectLst/>
                          <a:latin typeface="Muli Regular" panose="020B0604020202020204" charset="0"/>
                        </a:rPr>
                        <a:t>– De acuerdo a las especificaciones técnicas indicadas para cada producto.</a:t>
                      </a:r>
                    </a:p>
                    <a:p>
                      <a:pPr marR="433070">
                        <a:lnSpc>
                          <a:spcPct val="110000"/>
                        </a:lnSpc>
                        <a:spcBef>
                          <a:spcPts val="265"/>
                        </a:spcBef>
                        <a:spcAft>
                          <a:spcPts val="0"/>
                        </a:spcAft>
                      </a:pPr>
                      <a:r>
                        <a:rPr lang="es-ES" sz="1800" dirty="0">
                          <a:effectLst/>
                          <a:latin typeface="Muli Regular" panose="020B0604020202020204" charset="0"/>
                        </a:rPr>
                        <a:t>– En condiciones ambientales acorde con las especificaciones indicadas por el fabricante.                        </a:t>
                      </a:r>
                    </a:p>
                    <a:p>
                      <a:pPr marR="433070">
                        <a:lnSpc>
                          <a:spcPct val="110000"/>
                        </a:lnSpc>
                        <a:spcBef>
                          <a:spcPts val="265"/>
                        </a:spcBef>
                        <a:spcAft>
                          <a:spcPts val="0"/>
                        </a:spcAft>
                      </a:pPr>
                      <a:r>
                        <a:rPr lang="es-ES" sz="1800" dirty="0">
                          <a:effectLst/>
                          <a:latin typeface="Muli Regular" panose="020B0604020202020204" charset="0"/>
                        </a:rPr>
                        <a:t>– En uso específico para la función con que fue diseñado de fábrica.</a:t>
                      </a:r>
                    </a:p>
                    <a:p>
                      <a:pPr marR="433070">
                        <a:lnSpc>
                          <a:spcPct val="110000"/>
                        </a:lnSpc>
                        <a:spcBef>
                          <a:spcPts val="265"/>
                        </a:spcBef>
                        <a:spcAft>
                          <a:spcPts val="0"/>
                        </a:spcAft>
                      </a:pPr>
                      <a:r>
                        <a:rPr lang="es-ES" sz="1800" dirty="0">
                          <a:effectLst/>
                          <a:latin typeface="Muli Regular" panose="020B0604020202020204" charset="0"/>
                        </a:rPr>
                        <a:t>– En condiciones de operación eléctricas acorde con las especificaciones y tolerancias indicadas.</a:t>
                      </a:r>
                    </a:p>
                  </a:txBody>
                  <a:tcPr marL="68580" marR="68580" marT="0" marB="0"/>
                </a:tc>
                <a:extLst>
                  <a:ext uri="{0D108BD9-81ED-4DB2-BD59-A6C34878D82A}">
                    <a16:rowId xmlns:a16="http://schemas.microsoft.com/office/drawing/2014/main" val="2201673994"/>
                  </a:ext>
                </a:extLst>
              </a:tr>
            </a:tbl>
          </a:graphicData>
        </a:graphic>
      </p:graphicFrame>
      <p:graphicFrame>
        <p:nvGraphicFramePr>
          <p:cNvPr id="9" name="Tabla 8"/>
          <p:cNvGraphicFramePr>
            <a:graphicFrameLocks noGrp="1"/>
          </p:cNvGraphicFramePr>
          <p:nvPr>
            <p:extLst>
              <p:ext uri="{D42A27DB-BD31-4B8C-83A1-F6EECF244321}">
                <p14:modId xmlns:p14="http://schemas.microsoft.com/office/powerpoint/2010/main" val="3720081666"/>
              </p:ext>
            </p:extLst>
          </p:nvPr>
        </p:nvGraphicFramePr>
        <p:xfrm>
          <a:off x="6781800" y="6268352"/>
          <a:ext cx="10262145" cy="1371600"/>
        </p:xfrm>
        <a:graphic>
          <a:graphicData uri="http://schemas.openxmlformats.org/drawingml/2006/table">
            <a:tbl>
              <a:tblPr firstRow="1" firstCol="1" bandRow="1">
                <a:tableStyleId>{7E9639D4-E3E2-4D34-9284-5A2195B3D0D7}</a:tableStyleId>
              </a:tblPr>
              <a:tblGrid>
                <a:gridCol w="10262145">
                  <a:extLst>
                    <a:ext uri="{9D8B030D-6E8A-4147-A177-3AD203B41FA5}">
                      <a16:colId xmlns:a16="http://schemas.microsoft.com/office/drawing/2014/main" val="2420618807"/>
                    </a:ext>
                  </a:extLst>
                </a:gridCol>
              </a:tblGrid>
              <a:tr h="284882">
                <a:tc>
                  <a:txBody>
                    <a:bodyPr/>
                    <a:lstStyle/>
                    <a:p>
                      <a:pPr marR="433070">
                        <a:lnSpc>
                          <a:spcPct val="110000"/>
                        </a:lnSpc>
                        <a:spcBef>
                          <a:spcPts val="265"/>
                        </a:spcBef>
                        <a:spcAft>
                          <a:spcPts val="0"/>
                        </a:spcAft>
                      </a:pPr>
                      <a:r>
                        <a:rPr lang="es-AR" sz="1800" dirty="0">
                          <a:effectLst/>
                          <a:latin typeface="Muli Regular" panose="020B0604020202020204" charset="0"/>
                        </a:rPr>
                        <a:t>COMPROBACIÓN ANTIFRAUDE</a:t>
                      </a:r>
                      <a:endParaRPr lang="es-ES" sz="2400" dirty="0">
                        <a:effectLst/>
                        <a:latin typeface="Muli Regular" panose="020B0604020202020204" charset="0"/>
                        <a:ea typeface="Arial" panose="020B0604020202020204" pitchFamily="34" charset="0"/>
                      </a:endParaRPr>
                    </a:p>
                  </a:txBody>
                  <a:tcPr marL="68580" marR="68580" marT="0" marB="0"/>
                </a:tc>
                <a:extLst>
                  <a:ext uri="{0D108BD9-81ED-4DB2-BD59-A6C34878D82A}">
                    <a16:rowId xmlns:a16="http://schemas.microsoft.com/office/drawing/2014/main" val="4091589219"/>
                  </a:ext>
                </a:extLst>
              </a:tr>
              <a:tr h="1086718">
                <a:tc>
                  <a:txBody>
                    <a:bodyPr/>
                    <a:lstStyle/>
                    <a:p>
                      <a:pPr marR="433070">
                        <a:lnSpc>
                          <a:spcPct val="110000"/>
                        </a:lnSpc>
                        <a:spcBef>
                          <a:spcPts val="265"/>
                        </a:spcBef>
                        <a:spcAft>
                          <a:spcPts val="0"/>
                        </a:spcAft>
                      </a:pPr>
                      <a:r>
                        <a:rPr lang="es-ES" sz="1800" dirty="0">
                          <a:effectLst/>
                          <a:latin typeface="Muli Regular" panose="020B0604020202020204" charset="0"/>
                        </a:rPr>
                        <a:t>La compra del cliente puede ser aplazada para la comprobación antifraude. También puede ser suspendida por más tiempo para una investigación más rigurosa, para evitar transacciones fraudulentas.</a:t>
                      </a:r>
                      <a:endParaRPr lang="es-ES" sz="1800" dirty="0">
                        <a:effectLst/>
                        <a:latin typeface="Muli Regular" panose="020B0604020202020204" charset="0"/>
                        <a:ea typeface="Arial" panose="020B0604020202020204" pitchFamily="34" charset="0"/>
                      </a:endParaRPr>
                    </a:p>
                  </a:txBody>
                  <a:tcPr marL="68580" marR="68580" marT="0" marB="0"/>
                </a:tc>
                <a:extLst>
                  <a:ext uri="{0D108BD9-81ED-4DB2-BD59-A6C34878D82A}">
                    <a16:rowId xmlns:a16="http://schemas.microsoft.com/office/drawing/2014/main" val="2201673994"/>
                  </a:ext>
                </a:extLst>
              </a:tr>
            </a:tbl>
          </a:graphicData>
        </a:graphic>
      </p:graphicFrame>
      <p:graphicFrame>
        <p:nvGraphicFramePr>
          <p:cNvPr id="10" name="Tabla 9"/>
          <p:cNvGraphicFramePr>
            <a:graphicFrameLocks noGrp="1"/>
          </p:cNvGraphicFramePr>
          <p:nvPr>
            <p:extLst>
              <p:ext uri="{D42A27DB-BD31-4B8C-83A1-F6EECF244321}">
                <p14:modId xmlns:p14="http://schemas.microsoft.com/office/powerpoint/2010/main" val="4197431599"/>
              </p:ext>
            </p:extLst>
          </p:nvPr>
        </p:nvGraphicFramePr>
        <p:xfrm>
          <a:off x="6781799" y="7935999"/>
          <a:ext cx="10262145" cy="1628567"/>
        </p:xfrm>
        <a:graphic>
          <a:graphicData uri="http://schemas.openxmlformats.org/drawingml/2006/table">
            <a:tbl>
              <a:tblPr firstRow="1" firstCol="1" bandRow="1">
                <a:tableStyleId>{7E9639D4-E3E2-4D34-9284-5A2195B3D0D7}</a:tableStyleId>
              </a:tblPr>
              <a:tblGrid>
                <a:gridCol w="10262145">
                  <a:extLst>
                    <a:ext uri="{9D8B030D-6E8A-4147-A177-3AD203B41FA5}">
                      <a16:colId xmlns:a16="http://schemas.microsoft.com/office/drawing/2014/main" val="2420618807"/>
                    </a:ext>
                  </a:extLst>
                </a:gridCol>
              </a:tblGrid>
              <a:tr h="234334">
                <a:tc>
                  <a:txBody>
                    <a:bodyPr/>
                    <a:lstStyle/>
                    <a:p>
                      <a:pPr marR="433070">
                        <a:lnSpc>
                          <a:spcPct val="110000"/>
                        </a:lnSpc>
                        <a:spcBef>
                          <a:spcPts val="265"/>
                        </a:spcBef>
                        <a:spcAft>
                          <a:spcPts val="0"/>
                        </a:spcAft>
                      </a:pPr>
                      <a:r>
                        <a:rPr lang="es-AR" sz="1800" dirty="0">
                          <a:effectLst/>
                          <a:latin typeface="Muli Regular" panose="020B0604020202020204" charset="0"/>
                        </a:rPr>
                        <a:t>USO NO AUTORIZADO</a:t>
                      </a:r>
                      <a:endParaRPr lang="es-ES" sz="2400" dirty="0">
                        <a:effectLst/>
                        <a:latin typeface="Muli Regular" panose="020B0604020202020204" charset="0"/>
                        <a:ea typeface="Arial" panose="020B0604020202020204" pitchFamily="34" charset="0"/>
                      </a:endParaRPr>
                    </a:p>
                  </a:txBody>
                  <a:tcPr marL="68580" marR="68580" marT="0" marB="0"/>
                </a:tc>
                <a:extLst>
                  <a:ext uri="{0D108BD9-81ED-4DB2-BD59-A6C34878D82A}">
                    <a16:rowId xmlns:a16="http://schemas.microsoft.com/office/drawing/2014/main" val="4091589219"/>
                  </a:ext>
                </a:extLst>
              </a:tr>
              <a:tr h="1347579">
                <a:tc>
                  <a:txBody>
                    <a:bodyPr/>
                    <a:lstStyle/>
                    <a:p>
                      <a:pPr marR="433070">
                        <a:lnSpc>
                          <a:spcPct val="110000"/>
                        </a:lnSpc>
                        <a:spcBef>
                          <a:spcPts val="265"/>
                        </a:spcBef>
                        <a:spcAft>
                          <a:spcPts val="0"/>
                        </a:spcAft>
                      </a:pPr>
                      <a:r>
                        <a:rPr lang="es-ES" sz="1800" dirty="0">
                          <a:effectLst/>
                          <a:latin typeface="Muli Regular" panose="020B0604020202020204" charset="0"/>
                        </a:rPr>
                        <a:t>En caso de que aplique (para venta de software, templetes, u otro producto de diseño y programación) usted no puede colocar uno de nuestros productos, modificado o sin modificar, en un CD, sitio web o ningún otro medio y ofrecerlos para la redistribución o la reventa de ningún tipo.</a:t>
                      </a:r>
                      <a:endParaRPr lang="es-ES" sz="1800" dirty="0">
                        <a:effectLst/>
                        <a:latin typeface="Muli Regular" panose="020B0604020202020204" charset="0"/>
                        <a:ea typeface="Arial" panose="020B0604020202020204" pitchFamily="34" charset="0"/>
                      </a:endParaRPr>
                    </a:p>
                  </a:txBody>
                  <a:tcPr marL="68580" marR="68580" marT="0" marB="0"/>
                </a:tc>
                <a:extLst>
                  <a:ext uri="{0D108BD9-81ED-4DB2-BD59-A6C34878D82A}">
                    <a16:rowId xmlns:a16="http://schemas.microsoft.com/office/drawing/2014/main" val="2201673994"/>
                  </a:ext>
                </a:extLst>
              </a:tr>
            </a:tbl>
          </a:graphicData>
        </a:graphic>
      </p:graphicFrame>
    </p:spTree>
    <p:extLst>
      <p:ext uri="{BB962C8B-B14F-4D97-AF65-F5344CB8AC3E}">
        <p14:creationId xmlns:p14="http://schemas.microsoft.com/office/powerpoint/2010/main" val="2446005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oup 4"/>
          <p:cNvGrpSpPr/>
          <p:nvPr/>
        </p:nvGrpSpPr>
        <p:grpSpPr>
          <a:xfrm>
            <a:off x="1001464" y="7045754"/>
            <a:ext cx="7913936" cy="2877346"/>
            <a:chOff x="0" y="0"/>
            <a:chExt cx="4778020" cy="2301877"/>
          </a:xfrm>
        </p:grpSpPr>
        <p:sp>
          <p:nvSpPr>
            <p:cNvPr id="5" name="Freeform 5"/>
            <p:cNvSpPr/>
            <p:nvPr/>
          </p:nvSpPr>
          <p:spPr>
            <a:xfrm>
              <a:off x="0" y="0"/>
              <a:ext cx="4778020" cy="2301877"/>
            </a:xfrm>
            <a:custGeom>
              <a:avLst/>
              <a:gdLst/>
              <a:ahLst/>
              <a:cxnLst/>
              <a:rect l="l" t="t" r="r" b="b"/>
              <a:pathLst>
                <a:path w="4778020" h="2301877">
                  <a:moveTo>
                    <a:pt x="4653560" y="2301877"/>
                  </a:moveTo>
                  <a:lnTo>
                    <a:pt x="124460" y="2301877"/>
                  </a:lnTo>
                  <a:cubicBezTo>
                    <a:pt x="55880" y="2301877"/>
                    <a:pt x="0" y="2245997"/>
                    <a:pt x="0" y="2177417"/>
                  </a:cubicBezTo>
                  <a:lnTo>
                    <a:pt x="0" y="124460"/>
                  </a:lnTo>
                  <a:cubicBezTo>
                    <a:pt x="0" y="55880"/>
                    <a:pt x="55880" y="0"/>
                    <a:pt x="124460" y="0"/>
                  </a:cubicBezTo>
                  <a:lnTo>
                    <a:pt x="4653561" y="0"/>
                  </a:lnTo>
                  <a:cubicBezTo>
                    <a:pt x="4722140" y="0"/>
                    <a:pt x="4778020" y="55880"/>
                    <a:pt x="4778020" y="124460"/>
                  </a:cubicBezTo>
                  <a:lnTo>
                    <a:pt x="4778020" y="2177417"/>
                  </a:lnTo>
                  <a:cubicBezTo>
                    <a:pt x="4778020" y="2245997"/>
                    <a:pt x="4722140" y="2301877"/>
                    <a:pt x="4653561" y="2301877"/>
                  </a:cubicBezTo>
                  <a:close/>
                </a:path>
              </a:pathLst>
            </a:custGeom>
            <a:solidFill>
              <a:srgbClr val="FFFFFF"/>
            </a:solidFill>
          </p:spPr>
        </p:sp>
      </p:grpSp>
      <p:grpSp>
        <p:nvGrpSpPr>
          <p:cNvPr id="6" name="Group 6"/>
          <p:cNvGrpSpPr/>
          <p:nvPr/>
        </p:nvGrpSpPr>
        <p:grpSpPr>
          <a:xfrm>
            <a:off x="9982200" y="3926661"/>
            <a:ext cx="7373621" cy="2877346"/>
            <a:chOff x="0" y="0"/>
            <a:chExt cx="4778020" cy="2301877"/>
          </a:xfrm>
        </p:grpSpPr>
        <p:sp>
          <p:nvSpPr>
            <p:cNvPr id="7" name="Freeform 7"/>
            <p:cNvSpPr/>
            <p:nvPr/>
          </p:nvSpPr>
          <p:spPr>
            <a:xfrm>
              <a:off x="0" y="0"/>
              <a:ext cx="4778020" cy="2301877"/>
            </a:xfrm>
            <a:custGeom>
              <a:avLst/>
              <a:gdLst/>
              <a:ahLst/>
              <a:cxnLst/>
              <a:rect l="l" t="t" r="r" b="b"/>
              <a:pathLst>
                <a:path w="4778020" h="2301877">
                  <a:moveTo>
                    <a:pt x="4653560" y="2301877"/>
                  </a:moveTo>
                  <a:lnTo>
                    <a:pt x="124460" y="2301877"/>
                  </a:lnTo>
                  <a:cubicBezTo>
                    <a:pt x="55880" y="2301877"/>
                    <a:pt x="0" y="2245997"/>
                    <a:pt x="0" y="2177417"/>
                  </a:cubicBezTo>
                  <a:lnTo>
                    <a:pt x="0" y="124460"/>
                  </a:lnTo>
                  <a:cubicBezTo>
                    <a:pt x="0" y="55880"/>
                    <a:pt x="55880" y="0"/>
                    <a:pt x="124460" y="0"/>
                  </a:cubicBezTo>
                  <a:lnTo>
                    <a:pt x="4653561" y="0"/>
                  </a:lnTo>
                  <a:cubicBezTo>
                    <a:pt x="4722140" y="0"/>
                    <a:pt x="4778020" y="55880"/>
                    <a:pt x="4778020" y="124460"/>
                  </a:cubicBezTo>
                  <a:lnTo>
                    <a:pt x="4778020" y="2177417"/>
                  </a:lnTo>
                  <a:cubicBezTo>
                    <a:pt x="4778020" y="2245997"/>
                    <a:pt x="4722140" y="2301877"/>
                    <a:pt x="4653561" y="2301877"/>
                  </a:cubicBezTo>
                  <a:close/>
                </a:path>
              </a:pathLst>
            </a:custGeom>
            <a:solidFill>
              <a:srgbClr val="FFFFFF"/>
            </a:solidFill>
          </p:spPr>
        </p:sp>
      </p:grpSp>
      <p:grpSp>
        <p:nvGrpSpPr>
          <p:cNvPr id="8" name="Group 8"/>
          <p:cNvGrpSpPr/>
          <p:nvPr/>
        </p:nvGrpSpPr>
        <p:grpSpPr>
          <a:xfrm>
            <a:off x="9971314" y="7045754"/>
            <a:ext cx="7373621" cy="2877346"/>
            <a:chOff x="0" y="0"/>
            <a:chExt cx="4778020" cy="2301877"/>
          </a:xfrm>
        </p:grpSpPr>
        <p:sp>
          <p:nvSpPr>
            <p:cNvPr id="9" name="Freeform 9"/>
            <p:cNvSpPr/>
            <p:nvPr/>
          </p:nvSpPr>
          <p:spPr>
            <a:xfrm>
              <a:off x="0" y="0"/>
              <a:ext cx="4778020" cy="2301877"/>
            </a:xfrm>
            <a:custGeom>
              <a:avLst/>
              <a:gdLst/>
              <a:ahLst/>
              <a:cxnLst/>
              <a:rect l="l" t="t" r="r" b="b"/>
              <a:pathLst>
                <a:path w="4778020" h="2301877">
                  <a:moveTo>
                    <a:pt x="4653560" y="2301877"/>
                  </a:moveTo>
                  <a:lnTo>
                    <a:pt x="124460" y="2301877"/>
                  </a:lnTo>
                  <a:cubicBezTo>
                    <a:pt x="55880" y="2301877"/>
                    <a:pt x="0" y="2245997"/>
                    <a:pt x="0" y="2177417"/>
                  </a:cubicBezTo>
                  <a:lnTo>
                    <a:pt x="0" y="124460"/>
                  </a:lnTo>
                  <a:cubicBezTo>
                    <a:pt x="0" y="55880"/>
                    <a:pt x="55880" y="0"/>
                    <a:pt x="124460" y="0"/>
                  </a:cubicBezTo>
                  <a:lnTo>
                    <a:pt x="4653561" y="0"/>
                  </a:lnTo>
                  <a:cubicBezTo>
                    <a:pt x="4722140" y="0"/>
                    <a:pt x="4778020" y="55880"/>
                    <a:pt x="4778020" y="124460"/>
                  </a:cubicBezTo>
                  <a:lnTo>
                    <a:pt x="4778020" y="2177417"/>
                  </a:lnTo>
                  <a:cubicBezTo>
                    <a:pt x="4778020" y="2245997"/>
                    <a:pt x="4722140" y="2301877"/>
                    <a:pt x="4653561" y="2301877"/>
                  </a:cubicBezTo>
                  <a:close/>
                </a:path>
              </a:pathLst>
            </a:custGeom>
            <a:solidFill>
              <a:srgbClr val="FFFFFF"/>
            </a:solidFill>
          </p:spPr>
        </p:sp>
      </p:grpSp>
      <p:pic>
        <p:nvPicPr>
          <p:cNvPr id="31" name="Imagen 30"/>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14300"/>
            <a:ext cx="15468600" cy="10058400"/>
          </a:xfrm>
          <a:prstGeom prst="rect">
            <a:avLst/>
          </a:prstGeom>
          <a:noFill/>
          <a:ln>
            <a:noFill/>
          </a:ln>
        </p:spPr>
      </p:pic>
    </p:spTree>
    <p:extLst>
      <p:ext uri="{BB962C8B-B14F-4D97-AF65-F5344CB8AC3E}">
        <p14:creationId xmlns:p14="http://schemas.microsoft.com/office/powerpoint/2010/main" val="735417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577180" y="236488"/>
            <a:ext cx="9381148" cy="9814023"/>
            <a:chOff x="0" y="0"/>
            <a:chExt cx="7504918" cy="7851218"/>
          </a:xfrm>
        </p:grpSpPr>
        <p:sp>
          <p:nvSpPr>
            <p:cNvPr id="3" name="Freeform 3"/>
            <p:cNvSpPr/>
            <p:nvPr/>
          </p:nvSpPr>
          <p:spPr>
            <a:xfrm>
              <a:off x="0" y="0"/>
              <a:ext cx="7504919" cy="7851218"/>
            </a:xfrm>
            <a:custGeom>
              <a:avLst/>
              <a:gdLst/>
              <a:ahLst/>
              <a:cxnLst/>
              <a:rect l="l" t="t" r="r" b="b"/>
              <a:pathLst>
                <a:path w="7504919" h="7851218">
                  <a:moveTo>
                    <a:pt x="7380458" y="7851218"/>
                  </a:moveTo>
                  <a:lnTo>
                    <a:pt x="124460" y="7851218"/>
                  </a:lnTo>
                  <a:cubicBezTo>
                    <a:pt x="55880" y="7851218"/>
                    <a:pt x="0" y="7795338"/>
                    <a:pt x="0" y="7726759"/>
                  </a:cubicBezTo>
                  <a:lnTo>
                    <a:pt x="0" y="124460"/>
                  </a:lnTo>
                  <a:cubicBezTo>
                    <a:pt x="0" y="55880"/>
                    <a:pt x="55880" y="0"/>
                    <a:pt x="124460" y="0"/>
                  </a:cubicBezTo>
                  <a:lnTo>
                    <a:pt x="7380459" y="0"/>
                  </a:lnTo>
                  <a:cubicBezTo>
                    <a:pt x="7449038" y="0"/>
                    <a:pt x="7504919" y="55880"/>
                    <a:pt x="7504919" y="124460"/>
                  </a:cubicBezTo>
                  <a:lnTo>
                    <a:pt x="7504919" y="7726759"/>
                  </a:lnTo>
                  <a:cubicBezTo>
                    <a:pt x="7504919" y="7795339"/>
                    <a:pt x="7449038" y="7851218"/>
                    <a:pt x="7380459" y="7851218"/>
                  </a:cubicBezTo>
                  <a:close/>
                </a:path>
              </a:pathLst>
            </a:custGeom>
            <a:solidFill>
              <a:srgbClr val="FFFFFF"/>
            </a:solidFill>
          </p:spPr>
        </p:sp>
      </p:grpSp>
      <p:sp>
        <p:nvSpPr>
          <p:cNvPr id="4" name="AutoShape 4"/>
          <p:cNvSpPr/>
          <p:nvPr/>
        </p:nvSpPr>
        <p:spPr>
          <a:xfrm>
            <a:off x="8790362" y="3543300"/>
            <a:ext cx="7638127" cy="0"/>
          </a:xfrm>
          <a:prstGeom prst="line">
            <a:avLst/>
          </a:prstGeom>
          <a:ln w="76200" cap="rnd">
            <a:solidFill>
              <a:srgbClr val="F2F3F4"/>
            </a:solidFill>
            <a:prstDash val="solid"/>
            <a:headEnd type="none" w="sm" len="sm"/>
            <a:tailEnd type="none" w="sm" len="sm"/>
          </a:ln>
        </p:spPr>
      </p:sp>
      <p:sp>
        <p:nvSpPr>
          <p:cNvPr id="5" name="AutoShape 5"/>
          <p:cNvSpPr/>
          <p:nvPr/>
        </p:nvSpPr>
        <p:spPr>
          <a:xfrm>
            <a:off x="8780909" y="1104900"/>
            <a:ext cx="7638127" cy="0"/>
          </a:xfrm>
          <a:prstGeom prst="line">
            <a:avLst/>
          </a:prstGeom>
          <a:ln w="76200" cap="rnd">
            <a:solidFill>
              <a:srgbClr val="F2F3F4"/>
            </a:solidFill>
            <a:prstDash val="solid"/>
            <a:headEnd type="none" w="sm" len="sm"/>
            <a:tailEnd type="none" w="sm" len="sm"/>
          </a:ln>
        </p:spPr>
      </p:sp>
      <p:sp>
        <p:nvSpPr>
          <p:cNvPr id="7" name="TextBox 7"/>
          <p:cNvSpPr txBox="1"/>
          <p:nvPr/>
        </p:nvSpPr>
        <p:spPr>
          <a:xfrm>
            <a:off x="8805780" y="571500"/>
            <a:ext cx="9177420" cy="8348439"/>
          </a:xfrm>
          <a:prstGeom prst="rect">
            <a:avLst/>
          </a:prstGeom>
        </p:spPr>
        <p:txBody>
          <a:bodyPr wrap="square" lIns="0" tIns="0" rIns="0" bIns="0" rtlCol="0" anchor="t">
            <a:spAutoFit/>
          </a:bodyPr>
          <a:lstStyle/>
          <a:p>
            <a:pPr>
              <a:lnSpc>
                <a:spcPts val="3079"/>
              </a:lnSpc>
            </a:pPr>
            <a:r>
              <a:rPr lang="es-ES" sz="2200" dirty="0">
                <a:solidFill>
                  <a:srgbClr val="0E2C4B"/>
                </a:solidFill>
                <a:latin typeface="Muli Bold Bold"/>
              </a:rPr>
              <a:t>RELEVAR EL SISTEMA ERP ACTUAL</a:t>
            </a:r>
          </a:p>
          <a:p>
            <a:pPr>
              <a:lnSpc>
                <a:spcPts val="3079"/>
              </a:lnSpc>
            </a:pPr>
            <a:endParaRPr lang="es-ES" sz="2200" dirty="0">
              <a:solidFill>
                <a:srgbClr val="0E2C4B"/>
              </a:solidFill>
              <a:latin typeface="Muli Bold Bold"/>
            </a:endParaRPr>
          </a:p>
          <a:p>
            <a:pPr>
              <a:lnSpc>
                <a:spcPts val="3079"/>
              </a:lnSpc>
            </a:pPr>
            <a:r>
              <a:rPr lang="es-ES" sz="2200" dirty="0">
                <a:solidFill>
                  <a:srgbClr val="0E2C4B"/>
                </a:solidFill>
                <a:latin typeface="Muli Bold Bold"/>
              </a:rPr>
              <a:t>DEFINIR LOS REQUERIMIENTOS DEL SISTEMA E-COMMERCE.</a:t>
            </a:r>
          </a:p>
          <a:p>
            <a:pPr>
              <a:lnSpc>
                <a:spcPts val="3079"/>
              </a:lnSpc>
            </a:pPr>
            <a:endParaRPr lang="es-ES" sz="2200" dirty="0">
              <a:solidFill>
                <a:srgbClr val="0E2C4B"/>
              </a:solidFill>
              <a:latin typeface="Muli Bold Bold"/>
            </a:endParaRPr>
          </a:p>
          <a:p>
            <a:pPr>
              <a:lnSpc>
                <a:spcPts val="3079"/>
              </a:lnSpc>
            </a:pPr>
            <a:r>
              <a:rPr lang="es-ES" sz="2200" dirty="0">
                <a:solidFill>
                  <a:srgbClr val="0E2C4B"/>
                </a:solidFill>
                <a:latin typeface="Muli Bold Bold"/>
              </a:rPr>
              <a:t>DEFINIR EL DISEÑO DE PANTALLAS DEL SISTEMA.</a:t>
            </a:r>
          </a:p>
          <a:p>
            <a:pPr>
              <a:lnSpc>
                <a:spcPts val="3079"/>
              </a:lnSpc>
            </a:pPr>
            <a:endParaRPr lang="es-ES" sz="2200" dirty="0">
              <a:solidFill>
                <a:srgbClr val="0E2C4B"/>
              </a:solidFill>
              <a:latin typeface="Muli Bold Bold"/>
            </a:endParaRPr>
          </a:p>
          <a:p>
            <a:pPr>
              <a:lnSpc>
                <a:spcPts val="3079"/>
              </a:lnSpc>
            </a:pPr>
            <a:r>
              <a:rPr lang="es-ES" sz="2200" dirty="0">
                <a:solidFill>
                  <a:srgbClr val="0E2C4B"/>
                </a:solidFill>
                <a:latin typeface="Muli Bold Bold"/>
              </a:rPr>
              <a:t>DISEÑAR LA BASE DE DATOS.</a:t>
            </a:r>
          </a:p>
          <a:p>
            <a:pPr>
              <a:lnSpc>
                <a:spcPts val="3079"/>
              </a:lnSpc>
            </a:pPr>
            <a:endParaRPr lang="es-ES" sz="2200" dirty="0">
              <a:solidFill>
                <a:srgbClr val="0E2C4B"/>
              </a:solidFill>
              <a:latin typeface="Muli Bold Bold"/>
            </a:endParaRPr>
          </a:p>
          <a:p>
            <a:pPr>
              <a:lnSpc>
                <a:spcPts val="3079"/>
              </a:lnSpc>
            </a:pPr>
            <a:r>
              <a:rPr lang="es-ES" sz="2200" dirty="0">
                <a:solidFill>
                  <a:srgbClr val="0E2C4B"/>
                </a:solidFill>
                <a:latin typeface="Muli Bold Bold"/>
              </a:rPr>
              <a:t>INTEGRAR EL SISTEMA ERP CON EL SISTEMA WEB.</a:t>
            </a:r>
          </a:p>
          <a:p>
            <a:pPr>
              <a:lnSpc>
                <a:spcPts val="3079"/>
              </a:lnSpc>
            </a:pPr>
            <a:endParaRPr lang="es-ES" sz="2200" dirty="0">
              <a:solidFill>
                <a:srgbClr val="0E2C4B"/>
              </a:solidFill>
              <a:latin typeface="Muli Bold Bold"/>
            </a:endParaRPr>
          </a:p>
          <a:p>
            <a:pPr>
              <a:lnSpc>
                <a:spcPts val="3079"/>
              </a:lnSpc>
            </a:pPr>
            <a:r>
              <a:rPr lang="es-ES" sz="2200" dirty="0">
                <a:solidFill>
                  <a:srgbClr val="0E2C4B"/>
                </a:solidFill>
                <a:latin typeface="Muli Bold Bold"/>
              </a:rPr>
              <a:t>INTEGRAR EL SISTEMA WEB CON MEDIOS DE PAGOS ONLINE.</a:t>
            </a:r>
          </a:p>
          <a:p>
            <a:pPr>
              <a:lnSpc>
                <a:spcPts val="3079"/>
              </a:lnSpc>
            </a:pPr>
            <a:endParaRPr lang="es-ES" sz="2200" dirty="0">
              <a:solidFill>
                <a:srgbClr val="0E2C4B"/>
              </a:solidFill>
              <a:latin typeface="Muli Bold Bold"/>
            </a:endParaRPr>
          </a:p>
          <a:p>
            <a:pPr>
              <a:lnSpc>
                <a:spcPts val="3079"/>
              </a:lnSpc>
            </a:pPr>
            <a:r>
              <a:rPr lang="es-ES" sz="2200" dirty="0">
                <a:solidFill>
                  <a:srgbClr val="0E2C4B"/>
                </a:solidFill>
                <a:latin typeface="Muli Bold Bold"/>
              </a:rPr>
              <a:t>INTEGRAR EL SISTEMA WEB CON MEDIOS DE ENVÍOS.</a:t>
            </a:r>
          </a:p>
          <a:p>
            <a:pPr>
              <a:lnSpc>
                <a:spcPts val="3079"/>
              </a:lnSpc>
            </a:pPr>
            <a:endParaRPr lang="es-ES" sz="2200" dirty="0">
              <a:solidFill>
                <a:srgbClr val="0E2C4B"/>
              </a:solidFill>
              <a:latin typeface="Muli Bold Bold"/>
            </a:endParaRPr>
          </a:p>
          <a:p>
            <a:pPr>
              <a:lnSpc>
                <a:spcPts val="3079"/>
              </a:lnSpc>
            </a:pPr>
            <a:r>
              <a:rPr lang="en-US" sz="2200" dirty="0">
                <a:solidFill>
                  <a:srgbClr val="0E2C4B"/>
                </a:solidFill>
                <a:latin typeface="Muli Bold Bold"/>
              </a:rPr>
              <a:t>DESARROLLAR INTERFAZ WEB.</a:t>
            </a:r>
          </a:p>
          <a:p>
            <a:pPr>
              <a:lnSpc>
                <a:spcPts val="3079"/>
              </a:lnSpc>
            </a:pPr>
            <a:endParaRPr lang="en-US" sz="2200" dirty="0">
              <a:solidFill>
                <a:srgbClr val="0E2C4B"/>
              </a:solidFill>
              <a:latin typeface="Muli Bold Bold"/>
            </a:endParaRPr>
          </a:p>
          <a:p>
            <a:pPr>
              <a:lnSpc>
                <a:spcPts val="3079"/>
              </a:lnSpc>
            </a:pPr>
            <a:r>
              <a:rPr lang="en-US" sz="2200" dirty="0">
                <a:solidFill>
                  <a:srgbClr val="0E2C4B"/>
                </a:solidFill>
                <a:latin typeface="Muli Bold Bold"/>
              </a:rPr>
              <a:t>DESARROLLAR SERVICIOS WEB.</a:t>
            </a:r>
          </a:p>
          <a:p>
            <a:pPr>
              <a:lnSpc>
                <a:spcPts val="3079"/>
              </a:lnSpc>
            </a:pPr>
            <a:endParaRPr lang="en-US" sz="2200" dirty="0">
              <a:solidFill>
                <a:srgbClr val="0E2C4B"/>
              </a:solidFill>
              <a:latin typeface="Muli Bold Bold"/>
            </a:endParaRPr>
          </a:p>
          <a:p>
            <a:pPr>
              <a:lnSpc>
                <a:spcPts val="3079"/>
              </a:lnSpc>
            </a:pPr>
            <a:r>
              <a:rPr lang="es-ES" sz="2200" dirty="0">
                <a:solidFill>
                  <a:srgbClr val="0E2C4B"/>
                </a:solidFill>
                <a:latin typeface="Muli Bold Bold"/>
              </a:rPr>
              <a:t>VALIDAR FUNCIONAMIENTO DEL SISTEMA MEDIANTE PRUEBAS.</a:t>
            </a:r>
          </a:p>
          <a:p>
            <a:pPr>
              <a:lnSpc>
                <a:spcPts val="3079"/>
              </a:lnSpc>
            </a:pPr>
            <a:endParaRPr lang="es-ES" sz="2200" dirty="0">
              <a:solidFill>
                <a:srgbClr val="0E2C4B"/>
              </a:solidFill>
              <a:latin typeface="Muli Bold Bold"/>
            </a:endParaRPr>
          </a:p>
          <a:p>
            <a:pPr>
              <a:lnSpc>
                <a:spcPts val="3079"/>
              </a:lnSpc>
            </a:pPr>
            <a:r>
              <a:rPr lang="es-ES" sz="2200" dirty="0">
                <a:solidFill>
                  <a:srgbClr val="0E2C4B"/>
                </a:solidFill>
                <a:latin typeface="Muli Bold Bold"/>
              </a:rPr>
              <a:t>IMPLEMENTAR EL SOFTWARE EN SERVIDOR.</a:t>
            </a:r>
            <a:endParaRPr lang="en-US" sz="2200" dirty="0">
              <a:solidFill>
                <a:srgbClr val="0E2C4B"/>
              </a:solidFill>
              <a:latin typeface="Muli Bold Bold"/>
            </a:endParaRPr>
          </a:p>
        </p:txBody>
      </p:sp>
      <p:sp>
        <p:nvSpPr>
          <p:cNvPr id="15" name="TextBox 15"/>
          <p:cNvSpPr txBox="1"/>
          <p:nvPr/>
        </p:nvSpPr>
        <p:spPr>
          <a:xfrm>
            <a:off x="1028700" y="1249503"/>
            <a:ext cx="6173123" cy="2608856"/>
          </a:xfrm>
          <a:prstGeom prst="rect">
            <a:avLst/>
          </a:prstGeom>
        </p:spPr>
        <p:txBody>
          <a:bodyPr lIns="0" tIns="0" rIns="0" bIns="0" rtlCol="0" anchor="t">
            <a:spAutoFit/>
          </a:bodyPr>
          <a:lstStyle/>
          <a:p>
            <a:pPr>
              <a:lnSpc>
                <a:spcPts val="6870"/>
              </a:lnSpc>
            </a:pPr>
            <a:r>
              <a:rPr lang="en-US" sz="5725" dirty="0" err="1">
                <a:solidFill>
                  <a:srgbClr val="0E2C4B"/>
                </a:solidFill>
                <a:latin typeface="Muli Bold Bold"/>
              </a:rPr>
              <a:t>Objetivos</a:t>
            </a:r>
            <a:r>
              <a:rPr lang="en-US" sz="5725" dirty="0">
                <a:solidFill>
                  <a:srgbClr val="0E2C4B"/>
                </a:solidFill>
                <a:latin typeface="Muli Bold Bold"/>
              </a:rPr>
              <a:t> </a:t>
            </a:r>
            <a:r>
              <a:rPr lang="en-US" sz="5725" dirty="0" err="1">
                <a:solidFill>
                  <a:srgbClr val="0E2C4B"/>
                </a:solidFill>
                <a:latin typeface="Muli Bold Bold"/>
              </a:rPr>
              <a:t>específicos</a:t>
            </a:r>
            <a:r>
              <a:rPr lang="en-US" sz="5725" dirty="0">
                <a:solidFill>
                  <a:srgbClr val="0E2C4B"/>
                </a:solidFill>
                <a:latin typeface="Muli Bold Bold"/>
              </a:rPr>
              <a:t> del </a:t>
            </a:r>
            <a:r>
              <a:rPr lang="en-US" sz="5725" dirty="0" err="1">
                <a:solidFill>
                  <a:srgbClr val="0E2C4B"/>
                </a:solidFill>
                <a:latin typeface="Muli Bold Bold"/>
              </a:rPr>
              <a:t>proyecto</a:t>
            </a:r>
            <a:endParaRPr lang="en-US" sz="5725" dirty="0">
              <a:solidFill>
                <a:srgbClr val="0E2C4B"/>
              </a:solidFill>
              <a:latin typeface="Muli Bold Bold"/>
            </a:endParaRPr>
          </a:p>
        </p:txBody>
      </p:sp>
      <p:sp>
        <p:nvSpPr>
          <p:cNvPr id="16" name="TextBox 16"/>
          <p:cNvSpPr txBox="1"/>
          <p:nvPr/>
        </p:nvSpPr>
        <p:spPr>
          <a:xfrm>
            <a:off x="1028700" y="5122460"/>
            <a:ext cx="4762500" cy="1744067"/>
          </a:xfrm>
          <a:prstGeom prst="rect">
            <a:avLst/>
          </a:prstGeom>
        </p:spPr>
        <p:txBody>
          <a:bodyPr wrap="square" lIns="0" tIns="0" rIns="0" bIns="0" rtlCol="0" anchor="t">
            <a:spAutoFit/>
          </a:bodyPr>
          <a:lstStyle/>
          <a:p>
            <a:pPr>
              <a:lnSpc>
                <a:spcPts val="3360"/>
              </a:lnSpc>
            </a:pPr>
            <a:r>
              <a:rPr lang="es-ES" sz="2800" dirty="0">
                <a:solidFill>
                  <a:srgbClr val="0E2C4B"/>
                </a:solidFill>
                <a:latin typeface="Muli Regular Bold"/>
              </a:rPr>
              <a:t>Para cumplir el desarrollo del proyecto se debe lograr una serie de hitos u objetivos</a:t>
            </a:r>
            <a:endParaRPr lang="en-US" sz="2800" dirty="0">
              <a:solidFill>
                <a:srgbClr val="0E2C4B"/>
              </a:solidFill>
              <a:latin typeface="Muli Regular Bold"/>
            </a:endParaRPr>
          </a:p>
        </p:txBody>
      </p:sp>
      <p:sp>
        <p:nvSpPr>
          <p:cNvPr id="22" name="AutoShape 5"/>
          <p:cNvSpPr/>
          <p:nvPr/>
        </p:nvSpPr>
        <p:spPr>
          <a:xfrm>
            <a:off x="8790362" y="4305300"/>
            <a:ext cx="7638127" cy="0"/>
          </a:xfrm>
          <a:prstGeom prst="line">
            <a:avLst/>
          </a:prstGeom>
          <a:ln w="76200" cap="rnd">
            <a:solidFill>
              <a:srgbClr val="F2F3F4"/>
            </a:solidFill>
            <a:prstDash val="solid"/>
            <a:headEnd type="none" w="sm" len="sm"/>
            <a:tailEnd type="none" w="sm" len="sm"/>
          </a:ln>
        </p:spPr>
      </p:sp>
      <p:sp>
        <p:nvSpPr>
          <p:cNvPr id="23" name="AutoShape 5"/>
          <p:cNvSpPr/>
          <p:nvPr/>
        </p:nvSpPr>
        <p:spPr>
          <a:xfrm>
            <a:off x="8780909" y="1943100"/>
            <a:ext cx="7638127" cy="0"/>
          </a:xfrm>
          <a:prstGeom prst="line">
            <a:avLst/>
          </a:prstGeom>
          <a:ln w="76200" cap="rnd">
            <a:solidFill>
              <a:srgbClr val="F2F3F4"/>
            </a:solidFill>
            <a:prstDash val="solid"/>
            <a:headEnd type="none" w="sm" len="sm"/>
            <a:tailEnd type="none" w="sm" len="sm"/>
          </a:ln>
        </p:spPr>
      </p:sp>
      <p:sp>
        <p:nvSpPr>
          <p:cNvPr id="24" name="AutoShape 5"/>
          <p:cNvSpPr/>
          <p:nvPr/>
        </p:nvSpPr>
        <p:spPr>
          <a:xfrm>
            <a:off x="8780908" y="2705100"/>
            <a:ext cx="7638127" cy="0"/>
          </a:xfrm>
          <a:prstGeom prst="line">
            <a:avLst/>
          </a:prstGeom>
          <a:ln w="76200" cap="rnd">
            <a:solidFill>
              <a:srgbClr val="F2F3F4"/>
            </a:solidFill>
            <a:prstDash val="solid"/>
            <a:headEnd type="none" w="sm" len="sm"/>
            <a:tailEnd type="none" w="sm" len="sm"/>
          </a:ln>
        </p:spPr>
      </p:sp>
      <p:sp>
        <p:nvSpPr>
          <p:cNvPr id="25" name="AutoShape 5"/>
          <p:cNvSpPr/>
          <p:nvPr/>
        </p:nvSpPr>
        <p:spPr>
          <a:xfrm>
            <a:off x="8821073" y="5067300"/>
            <a:ext cx="7638127" cy="0"/>
          </a:xfrm>
          <a:prstGeom prst="line">
            <a:avLst/>
          </a:prstGeom>
          <a:ln w="76200" cap="rnd">
            <a:solidFill>
              <a:srgbClr val="F2F3F4"/>
            </a:solidFill>
            <a:prstDash val="solid"/>
            <a:headEnd type="none" w="sm" len="sm"/>
            <a:tailEnd type="none" w="sm" len="sm"/>
          </a:ln>
        </p:spPr>
      </p:sp>
      <p:sp>
        <p:nvSpPr>
          <p:cNvPr id="26" name="AutoShape 5"/>
          <p:cNvSpPr/>
          <p:nvPr/>
        </p:nvSpPr>
        <p:spPr>
          <a:xfrm>
            <a:off x="8821073" y="5829300"/>
            <a:ext cx="7638127" cy="0"/>
          </a:xfrm>
          <a:prstGeom prst="line">
            <a:avLst/>
          </a:prstGeom>
          <a:ln w="76200" cap="rnd">
            <a:solidFill>
              <a:srgbClr val="F2F3F4"/>
            </a:solidFill>
            <a:prstDash val="solid"/>
            <a:headEnd type="none" w="sm" len="sm"/>
            <a:tailEnd type="none" w="sm" len="sm"/>
          </a:ln>
        </p:spPr>
      </p:sp>
      <p:sp>
        <p:nvSpPr>
          <p:cNvPr id="27" name="AutoShape 5"/>
          <p:cNvSpPr/>
          <p:nvPr/>
        </p:nvSpPr>
        <p:spPr>
          <a:xfrm>
            <a:off x="8839200" y="6667500"/>
            <a:ext cx="7638127" cy="0"/>
          </a:xfrm>
          <a:prstGeom prst="line">
            <a:avLst/>
          </a:prstGeom>
          <a:ln w="76200" cap="rnd">
            <a:solidFill>
              <a:srgbClr val="F2F3F4"/>
            </a:solidFill>
            <a:prstDash val="solid"/>
            <a:headEnd type="none" w="sm" len="sm"/>
            <a:tailEnd type="none" w="sm" len="sm"/>
          </a:ln>
        </p:spPr>
      </p:sp>
      <p:sp>
        <p:nvSpPr>
          <p:cNvPr id="28" name="AutoShape 5"/>
          <p:cNvSpPr/>
          <p:nvPr/>
        </p:nvSpPr>
        <p:spPr>
          <a:xfrm>
            <a:off x="8821073" y="7429500"/>
            <a:ext cx="7638127" cy="0"/>
          </a:xfrm>
          <a:prstGeom prst="line">
            <a:avLst/>
          </a:prstGeom>
          <a:ln w="76200" cap="rnd">
            <a:solidFill>
              <a:srgbClr val="F2F3F4"/>
            </a:solidFill>
            <a:prstDash val="solid"/>
            <a:headEnd type="none" w="sm" len="sm"/>
            <a:tailEnd type="none" w="sm" len="sm"/>
          </a:ln>
        </p:spPr>
      </p:sp>
      <p:sp>
        <p:nvSpPr>
          <p:cNvPr id="29" name="AutoShape 5"/>
          <p:cNvSpPr/>
          <p:nvPr/>
        </p:nvSpPr>
        <p:spPr>
          <a:xfrm>
            <a:off x="8821073" y="8267700"/>
            <a:ext cx="7638127" cy="0"/>
          </a:xfrm>
          <a:prstGeom prst="line">
            <a:avLst/>
          </a:prstGeom>
          <a:ln w="76200" cap="rnd">
            <a:solidFill>
              <a:srgbClr val="F2F3F4"/>
            </a:solidFill>
            <a:prstDash val="solid"/>
            <a:headEnd type="none" w="sm" len="sm"/>
            <a:tailEnd type="none" w="sm" len="sm"/>
          </a:ln>
        </p:spPr>
      </p:sp>
      <p:sp>
        <p:nvSpPr>
          <p:cNvPr id="30" name="AutoShape 5"/>
          <p:cNvSpPr/>
          <p:nvPr/>
        </p:nvSpPr>
        <p:spPr>
          <a:xfrm>
            <a:off x="8839200" y="9029700"/>
            <a:ext cx="7638127" cy="0"/>
          </a:xfrm>
          <a:prstGeom prst="line">
            <a:avLst/>
          </a:prstGeom>
          <a:ln w="76200" cap="rnd">
            <a:solidFill>
              <a:srgbClr val="F2F3F4"/>
            </a:solidFill>
            <a:prstDash val="solid"/>
            <a:headEnd type="none" w="sm" len="sm"/>
            <a:tailEnd type="none" w="sm" len="sm"/>
          </a:ln>
        </p:spPr>
      </p:sp>
    </p:spTree>
    <p:extLst>
      <p:ext uri="{BB962C8B-B14F-4D97-AF65-F5344CB8AC3E}">
        <p14:creationId xmlns:p14="http://schemas.microsoft.com/office/powerpoint/2010/main" val="3700468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0016" y="4009461"/>
            <a:ext cx="5972525" cy="2877346"/>
            <a:chOff x="0" y="0"/>
            <a:chExt cx="4778020" cy="2301877"/>
          </a:xfrm>
        </p:grpSpPr>
        <p:sp>
          <p:nvSpPr>
            <p:cNvPr id="3" name="Freeform 3"/>
            <p:cNvSpPr/>
            <p:nvPr/>
          </p:nvSpPr>
          <p:spPr>
            <a:xfrm>
              <a:off x="0" y="0"/>
              <a:ext cx="4778020" cy="2301877"/>
            </a:xfrm>
            <a:custGeom>
              <a:avLst/>
              <a:gdLst/>
              <a:ahLst/>
              <a:cxnLst/>
              <a:rect l="l" t="t" r="r" b="b"/>
              <a:pathLst>
                <a:path w="4778020" h="2301877">
                  <a:moveTo>
                    <a:pt x="4653560" y="2301877"/>
                  </a:moveTo>
                  <a:lnTo>
                    <a:pt x="124460" y="2301877"/>
                  </a:lnTo>
                  <a:cubicBezTo>
                    <a:pt x="55880" y="2301877"/>
                    <a:pt x="0" y="2245997"/>
                    <a:pt x="0" y="2177417"/>
                  </a:cubicBezTo>
                  <a:lnTo>
                    <a:pt x="0" y="124460"/>
                  </a:lnTo>
                  <a:cubicBezTo>
                    <a:pt x="0" y="55880"/>
                    <a:pt x="55880" y="0"/>
                    <a:pt x="124460" y="0"/>
                  </a:cubicBezTo>
                  <a:lnTo>
                    <a:pt x="4653561" y="0"/>
                  </a:lnTo>
                  <a:cubicBezTo>
                    <a:pt x="4722140" y="0"/>
                    <a:pt x="4778020" y="55880"/>
                    <a:pt x="4778020" y="124460"/>
                  </a:cubicBezTo>
                  <a:lnTo>
                    <a:pt x="4778020" y="2177417"/>
                  </a:lnTo>
                  <a:cubicBezTo>
                    <a:pt x="4778020" y="2245997"/>
                    <a:pt x="4722140" y="2301877"/>
                    <a:pt x="4653561" y="2301877"/>
                  </a:cubicBezTo>
                  <a:close/>
                </a:path>
              </a:pathLst>
            </a:custGeom>
            <a:solidFill>
              <a:srgbClr val="FFFFFF"/>
            </a:solidFill>
          </p:spPr>
          <p:txBody>
            <a:bodyPr/>
            <a:lstStyle/>
            <a:p>
              <a:endParaRPr lang="es-ES" dirty="0"/>
            </a:p>
          </p:txBody>
        </p:sp>
      </p:grpSp>
      <p:grpSp>
        <p:nvGrpSpPr>
          <p:cNvPr id="4" name="Group 4"/>
          <p:cNvGrpSpPr/>
          <p:nvPr/>
        </p:nvGrpSpPr>
        <p:grpSpPr>
          <a:xfrm>
            <a:off x="325677" y="7201223"/>
            <a:ext cx="5972525" cy="2877346"/>
            <a:chOff x="0" y="0"/>
            <a:chExt cx="4778020" cy="2301877"/>
          </a:xfrm>
        </p:grpSpPr>
        <p:sp>
          <p:nvSpPr>
            <p:cNvPr id="5" name="Freeform 5"/>
            <p:cNvSpPr/>
            <p:nvPr/>
          </p:nvSpPr>
          <p:spPr>
            <a:xfrm>
              <a:off x="0" y="0"/>
              <a:ext cx="4778020" cy="2301877"/>
            </a:xfrm>
            <a:custGeom>
              <a:avLst/>
              <a:gdLst/>
              <a:ahLst/>
              <a:cxnLst/>
              <a:rect l="l" t="t" r="r" b="b"/>
              <a:pathLst>
                <a:path w="4778020" h="2301877">
                  <a:moveTo>
                    <a:pt x="4653560" y="2301877"/>
                  </a:moveTo>
                  <a:lnTo>
                    <a:pt x="124460" y="2301877"/>
                  </a:lnTo>
                  <a:cubicBezTo>
                    <a:pt x="55880" y="2301877"/>
                    <a:pt x="0" y="2245997"/>
                    <a:pt x="0" y="2177417"/>
                  </a:cubicBezTo>
                  <a:lnTo>
                    <a:pt x="0" y="124460"/>
                  </a:lnTo>
                  <a:cubicBezTo>
                    <a:pt x="0" y="55880"/>
                    <a:pt x="55880" y="0"/>
                    <a:pt x="124460" y="0"/>
                  </a:cubicBezTo>
                  <a:lnTo>
                    <a:pt x="4653561" y="0"/>
                  </a:lnTo>
                  <a:cubicBezTo>
                    <a:pt x="4722140" y="0"/>
                    <a:pt x="4778020" y="55880"/>
                    <a:pt x="4778020" y="124460"/>
                  </a:cubicBezTo>
                  <a:lnTo>
                    <a:pt x="4778020" y="2177417"/>
                  </a:lnTo>
                  <a:cubicBezTo>
                    <a:pt x="4778020" y="2245997"/>
                    <a:pt x="4722140" y="2301877"/>
                    <a:pt x="4653561" y="2301877"/>
                  </a:cubicBezTo>
                  <a:close/>
                </a:path>
              </a:pathLst>
            </a:custGeom>
            <a:solidFill>
              <a:srgbClr val="FFFFFF"/>
            </a:solidFill>
          </p:spPr>
        </p:sp>
      </p:grpSp>
      <p:grpSp>
        <p:nvGrpSpPr>
          <p:cNvPr id="6" name="Group 6"/>
          <p:cNvGrpSpPr/>
          <p:nvPr/>
        </p:nvGrpSpPr>
        <p:grpSpPr>
          <a:xfrm>
            <a:off x="6539686" y="4009461"/>
            <a:ext cx="5972525" cy="2877346"/>
            <a:chOff x="0" y="0"/>
            <a:chExt cx="4778020" cy="2301877"/>
          </a:xfrm>
        </p:grpSpPr>
        <p:sp>
          <p:nvSpPr>
            <p:cNvPr id="7" name="Freeform 7"/>
            <p:cNvSpPr/>
            <p:nvPr/>
          </p:nvSpPr>
          <p:spPr>
            <a:xfrm>
              <a:off x="0" y="0"/>
              <a:ext cx="4778020" cy="2301877"/>
            </a:xfrm>
            <a:custGeom>
              <a:avLst/>
              <a:gdLst/>
              <a:ahLst/>
              <a:cxnLst/>
              <a:rect l="l" t="t" r="r" b="b"/>
              <a:pathLst>
                <a:path w="4778020" h="2301877">
                  <a:moveTo>
                    <a:pt x="4653560" y="2301877"/>
                  </a:moveTo>
                  <a:lnTo>
                    <a:pt x="124460" y="2301877"/>
                  </a:lnTo>
                  <a:cubicBezTo>
                    <a:pt x="55880" y="2301877"/>
                    <a:pt x="0" y="2245997"/>
                    <a:pt x="0" y="2177417"/>
                  </a:cubicBezTo>
                  <a:lnTo>
                    <a:pt x="0" y="124460"/>
                  </a:lnTo>
                  <a:cubicBezTo>
                    <a:pt x="0" y="55880"/>
                    <a:pt x="55880" y="0"/>
                    <a:pt x="124460" y="0"/>
                  </a:cubicBezTo>
                  <a:lnTo>
                    <a:pt x="4653561" y="0"/>
                  </a:lnTo>
                  <a:cubicBezTo>
                    <a:pt x="4722140" y="0"/>
                    <a:pt x="4778020" y="55880"/>
                    <a:pt x="4778020" y="124460"/>
                  </a:cubicBezTo>
                  <a:lnTo>
                    <a:pt x="4778020" y="2177417"/>
                  </a:lnTo>
                  <a:cubicBezTo>
                    <a:pt x="4778020" y="2245997"/>
                    <a:pt x="4722140" y="2301877"/>
                    <a:pt x="4653561" y="2301877"/>
                  </a:cubicBezTo>
                  <a:close/>
                </a:path>
              </a:pathLst>
            </a:custGeom>
            <a:solidFill>
              <a:srgbClr val="FFFFFF"/>
            </a:solidFill>
          </p:spPr>
        </p:sp>
      </p:grpSp>
      <p:grpSp>
        <p:nvGrpSpPr>
          <p:cNvPr id="8" name="Group 8"/>
          <p:cNvGrpSpPr/>
          <p:nvPr/>
        </p:nvGrpSpPr>
        <p:grpSpPr>
          <a:xfrm>
            <a:off x="6539686" y="7173166"/>
            <a:ext cx="5972525" cy="2877346"/>
            <a:chOff x="0" y="0"/>
            <a:chExt cx="4778020" cy="2301877"/>
          </a:xfrm>
        </p:grpSpPr>
        <p:sp>
          <p:nvSpPr>
            <p:cNvPr id="9" name="Freeform 9"/>
            <p:cNvSpPr/>
            <p:nvPr/>
          </p:nvSpPr>
          <p:spPr>
            <a:xfrm>
              <a:off x="0" y="0"/>
              <a:ext cx="4778020" cy="2301877"/>
            </a:xfrm>
            <a:custGeom>
              <a:avLst/>
              <a:gdLst/>
              <a:ahLst/>
              <a:cxnLst/>
              <a:rect l="l" t="t" r="r" b="b"/>
              <a:pathLst>
                <a:path w="4778020" h="2301877">
                  <a:moveTo>
                    <a:pt x="4653560" y="2301877"/>
                  </a:moveTo>
                  <a:lnTo>
                    <a:pt x="124460" y="2301877"/>
                  </a:lnTo>
                  <a:cubicBezTo>
                    <a:pt x="55880" y="2301877"/>
                    <a:pt x="0" y="2245997"/>
                    <a:pt x="0" y="2177417"/>
                  </a:cubicBezTo>
                  <a:lnTo>
                    <a:pt x="0" y="124460"/>
                  </a:lnTo>
                  <a:cubicBezTo>
                    <a:pt x="0" y="55880"/>
                    <a:pt x="55880" y="0"/>
                    <a:pt x="124460" y="0"/>
                  </a:cubicBezTo>
                  <a:lnTo>
                    <a:pt x="4653561" y="0"/>
                  </a:lnTo>
                  <a:cubicBezTo>
                    <a:pt x="4722140" y="0"/>
                    <a:pt x="4778020" y="55880"/>
                    <a:pt x="4778020" y="124460"/>
                  </a:cubicBezTo>
                  <a:lnTo>
                    <a:pt x="4778020" y="2177417"/>
                  </a:lnTo>
                  <a:cubicBezTo>
                    <a:pt x="4778020" y="2245997"/>
                    <a:pt x="4722140" y="2301877"/>
                    <a:pt x="4653561" y="2301877"/>
                  </a:cubicBezTo>
                  <a:close/>
                </a:path>
              </a:pathLst>
            </a:custGeom>
            <a:solidFill>
              <a:srgbClr val="FFFFFF"/>
            </a:solidFill>
          </p:spPr>
        </p:sp>
      </p:grpSp>
      <p:grpSp>
        <p:nvGrpSpPr>
          <p:cNvPr id="10" name="Group 10"/>
          <p:cNvGrpSpPr/>
          <p:nvPr/>
        </p:nvGrpSpPr>
        <p:grpSpPr>
          <a:xfrm>
            <a:off x="12664141" y="4009462"/>
            <a:ext cx="5208628" cy="6041050"/>
            <a:chOff x="0" y="0"/>
            <a:chExt cx="4166903" cy="4832840"/>
          </a:xfrm>
        </p:grpSpPr>
        <p:sp>
          <p:nvSpPr>
            <p:cNvPr id="11" name="Freeform 11"/>
            <p:cNvSpPr/>
            <p:nvPr/>
          </p:nvSpPr>
          <p:spPr>
            <a:xfrm>
              <a:off x="0" y="0"/>
              <a:ext cx="4166903" cy="4832840"/>
            </a:xfrm>
            <a:custGeom>
              <a:avLst/>
              <a:gdLst/>
              <a:ahLst/>
              <a:cxnLst/>
              <a:rect l="l" t="t" r="r" b="b"/>
              <a:pathLst>
                <a:path w="4166903" h="4832840">
                  <a:moveTo>
                    <a:pt x="4042442" y="4832840"/>
                  </a:moveTo>
                  <a:lnTo>
                    <a:pt x="124460" y="4832840"/>
                  </a:lnTo>
                  <a:cubicBezTo>
                    <a:pt x="55880" y="4832840"/>
                    <a:pt x="0" y="4776960"/>
                    <a:pt x="0" y="4708380"/>
                  </a:cubicBezTo>
                  <a:lnTo>
                    <a:pt x="0" y="124460"/>
                  </a:lnTo>
                  <a:cubicBezTo>
                    <a:pt x="0" y="55880"/>
                    <a:pt x="55880" y="0"/>
                    <a:pt x="124460" y="0"/>
                  </a:cubicBezTo>
                  <a:lnTo>
                    <a:pt x="4042443" y="0"/>
                  </a:lnTo>
                  <a:cubicBezTo>
                    <a:pt x="4111023" y="0"/>
                    <a:pt x="4166903" y="55880"/>
                    <a:pt x="4166903" y="124460"/>
                  </a:cubicBezTo>
                  <a:lnTo>
                    <a:pt x="4166903" y="4708380"/>
                  </a:lnTo>
                  <a:cubicBezTo>
                    <a:pt x="4166903" y="4776960"/>
                    <a:pt x="4111023" y="4832840"/>
                    <a:pt x="4042443" y="4832840"/>
                  </a:cubicBezTo>
                  <a:close/>
                </a:path>
              </a:pathLst>
            </a:custGeom>
            <a:solidFill>
              <a:srgbClr val="FFFFFF"/>
            </a:solidFill>
          </p:spPr>
        </p:sp>
      </p:grpSp>
      <p:sp>
        <p:nvSpPr>
          <p:cNvPr id="12" name="TextBox 12"/>
          <p:cNvSpPr txBox="1"/>
          <p:nvPr/>
        </p:nvSpPr>
        <p:spPr>
          <a:xfrm>
            <a:off x="1028700" y="1028700"/>
            <a:ext cx="14135100" cy="1077218"/>
          </a:xfrm>
          <a:prstGeom prst="rect">
            <a:avLst/>
          </a:prstGeom>
        </p:spPr>
        <p:txBody>
          <a:bodyPr wrap="square" lIns="0" tIns="0" rIns="0" bIns="0" rtlCol="0" anchor="t">
            <a:spAutoFit/>
          </a:bodyPr>
          <a:lstStyle/>
          <a:p>
            <a:pPr>
              <a:lnSpc>
                <a:spcPts val="8400"/>
              </a:lnSpc>
            </a:pPr>
            <a:r>
              <a:rPr lang="en-US" sz="7000" dirty="0" err="1">
                <a:solidFill>
                  <a:srgbClr val="0E2C4B"/>
                </a:solidFill>
                <a:latin typeface="Muli Bold Bold"/>
              </a:rPr>
              <a:t>Objetivo</a:t>
            </a:r>
            <a:r>
              <a:rPr lang="en-US" sz="7000" dirty="0">
                <a:solidFill>
                  <a:srgbClr val="0E2C4B"/>
                </a:solidFill>
                <a:latin typeface="Muli Bold Bold"/>
              </a:rPr>
              <a:t> general del </a:t>
            </a:r>
            <a:r>
              <a:rPr lang="en-US" sz="7000" dirty="0" err="1">
                <a:solidFill>
                  <a:srgbClr val="0E2C4B"/>
                </a:solidFill>
                <a:latin typeface="Muli Bold Bold"/>
              </a:rPr>
              <a:t>sistema</a:t>
            </a:r>
            <a:endParaRPr lang="en-US" sz="7000" dirty="0">
              <a:solidFill>
                <a:srgbClr val="0E2C4B"/>
              </a:solidFill>
              <a:latin typeface="Muli Bold Bold"/>
            </a:endParaRPr>
          </a:p>
        </p:txBody>
      </p:sp>
      <p:grpSp>
        <p:nvGrpSpPr>
          <p:cNvPr id="13" name="Group 13"/>
          <p:cNvGrpSpPr/>
          <p:nvPr/>
        </p:nvGrpSpPr>
        <p:grpSpPr>
          <a:xfrm>
            <a:off x="1028700" y="4430373"/>
            <a:ext cx="4772452" cy="1101291"/>
            <a:chOff x="0" y="0"/>
            <a:chExt cx="6363270" cy="1468388"/>
          </a:xfrm>
        </p:grpSpPr>
        <p:grpSp>
          <p:nvGrpSpPr>
            <p:cNvPr id="14" name="Group 14"/>
            <p:cNvGrpSpPr/>
            <p:nvPr/>
          </p:nvGrpSpPr>
          <p:grpSpPr>
            <a:xfrm>
              <a:off x="0" y="0"/>
              <a:ext cx="1843010" cy="691386"/>
              <a:chOff x="0" y="0"/>
              <a:chExt cx="1760412" cy="660400"/>
            </a:xfrm>
          </p:grpSpPr>
          <p:sp>
            <p:nvSpPr>
              <p:cNvPr id="15" name="Freeform 15"/>
              <p:cNvSpPr/>
              <p:nvPr/>
            </p:nvSpPr>
            <p:spPr>
              <a:xfrm>
                <a:off x="0" y="0"/>
                <a:ext cx="1760412" cy="660400"/>
              </a:xfrm>
              <a:custGeom>
                <a:avLst/>
                <a:gdLst/>
                <a:ahLst/>
                <a:cxnLst/>
                <a:rect l="l" t="t" r="r" b="b"/>
                <a:pathLst>
                  <a:path w="1760412" h="660400">
                    <a:moveTo>
                      <a:pt x="1635952" y="660400"/>
                    </a:moveTo>
                    <a:lnTo>
                      <a:pt x="124460" y="660400"/>
                    </a:lnTo>
                    <a:cubicBezTo>
                      <a:pt x="55880" y="660400"/>
                      <a:pt x="0" y="604520"/>
                      <a:pt x="0" y="535940"/>
                    </a:cubicBezTo>
                    <a:lnTo>
                      <a:pt x="0" y="124460"/>
                    </a:lnTo>
                    <a:cubicBezTo>
                      <a:pt x="0" y="55880"/>
                      <a:pt x="55880" y="0"/>
                      <a:pt x="124460" y="0"/>
                    </a:cubicBezTo>
                    <a:lnTo>
                      <a:pt x="1635952" y="0"/>
                    </a:lnTo>
                    <a:cubicBezTo>
                      <a:pt x="1704532" y="0"/>
                      <a:pt x="1760412" y="55880"/>
                      <a:pt x="1760412" y="124460"/>
                    </a:cubicBezTo>
                    <a:lnTo>
                      <a:pt x="1760412" y="535940"/>
                    </a:lnTo>
                    <a:cubicBezTo>
                      <a:pt x="1760412" y="604520"/>
                      <a:pt x="1704532" y="660400"/>
                      <a:pt x="1635952" y="660400"/>
                    </a:cubicBezTo>
                    <a:close/>
                  </a:path>
                </a:pathLst>
              </a:custGeom>
              <a:solidFill>
                <a:srgbClr val="EFF9FD"/>
              </a:solidFill>
            </p:spPr>
          </p:sp>
        </p:grpSp>
        <p:sp>
          <p:nvSpPr>
            <p:cNvPr id="16" name="TextBox 16"/>
            <p:cNvSpPr txBox="1"/>
            <p:nvPr/>
          </p:nvSpPr>
          <p:spPr>
            <a:xfrm>
              <a:off x="204538" y="99101"/>
              <a:ext cx="1433934" cy="449792"/>
            </a:xfrm>
            <a:prstGeom prst="rect">
              <a:avLst/>
            </a:prstGeom>
          </p:spPr>
          <p:txBody>
            <a:bodyPr lIns="0" tIns="0" rIns="0" bIns="0" rtlCol="0" anchor="t">
              <a:spAutoFit/>
            </a:bodyPr>
            <a:lstStyle/>
            <a:p>
              <a:pPr algn="ctr">
                <a:lnSpc>
                  <a:spcPts val="2800"/>
                </a:lnSpc>
              </a:pPr>
              <a:r>
                <a:rPr lang="en-US" sz="2000" dirty="0">
                  <a:solidFill>
                    <a:srgbClr val="0E2C4B"/>
                  </a:solidFill>
                  <a:latin typeface="Muli Bold Bold"/>
                </a:rPr>
                <a:t>1</a:t>
              </a:r>
            </a:p>
          </p:txBody>
        </p:sp>
        <p:sp>
          <p:nvSpPr>
            <p:cNvPr id="17" name="TextBox 17"/>
            <p:cNvSpPr txBox="1"/>
            <p:nvPr/>
          </p:nvSpPr>
          <p:spPr>
            <a:xfrm>
              <a:off x="0" y="1010656"/>
              <a:ext cx="6363270" cy="457732"/>
            </a:xfrm>
            <a:prstGeom prst="rect">
              <a:avLst/>
            </a:prstGeom>
          </p:spPr>
          <p:txBody>
            <a:bodyPr lIns="0" tIns="0" rIns="0" bIns="0" rtlCol="0" anchor="t">
              <a:spAutoFit/>
            </a:bodyPr>
            <a:lstStyle/>
            <a:p>
              <a:pPr>
                <a:lnSpc>
                  <a:spcPts val="2940"/>
                </a:lnSpc>
              </a:pPr>
              <a:endParaRPr lang="en-US" sz="2100" dirty="0">
                <a:solidFill>
                  <a:srgbClr val="0E2C4B"/>
                </a:solidFill>
                <a:latin typeface="Muli Regular"/>
              </a:endParaRPr>
            </a:p>
          </p:txBody>
        </p:sp>
      </p:grpSp>
      <p:grpSp>
        <p:nvGrpSpPr>
          <p:cNvPr id="19" name="Group 19"/>
          <p:cNvGrpSpPr/>
          <p:nvPr/>
        </p:nvGrpSpPr>
        <p:grpSpPr>
          <a:xfrm>
            <a:off x="7093458" y="4430373"/>
            <a:ext cx="4772452" cy="1854254"/>
            <a:chOff x="-61685" y="0"/>
            <a:chExt cx="6363270" cy="2472339"/>
          </a:xfrm>
        </p:grpSpPr>
        <p:grpSp>
          <p:nvGrpSpPr>
            <p:cNvPr id="20" name="Group 20"/>
            <p:cNvGrpSpPr/>
            <p:nvPr/>
          </p:nvGrpSpPr>
          <p:grpSpPr>
            <a:xfrm>
              <a:off x="0" y="0"/>
              <a:ext cx="1843010" cy="691386"/>
              <a:chOff x="0" y="0"/>
              <a:chExt cx="1760412" cy="660400"/>
            </a:xfrm>
          </p:grpSpPr>
          <p:sp>
            <p:nvSpPr>
              <p:cNvPr id="21" name="Freeform 21"/>
              <p:cNvSpPr/>
              <p:nvPr/>
            </p:nvSpPr>
            <p:spPr>
              <a:xfrm>
                <a:off x="0" y="0"/>
                <a:ext cx="1760412" cy="660400"/>
              </a:xfrm>
              <a:custGeom>
                <a:avLst/>
                <a:gdLst/>
                <a:ahLst/>
                <a:cxnLst/>
                <a:rect l="l" t="t" r="r" b="b"/>
                <a:pathLst>
                  <a:path w="1760412" h="660400">
                    <a:moveTo>
                      <a:pt x="1635952" y="660400"/>
                    </a:moveTo>
                    <a:lnTo>
                      <a:pt x="124460" y="660400"/>
                    </a:lnTo>
                    <a:cubicBezTo>
                      <a:pt x="55880" y="660400"/>
                      <a:pt x="0" y="604520"/>
                      <a:pt x="0" y="535940"/>
                    </a:cubicBezTo>
                    <a:lnTo>
                      <a:pt x="0" y="124460"/>
                    </a:lnTo>
                    <a:cubicBezTo>
                      <a:pt x="0" y="55880"/>
                      <a:pt x="55880" y="0"/>
                      <a:pt x="124460" y="0"/>
                    </a:cubicBezTo>
                    <a:lnTo>
                      <a:pt x="1635952" y="0"/>
                    </a:lnTo>
                    <a:cubicBezTo>
                      <a:pt x="1704532" y="0"/>
                      <a:pt x="1760412" y="55880"/>
                      <a:pt x="1760412" y="124460"/>
                    </a:cubicBezTo>
                    <a:lnTo>
                      <a:pt x="1760412" y="535940"/>
                    </a:lnTo>
                    <a:cubicBezTo>
                      <a:pt x="1760412" y="604520"/>
                      <a:pt x="1704532" y="660400"/>
                      <a:pt x="1635952" y="660400"/>
                    </a:cubicBezTo>
                    <a:close/>
                  </a:path>
                </a:pathLst>
              </a:custGeom>
              <a:solidFill>
                <a:schemeClr val="bg1">
                  <a:lumMod val="85000"/>
                </a:schemeClr>
              </a:solidFill>
            </p:spPr>
          </p:sp>
        </p:grpSp>
        <p:sp>
          <p:nvSpPr>
            <p:cNvPr id="22" name="TextBox 22"/>
            <p:cNvSpPr txBox="1"/>
            <p:nvPr/>
          </p:nvSpPr>
          <p:spPr>
            <a:xfrm>
              <a:off x="204538" y="99101"/>
              <a:ext cx="1433934" cy="449792"/>
            </a:xfrm>
            <a:prstGeom prst="rect">
              <a:avLst/>
            </a:prstGeom>
          </p:spPr>
          <p:txBody>
            <a:bodyPr lIns="0" tIns="0" rIns="0" bIns="0" rtlCol="0" anchor="t">
              <a:spAutoFit/>
            </a:bodyPr>
            <a:lstStyle/>
            <a:p>
              <a:pPr algn="ctr">
                <a:lnSpc>
                  <a:spcPts val="2800"/>
                </a:lnSpc>
              </a:pPr>
              <a:r>
                <a:rPr lang="en-US" sz="2000" dirty="0">
                  <a:solidFill>
                    <a:srgbClr val="0E2C4B"/>
                  </a:solidFill>
                  <a:latin typeface="Muli Bold Bold"/>
                </a:rPr>
                <a:t>2</a:t>
              </a:r>
            </a:p>
          </p:txBody>
        </p:sp>
        <p:sp>
          <p:nvSpPr>
            <p:cNvPr id="23" name="TextBox 23"/>
            <p:cNvSpPr txBox="1"/>
            <p:nvPr/>
          </p:nvSpPr>
          <p:spPr>
            <a:xfrm>
              <a:off x="-61685" y="1010656"/>
              <a:ext cx="6363270" cy="1461683"/>
            </a:xfrm>
            <a:prstGeom prst="rect">
              <a:avLst/>
            </a:prstGeom>
          </p:spPr>
          <p:txBody>
            <a:bodyPr lIns="0" tIns="0" rIns="0" bIns="0" rtlCol="0" anchor="t">
              <a:spAutoFit/>
            </a:bodyPr>
            <a:lstStyle/>
            <a:p>
              <a:pPr>
                <a:lnSpc>
                  <a:spcPts val="2940"/>
                </a:lnSpc>
              </a:pPr>
              <a:r>
                <a:rPr lang="es-ES" sz="2400" dirty="0">
                  <a:solidFill>
                    <a:srgbClr val="0E2C4B"/>
                  </a:solidFill>
                  <a:latin typeface="Muli Regular"/>
                </a:rPr>
                <a:t>Lograr visitas de usuarios al sitio de la empresa de 500 a 2000 por mes.</a:t>
              </a:r>
              <a:endParaRPr lang="en-US" sz="2400" dirty="0">
                <a:solidFill>
                  <a:srgbClr val="0E2C4B"/>
                </a:solidFill>
                <a:latin typeface="Muli Regular"/>
              </a:endParaRPr>
            </a:p>
          </p:txBody>
        </p:sp>
      </p:grpSp>
      <p:grpSp>
        <p:nvGrpSpPr>
          <p:cNvPr id="25" name="Group 25"/>
          <p:cNvGrpSpPr/>
          <p:nvPr/>
        </p:nvGrpSpPr>
        <p:grpSpPr>
          <a:xfrm>
            <a:off x="1028700" y="7594077"/>
            <a:ext cx="4809319" cy="1586290"/>
            <a:chOff x="0" y="0"/>
            <a:chExt cx="6412426" cy="2115052"/>
          </a:xfrm>
        </p:grpSpPr>
        <p:grpSp>
          <p:nvGrpSpPr>
            <p:cNvPr id="26" name="Group 26"/>
            <p:cNvGrpSpPr/>
            <p:nvPr/>
          </p:nvGrpSpPr>
          <p:grpSpPr>
            <a:xfrm>
              <a:off x="0" y="0"/>
              <a:ext cx="1843010" cy="691386"/>
              <a:chOff x="0" y="0"/>
              <a:chExt cx="1760412" cy="660400"/>
            </a:xfrm>
          </p:grpSpPr>
          <p:sp>
            <p:nvSpPr>
              <p:cNvPr id="27" name="Freeform 27"/>
              <p:cNvSpPr/>
              <p:nvPr/>
            </p:nvSpPr>
            <p:spPr>
              <a:xfrm>
                <a:off x="0" y="0"/>
                <a:ext cx="1760412" cy="660400"/>
              </a:xfrm>
              <a:custGeom>
                <a:avLst/>
                <a:gdLst/>
                <a:ahLst/>
                <a:cxnLst/>
                <a:rect l="l" t="t" r="r" b="b"/>
                <a:pathLst>
                  <a:path w="1760412" h="660400">
                    <a:moveTo>
                      <a:pt x="1635952" y="660400"/>
                    </a:moveTo>
                    <a:lnTo>
                      <a:pt x="124460" y="660400"/>
                    </a:lnTo>
                    <a:cubicBezTo>
                      <a:pt x="55880" y="660400"/>
                      <a:pt x="0" y="604520"/>
                      <a:pt x="0" y="535940"/>
                    </a:cubicBezTo>
                    <a:lnTo>
                      <a:pt x="0" y="124460"/>
                    </a:lnTo>
                    <a:cubicBezTo>
                      <a:pt x="0" y="55880"/>
                      <a:pt x="55880" y="0"/>
                      <a:pt x="124460" y="0"/>
                    </a:cubicBezTo>
                    <a:lnTo>
                      <a:pt x="1635952" y="0"/>
                    </a:lnTo>
                    <a:cubicBezTo>
                      <a:pt x="1704532" y="0"/>
                      <a:pt x="1760412" y="55880"/>
                      <a:pt x="1760412" y="124460"/>
                    </a:cubicBezTo>
                    <a:lnTo>
                      <a:pt x="1760412" y="535940"/>
                    </a:lnTo>
                    <a:cubicBezTo>
                      <a:pt x="1760412" y="604520"/>
                      <a:pt x="1704532" y="660400"/>
                      <a:pt x="1635952" y="660400"/>
                    </a:cubicBezTo>
                    <a:close/>
                  </a:path>
                </a:pathLst>
              </a:custGeom>
              <a:solidFill>
                <a:schemeClr val="bg1">
                  <a:lumMod val="85000"/>
                </a:schemeClr>
              </a:solidFill>
            </p:spPr>
          </p:sp>
        </p:grpSp>
        <p:sp>
          <p:nvSpPr>
            <p:cNvPr id="28" name="TextBox 28"/>
            <p:cNvSpPr txBox="1"/>
            <p:nvPr/>
          </p:nvSpPr>
          <p:spPr>
            <a:xfrm>
              <a:off x="204538" y="99101"/>
              <a:ext cx="1433934" cy="449792"/>
            </a:xfrm>
            <a:prstGeom prst="rect">
              <a:avLst/>
            </a:prstGeom>
          </p:spPr>
          <p:txBody>
            <a:bodyPr lIns="0" tIns="0" rIns="0" bIns="0" rtlCol="0" anchor="t">
              <a:spAutoFit/>
            </a:bodyPr>
            <a:lstStyle/>
            <a:p>
              <a:pPr algn="ctr">
                <a:lnSpc>
                  <a:spcPts val="2800"/>
                </a:lnSpc>
              </a:pPr>
              <a:r>
                <a:rPr lang="en-US" sz="2000" dirty="0">
                  <a:solidFill>
                    <a:srgbClr val="0E2C4B"/>
                  </a:solidFill>
                  <a:latin typeface="Muli Bold Bold"/>
                </a:rPr>
                <a:t>3</a:t>
              </a:r>
            </a:p>
          </p:txBody>
        </p:sp>
        <p:sp>
          <p:nvSpPr>
            <p:cNvPr id="29" name="TextBox 29"/>
            <p:cNvSpPr txBox="1"/>
            <p:nvPr/>
          </p:nvSpPr>
          <p:spPr>
            <a:xfrm>
              <a:off x="49156" y="1149232"/>
              <a:ext cx="6363270" cy="965820"/>
            </a:xfrm>
            <a:prstGeom prst="rect">
              <a:avLst/>
            </a:prstGeom>
          </p:spPr>
          <p:txBody>
            <a:bodyPr lIns="0" tIns="0" rIns="0" bIns="0" rtlCol="0" anchor="t">
              <a:spAutoFit/>
            </a:bodyPr>
            <a:lstStyle/>
            <a:p>
              <a:pPr>
                <a:lnSpc>
                  <a:spcPts val="2940"/>
                </a:lnSpc>
              </a:pPr>
              <a:r>
                <a:rPr lang="es-ES" sz="2400" dirty="0">
                  <a:solidFill>
                    <a:srgbClr val="0E2C4B"/>
                  </a:solidFill>
                  <a:latin typeface="Muli Regular"/>
                </a:rPr>
                <a:t>Aumentar las ventas un 20% el primer año.</a:t>
              </a:r>
              <a:endParaRPr lang="en-US" sz="2400" dirty="0">
                <a:solidFill>
                  <a:srgbClr val="0E2C4B"/>
                </a:solidFill>
                <a:latin typeface="Muli Regular"/>
              </a:endParaRPr>
            </a:p>
          </p:txBody>
        </p:sp>
      </p:grpSp>
      <p:grpSp>
        <p:nvGrpSpPr>
          <p:cNvPr id="31" name="Group 31"/>
          <p:cNvGrpSpPr/>
          <p:nvPr/>
        </p:nvGrpSpPr>
        <p:grpSpPr>
          <a:xfrm>
            <a:off x="7093458" y="7594077"/>
            <a:ext cx="4772452" cy="1586777"/>
            <a:chOff x="-61685" y="0"/>
            <a:chExt cx="6363270" cy="2115702"/>
          </a:xfrm>
        </p:grpSpPr>
        <p:grpSp>
          <p:nvGrpSpPr>
            <p:cNvPr id="32" name="Group 32"/>
            <p:cNvGrpSpPr/>
            <p:nvPr/>
          </p:nvGrpSpPr>
          <p:grpSpPr>
            <a:xfrm>
              <a:off x="0" y="0"/>
              <a:ext cx="1843010" cy="691386"/>
              <a:chOff x="0" y="0"/>
              <a:chExt cx="1760412" cy="660400"/>
            </a:xfrm>
          </p:grpSpPr>
          <p:sp>
            <p:nvSpPr>
              <p:cNvPr id="33" name="Freeform 33"/>
              <p:cNvSpPr/>
              <p:nvPr/>
            </p:nvSpPr>
            <p:spPr>
              <a:xfrm>
                <a:off x="0" y="0"/>
                <a:ext cx="1760412" cy="660400"/>
              </a:xfrm>
              <a:custGeom>
                <a:avLst/>
                <a:gdLst/>
                <a:ahLst/>
                <a:cxnLst/>
                <a:rect l="l" t="t" r="r" b="b"/>
                <a:pathLst>
                  <a:path w="1760412" h="660400">
                    <a:moveTo>
                      <a:pt x="1635952" y="660400"/>
                    </a:moveTo>
                    <a:lnTo>
                      <a:pt x="124460" y="660400"/>
                    </a:lnTo>
                    <a:cubicBezTo>
                      <a:pt x="55880" y="660400"/>
                      <a:pt x="0" y="604520"/>
                      <a:pt x="0" y="535940"/>
                    </a:cubicBezTo>
                    <a:lnTo>
                      <a:pt x="0" y="124460"/>
                    </a:lnTo>
                    <a:cubicBezTo>
                      <a:pt x="0" y="55880"/>
                      <a:pt x="55880" y="0"/>
                      <a:pt x="124460" y="0"/>
                    </a:cubicBezTo>
                    <a:lnTo>
                      <a:pt x="1635952" y="0"/>
                    </a:lnTo>
                    <a:cubicBezTo>
                      <a:pt x="1704532" y="0"/>
                      <a:pt x="1760412" y="55880"/>
                      <a:pt x="1760412" y="124460"/>
                    </a:cubicBezTo>
                    <a:lnTo>
                      <a:pt x="1760412" y="535940"/>
                    </a:lnTo>
                    <a:cubicBezTo>
                      <a:pt x="1760412" y="604520"/>
                      <a:pt x="1704532" y="660400"/>
                      <a:pt x="1635952" y="660400"/>
                    </a:cubicBezTo>
                    <a:close/>
                  </a:path>
                </a:pathLst>
              </a:custGeom>
              <a:solidFill>
                <a:schemeClr val="bg1">
                  <a:lumMod val="85000"/>
                </a:schemeClr>
              </a:solidFill>
            </p:spPr>
          </p:sp>
        </p:grpSp>
        <p:sp>
          <p:nvSpPr>
            <p:cNvPr id="34" name="TextBox 34"/>
            <p:cNvSpPr txBox="1"/>
            <p:nvPr/>
          </p:nvSpPr>
          <p:spPr>
            <a:xfrm>
              <a:off x="217238" y="99101"/>
              <a:ext cx="1433934" cy="449792"/>
            </a:xfrm>
            <a:prstGeom prst="rect">
              <a:avLst/>
            </a:prstGeom>
          </p:spPr>
          <p:txBody>
            <a:bodyPr lIns="0" tIns="0" rIns="0" bIns="0" rtlCol="0" anchor="t">
              <a:spAutoFit/>
            </a:bodyPr>
            <a:lstStyle/>
            <a:p>
              <a:pPr algn="ctr">
                <a:lnSpc>
                  <a:spcPts val="2800"/>
                </a:lnSpc>
              </a:pPr>
              <a:r>
                <a:rPr lang="en-US" sz="2000" dirty="0">
                  <a:solidFill>
                    <a:srgbClr val="0E2C4B"/>
                  </a:solidFill>
                  <a:latin typeface="Muli Bold Bold"/>
                </a:rPr>
                <a:t>4</a:t>
              </a:r>
            </a:p>
          </p:txBody>
        </p:sp>
        <p:sp>
          <p:nvSpPr>
            <p:cNvPr id="35" name="TextBox 35"/>
            <p:cNvSpPr txBox="1"/>
            <p:nvPr/>
          </p:nvSpPr>
          <p:spPr>
            <a:xfrm>
              <a:off x="-61685" y="1149882"/>
              <a:ext cx="6363270" cy="965820"/>
            </a:xfrm>
            <a:prstGeom prst="rect">
              <a:avLst/>
            </a:prstGeom>
          </p:spPr>
          <p:txBody>
            <a:bodyPr lIns="0" tIns="0" rIns="0" bIns="0" rtlCol="0" anchor="t">
              <a:spAutoFit/>
            </a:bodyPr>
            <a:lstStyle/>
            <a:p>
              <a:pPr>
                <a:lnSpc>
                  <a:spcPts val="2940"/>
                </a:lnSpc>
              </a:pPr>
              <a:r>
                <a:rPr lang="es-ES" sz="2400" dirty="0">
                  <a:solidFill>
                    <a:srgbClr val="0E2C4B"/>
                  </a:solidFill>
                  <a:latin typeface="Muli Regular"/>
                </a:rPr>
                <a:t>Crecer el equipo de marketing de 5 a 15 empleados el primero año.</a:t>
              </a:r>
              <a:endParaRPr lang="en-US" sz="2400" dirty="0">
                <a:solidFill>
                  <a:srgbClr val="0E2C4B"/>
                </a:solidFill>
                <a:latin typeface="Muli Regular"/>
              </a:endParaRPr>
            </a:p>
          </p:txBody>
        </p:sp>
      </p:grpSp>
      <p:grpSp>
        <p:nvGrpSpPr>
          <p:cNvPr id="37" name="Group 37"/>
          <p:cNvGrpSpPr/>
          <p:nvPr/>
        </p:nvGrpSpPr>
        <p:grpSpPr>
          <a:xfrm>
            <a:off x="13258282" y="4430373"/>
            <a:ext cx="1382257" cy="518539"/>
            <a:chOff x="0" y="0"/>
            <a:chExt cx="1760412" cy="660400"/>
          </a:xfrm>
        </p:grpSpPr>
        <p:sp>
          <p:nvSpPr>
            <p:cNvPr id="38" name="Freeform 38"/>
            <p:cNvSpPr/>
            <p:nvPr/>
          </p:nvSpPr>
          <p:spPr>
            <a:xfrm>
              <a:off x="0" y="0"/>
              <a:ext cx="1760412" cy="660400"/>
            </a:xfrm>
            <a:custGeom>
              <a:avLst/>
              <a:gdLst/>
              <a:ahLst/>
              <a:cxnLst/>
              <a:rect l="l" t="t" r="r" b="b"/>
              <a:pathLst>
                <a:path w="1760412" h="660400">
                  <a:moveTo>
                    <a:pt x="1635952" y="660400"/>
                  </a:moveTo>
                  <a:lnTo>
                    <a:pt x="124460" y="660400"/>
                  </a:lnTo>
                  <a:cubicBezTo>
                    <a:pt x="55880" y="660400"/>
                    <a:pt x="0" y="604520"/>
                    <a:pt x="0" y="535940"/>
                  </a:cubicBezTo>
                  <a:lnTo>
                    <a:pt x="0" y="124460"/>
                  </a:lnTo>
                  <a:cubicBezTo>
                    <a:pt x="0" y="55880"/>
                    <a:pt x="55880" y="0"/>
                    <a:pt x="124460" y="0"/>
                  </a:cubicBezTo>
                  <a:lnTo>
                    <a:pt x="1635952" y="0"/>
                  </a:lnTo>
                  <a:cubicBezTo>
                    <a:pt x="1704532" y="0"/>
                    <a:pt x="1760412" y="55880"/>
                    <a:pt x="1760412" y="124460"/>
                  </a:cubicBezTo>
                  <a:lnTo>
                    <a:pt x="1760412" y="535940"/>
                  </a:lnTo>
                  <a:cubicBezTo>
                    <a:pt x="1760412" y="604520"/>
                    <a:pt x="1704532" y="660400"/>
                    <a:pt x="1635952" y="660400"/>
                  </a:cubicBezTo>
                  <a:close/>
                </a:path>
              </a:pathLst>
            </a:custGeom>
            <a:solidFill>
              <a:schemeClr val="bg1">
                <a:lumMod val="85000"/>
              </a:schemeClr>
            </a:solidFill>
          </p:spPr>
        </p:sp>
      </p:grpSp>
      <p:sp>
        <p:nvSpPr>
          <p:cNvPr id="39" name="TextBox 39"/>
          <p:cNvSpPr txBox="1"/>
          <p:nvPr/>
        </p:nvSpPr>
        <p:spPr>
          <a:xfrm>
            <a:off x="13411686" y="4492793"/>
            <a:ext cx="1075450" cy="330603"/>
          </a:xfrm>
          <a:prstGeom prst="rect">
            <a:avLst/>
          </a:prstGeom>
        </p:spPr>
        <p:txBody>
          <a:bodyPr lIns="0" tIns="0" rIns="0" bIns="0" rtlCol="0" anchor="t">
            <a:spAutoFit/>
          </a:bodyPr>
          <a:lstStyle/>
          <a:p>
            <a:pPr algn="ctr">
              <a:lnSpc>
                <a:spcPts val="2800"/>
              </a:lnSpc>
            </a:pPr>
            <a:r>
              <a:rPr lang="en-US" sz="2000" dirty="0">
                <a:solidFill>
                  <a:srgbClr val="0E2C4B"/>
                </a:solidFill>
                <a:latin typeface="Muli Bold Bold"/>
              </a:rPr>
              <a:t>5</a:t>
            </a:r>
          </a:p>
        </p:txBody>
      </p:sp>
      <p:sp>
        <p:nvSpPr>
          <p:cNvPr id="41" name="TextBox 41"/>
          <p:cNvSpPr txBox="1"/>
          <p:nvPr/>
        </p:nvSpPr>
        <p:spPr>
          <a:xfrm>
            <a:off x="13280052" y="5937941"/>
            <a:ext cx="3929437" cy="1859483"/>
          </a:xfrm>
          <a:prstGeom prst="rect">
            <a:avLst/>
          </a:prstGeom>
        </p:spPr>
        <p:txBody>
          <a:bodyPr wrap="square" lIns="0" tIns="0" rIns="0" bIns="0" rtlCol="0" anchor="t">
            <a:spAutoFit/>
          </a:bodyPr>
          <a:lstStyle/>
          <a:p>
            <a:pPr>
              <a:lnSpc>
                <a:spcPts val="2856"/>
              </a:lnSpc>
            </a:pPr>
            <a:r>
              <a:rPr lang="es-ES" sz="2400" dirty="0">
                <a:solidFill>
                  <a:srgbClr val="0E2C4B"/>
                </a:solidFill>
                <a:latin typeface="Muli Regular"/>
              </a:rPr>
              <a:t>Disponibilizar el catálogo completo de 500 productos para la venta online, dentro de los primeros 15 días de implementación.</a:t>
            </a:r>
          </a:p>
        </p:txBody>
      </p:sp>
      <p:grpSp>
        <p:nvGrpSpPr>
          <p:cNvPr id="43" name="Group 43"/>
          <p:cNvGrpSpPr/>
          <p:nvPr/>
        </p:nvGrpSpPr>
        <p:grpSpPr>
          <a:xfrm>
            <a:off x="16846550" y="8847952"/>
            <a:ext cx="825500" cy="825500"/>
            <a:chOff x="0" y="0"/>
            <a:chExt cx="1100667" cy="1100667"/>
          </a:xfrm>
        </p:grpSpPr>
        <p:grpSp>
          <p:nvGrpSpPr>
            <p:cNvPr id="44" name="Group 44"/>
            <p:cNvGrpSpPr/>
            <p:nvPr/>
          </p:nvGrpSpPr>
          <p:grpSpPr>
            <a:xfrm>
              <a:off x="0" y="0"/>
              <a:ext cx="1100667" cy="1100667"/>
              <a:chOff x="0" y="0"/>
              <a:chExt cx="660400" cy="660400"/>
            </a:xfrm>
          </p:grpSpPr>
          <p:sp>
            <p:nvSpPr>
              <p:cNvPr id="45" name="Freeform 45"/>
              <p:cNvSpPr/>
              <p:nvPr/>
            </p:nvSpPr>
            <p:spPr>
              <a:xfrm>
                <a:off x="0" y="0"/>
                <a:ext cx="660400" cy="660400"/>
              </a:xfrm>
              <a:custGeom>
                <a:avLst/>
                <a:gdLst/>
                <a:ahLst/>
                <a:cxnLst/>
                <a:rect l="l" t="t" r="r" b="b"/>
                <a:pathLst>
                  <a:path w="660400" h="660400">
                    <a:moveTo>
                      <a:pt x="535940" y="660400"/>
                    </a:moveTo>
                    <a:lnTo>
                      <a:pt x="124460" y="660400"/>
                    </a:lnTo>
                    <a:cubicBezTo>
                      <a:pt x="55880" y="660400"/>
                      <a:pt x="0" y="604520"/>
                      <a:pt x="0" y="535940"/>
                    </a:cubicBezTo>
                    <a:lnTo>
                      <a:pt x="0" y="124460"/>
                    </a:lnTo>
                    <a:cubicBezTo>
                      <a:pt x="0" y="55880"/>
                      <a:pt x="55880" y="0"/>
                      <a:pt x="124460" y="0"/>
                    </a:cubicBezTo>
                    <a:lnTo>
                      <a:pt x="535940" y="0"/>
                    </a:lnTo>
                    <a:cubicBezTo>
                      <a:pt x="604520" y="0"/>
                      <a:pt x="660400" y="55880"/>
                      <a:pt x="660400" y="124460"/>
                    </a:cubicBezTo>
                    <a:lnTo>
                      <a:pt x="660400" y="535940"/>
                    </a:lnTo>
                    <a:cubicBezTo>
                      <a:pt x="660400" y="604520"/>
                      <a:pt x="604520" y="660400"/>
                      <a:pt x="535940" y="660400"/>
                    </a:cubicBezTo>
                    <a:close/>
                  </a:path>
                </a:pathLst>
              </a:custGeom>
              <a:solidFill>
                <a:srgbClr val="F36825"/>
              </a:solidFill>
            </p:spPr>
          </p:sp>
        </p:grpSp>
        <p:grpSp>
          <p:nvGrpSpPr>
            <p:cNvPr id="46" name="Group 46"/>
            <p:cNvGrpSpPr/>
            <p:nvPr/>
          </p:nvGrpSpPr>
          <p:grpSpPr>
            <a:xfrm rot="-5400000">
              <a:off x="436385" y="452780"/>
              <a:ext cx="290178" cy="195107"/>
              <a:chOff x="0" y="0"/>
              <a:chExt cx="1930400" cy="1297940"/>
            </a:xfrm>
          </p:grpSpPr>
          <p:sp>
            <p:nvSpPr>
              <p:cNvPr id="47" name="Freeform 47"/>
              <p:cNvSpPr/>
              <p:nvPr/>
            </p:nvSpPr>
            <p:spPr>
              <a:xfrm>
                <a:off x="0" y="0"/>
                <a:ext cx="1930400" cy="1297940"/>
              </a:xfrm>
              <a:custGeom>
                <a:avLst/>
                <a:gdLst/>
                <a:ahLst/>
                <a:cxnLst/>
                <a:rect l="l" t="t" r="r" b="b"/>
                <a:pathLst>
                  <a:path w="1930400" h="1297940">
                    <a:moveTo>
                      <a:pt x="0" y="0"/>
                    </a:moveTo>
                    <a:lnTo>
                      <a:pt x="965200" y="1297940"/>
                    </a:lnTo>
                    <a:lnTo>
                      <a:pt x="1930400" y="0"/>
                    </a:lnTo>
                    <a:close/>
                  </a:path>
                </a:pathLst>
              </a:custGeom>
              <a:solidFill>
                <a:srgbClr val="FFFFFF"/>
              </a:solidFill>
            </p:spPr>
          </p:sp>
        </p:grpSp>
      </p:grpSp>
      <p:sp>
        <p:nvSpPr>
          <p:cNvPr id="48" name="TextBox 18"/>
          <p:cNvSpPr txBox="1"/>
          <p:nvPr/>
        </p:nvSpPr>
        <p:spPr>
          <a:xfrm>
            <a:off x="1028700" y="2301746"/>
            <a:ext cx="4772452" cy="397315"/>
          </a:xfrm>
          <a:prstGeom prst="rect">
            <a:avLst/>
          </a:prstGeom>
        </p:spPr>
        <p:txBody>
          <a:bodyPr lIns="0" tIns="0" rIns="0" bIns="0" rtlCol="0" anchor="t">
            <a:spAutoFit/>
          </a:bodyPr>
          <a:lstStyle/>
          <a:p>
            <a:pPr>
              <a:lnSpc>
                <a:spcPts val="3359"/>
              </a:lnSpc>
            </a:pPr>
            <a:r>
              <a:rPr lang="en-US" sz="2400" dirty="0">
                <a:solidFill>
                  <a:srgbClr val="0E2C4B"/>
                </a:solidFill>
                <a:latin typeface="Muli Regular"/>
              </a:rPr>
              <a:t>Con el desarrollo se </a:t>
            </a:r>
            <a:r>
              <a:rPr lang="en-US" sz="2400" dirty="0" err="1">
                <a:solidFill>
                  <a:srgbClr val="0E2C4B"/>
                </a:solidFill>
                <a:latin typeface="Muli Regular"/>
              </a:rPr>
              <a:t>podrá</a:t>
            </a:r>
            <a:r>
              <a:rPr lang="en-US" sz="2400" dirty="0">
                <a:solidFill>
                  <a:srgbClr val="0E2C4B"/>
                </a:solidFill>
                <a:latin typeface="Muli Regular"/>
              </a:rPr>
              <a:t>:</a:t>
            </a:r>
          </a:p>
        </p:txBody>
      </p:sp>
      <p:grpSp>
        <p:nvGrpSpPr>
          <p:cNvPr id="50" name="Group 25"/>
          <p:cNvGrpSpPr/>
          <p:nvPr/>
        </p:nvGrpSpPr>
        <p:grpSpPr>
          <a:xfrm>
            <a:off x="1016811" y="4388927"/>
            <a:ext cx="4809319" cy="1605717"/>
            <a:chOff x="0" y="0"/>
            <a:chExt cx="6412426" cy="2140956"/>
          </a:xfrm>
        </p:grpSpPr>
        <p:grpSp>
          <p:nvGrpSpPr>
            <p:cNvPr id="51" name="Group 26"/>
            <p:cNvGrpSpPr/>
            <p:nvPr/>
          </p:nvGrpSpPr>
          <p:grpSpPr>
            <a:xfrm>
              <a:off x="0" y="0"/>
              <a:ext cx="1843010" cy="691386"/>
              <a:chOff x="0" y="0"/>
              <a:chExt cx="1760412" cy="660400"/>
            </a:xfrm>
          </p:grpSpPr>
          <p:sp>
            <p:nvSpPr>
              <p:cNvPr id="54" name="Freeform 27"/>
              <p:cNvSpPr/>
              <p:nvPr/>
            </p:nvSpPr>
            <p:spPr>
              <a:xfrm>
                <a:off x="0" y="0"/>
                <a:ext cx="1760412" cy="660400"/>
              </a:xfrm>
              <a:custGeom>
                <a:avLst/>
                <a:gdLst/>
                <a:ahLst/>
                <a:cxnLst/>
                <a:rect l="l" t="t" r="r" b="b"/>
                <a:pathLst>
                  <a:path w="1760412" h="660400">
                    <a:moveTo>
                      <a:pt x="1635952" y="660400"/>
                    </a:moveTo>
                    <a:lnTo>
                      <a:pt x="124460" y="660400"/>
                    </a:lnTo>
                    <a:cubicBezTo>
                      <a:pt x="55880" y="660400"/>
                      <a:pt x="0" y="604520"/>
                      <a:pt x="0" y="535940"/>
                    </a:cubicBezTo>
                    <a:lnTo>
                      <a:pt x="0" y="124460"/>
                    </a:lnTo>
                    <a:cubicBezTo>
                      <a:pt x="0" y="55880"/>
                      <a:pt x="55880" y="0"/>
                      <a:pt x="124460" y="0"/>
                    </a:cubicBezTo>
                    <a:lnTo>
                      <a:pt x="1635952" y="0"/>
                    </a:lnTo>
                    <a:cubicBezTo>
                      <a:pt x="1704532" y="0"/>
                      <a:pt x="1760412" y="55880"/>
                      <a:pt x="1760412" y="124460"/>
                    </a:cubicBezTo>
                    <a:lnTo>
                      <a:pt x="1760412" y="535940"/>
                    </a:lnTo>
                    <a:cubicBezTo>
                      <a:pt x="1760412" y="604520"/>
                      <a:pt x="1704532" y="660400"/>
                      <a:pt x="1635952" y="660400"/>
                    </a:cubicBezTo>
                    <a:close/>
                  </a:path>
                </a:pathLst>
              </a:custGeom>
              <a:solidFill>
                <a:schemeClr val="bg1">
                  <a:lumMod val="85000"/>
                </a:schemeClr>
              </a:solidFill>
            </p:spPr>
          </p:sp>
        </p:grpSp>
        <p:sp>
          <p:nvSpPr>
            <p:cNvPr id="52" name="TextBox 28"/>
            <p:cNvSpPr txBox="1"/>
            <p:nvPr/>
          </p:nvSpPr>
          <p:spPr>
            <a:xfrm>
              <a:off x="204538" y="99101"/>
              <a:ext cx="1433934" cy="449792"/>
            </a:xfrm>
            <a:prstGeom prst="rect">
              <a:avLst/>
            </a:prstGeom>
          </p:spPr>
          <p:txBody>
            <a:bodyPr lIns="0" tIns="0" rIns="0" bIns="0" rtlCol="0" anchor="t">
              <a:spAutoFit/>
            </a:bodyPr>
            <a:lstStyle/>
            <a:p>
              <a:pPr algn="ctr">
                <a:lnSpc>
                  <a:spcPts val="2800"/>
                </a:lnSpc>
              </a:pPr>
              <a:r>
                <a:rPr lang="en-US" sz="2000" dirty="0">
                  <a:solidFill>
                    <a:srgbClr val="0E2C4B"/>
                  </a:solidFill>
                  <a:latin typeface="Muli Bold Bold"/>
                </a:rPr>
                <a:t>1</a:t>
              </a:r>
            </a:p>
          </p:txBody>
        </p:sp>
        <p:sp>
          <p:nvSpPr>
            <p:cNvPr id="53" name="TextBox 29"/>
            <p:cNvSpPr txBox="1"/>
            <p:nvPr/>
          </p:nvSpPr>
          <p:spPr>
            <a:xfrm>
              <a:off x="49156" y="1149232"/>
              <a:ext cx="6363270" cy="991724"/>
            </a:xfrm>
            <a:prstGeom prst="rect">
              <a:avLst/>
            </a:prstGeom>
          </p:spPr>
          <p:txBody>
            <a:bodyPr lIns="0" tIns="0" rIns="0" bIns="0" rtlCol="0" anchor="t">
              <a:spAutoFit/>
            </a:bodyPr>
            <a:lstStyle/>
            <a:p>
              <a:pPr>
                <a:lnSpc>
                  <a:spcPts val="2940"/>
                </a:lnSpc>
              </a:pPr>
              <a:r>
                <a:rPr lang="es-ES" sz="2400" dirty="0">
                  <a:solidFill>
                    <a:srgbClr val="0E2C4B"/>
                  </a:solidFill>
                  <a:latin typeface="Muli Regular"/>
                </a:rPr>
                <a:t>Lograr una compra recurrente del 15% en los primeros 4 meses.</a:t>
              </a:r>
              <a:endParaRPr lang="en-US" sz="2400" dirty="0">
                <a:solidFill>
                  <a:srgbClr val="0E2C4B"/>
                </a:solidFill>
                <a:latin typeface="Muli Regular"/>
              </a:endParaRPr>
            </a:p>
          </p:txBody>
        </p:sp>
      </p:grpSp>
    </p:spTree>
    <p:extLst>
      <p:ext uri="{BB962C8B-B14F-4D97-AF65-F5344CB8AC3E}">
        <p14:creationId xmlns:p14="http://schemas.microsoft.com/office/powerpoint/2010/main" val="674384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1382</TotalTime>
  <Words>8385</Words>
  <Application>Microsoft Office PowerPoint</Application>
  <PresentationFormat>Personalizado</PresentationFormat>
  <Paragraphs>758</Paragraphs>
  <Slides>67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67</vt:i4>
      </vt:variant>
    </vt:vector>
  </HeadingPairs>
  <TitlesOfParts>
    <vt:vector size="73" baseType="lpstr">
      <vt:lpstr>Muli Regular Bold</vt:lpstr>
      <vt:lpstr>Arial</vt:lpstr>
      <vt:lpstr>Calibri</vt:lpstr>
      <vt:lpstr>Muli Regular</vt:lpstr>
      <vt:lpstr>Muli Bold Bold</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Tecnología en los Negocios y en el Trabajo Elementos en 3D Naranja y Azul</dc:title>
  <cp:lastModifiedBy>Christian Arcuri</cp:lastModifiedBy>
  <cp:revision>67</cp:revision>
  <dcterms:created xsi:type="dcterms:W3CDTF">2006-08-16T00:00:00Z</dcterms:created>
  <dcterms:modified xsi:type="dcterms:W3CDTF">2021-09-11T16:52:08Z</dcterms:modified>
  <dc:identifier>DAEph4m7LrQ</dc:identifier>
</cp:coreProperties>
</file>