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6" r:id="rId6"/>
    <p:sldId id="267" r:id="rId7"/>
    <p:sldId id="268" r:id="rId8"/>
    <p:sldId id="273" r:id="rId9"/>
    <p:sldId id="272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9" autoAdjust="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9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55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66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61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6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33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6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C451-13DA-4D9F-AE7F-9788E91ABC15}" type="datetimeFigureOut">
              <a:rPr lang="fr-FR" smtClean="0"/>
              <a:t>01/03/2017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et LSST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Christian Arnault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des images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1052736"/>
            <a:ext cx="6785832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make_schema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("id",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   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("ra",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("image",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))])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6902" y="2852350"/>
            <a:ext cx="790152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create_image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cols 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region_size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4000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region_id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for r in range(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for c in range(cols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ra = ...;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regions.append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region_id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ra,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region_id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fill_image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make_schema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df.write.format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com.databricks.spark.avro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").mode("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overwrite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("./images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46358" y="4150821"/>
            <a:ext cx="2230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fill_image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(image):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Utilisation des images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1124744"/>
            <a:ext cx="687880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return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image', x[0]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read_images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com.databricks.spark.avro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("./images")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df.rdd.map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rdd.collect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1124744"/>
            <a:ext cx="669285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(MONGO_URL)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client.lsst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stars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lsst.stars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o.to_db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['center'] = {'type': 'Point',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o.ra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stars.insert_one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as e: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e.message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stars.create_index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([('center', '2dsphere')])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4748951"/>
            <a:ext cx="79015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=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cluster.ra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o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stars.find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({'center': {'$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geoWithin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{'$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centerSphere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center,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radius]}}},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{'_id': 0,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1, 'center': 1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}):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process</a:t>
            </a:r>
            <a:r>
              <a:rPr lang="fr-FR" dirty="0"/>
              <a:t> </a:t>
            </a:r>
            <a:r>
              <a:rPr lang="fr-FR" dirty="0" smtClean="0"/>
              <a:t>étudié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23928" y="1124744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Images du ciel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9168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Calibration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44008" y="249289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Détection des objets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51720" y="2564904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Fond du ciel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Simulation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8224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283968" y="3501008"/>
            <a:ext cx="259228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Objets {x, y, flux}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5616" y="3429000"/>
            <a:ext cx="18002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Catalogues de référence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9872" y="4437112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Calage astrométrique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99792" y="5373216"/>
            <a:ext cx="453650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Objets mesurés {RA, DEC, flux, magnitude}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4168" y="429309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Calage photométrique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067944" y="6237312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Catalogues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0" idx="3"/>
            <a:endCxn id="5" idx="1"/>
          </p:cNvCxnSpPr>
          <p:nvPr/>
        </p:nvCxnSpPr>
        <p:spPr>
          <a:xfrm>
            <a:off x="2555776" y="1340768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1"/>
            <a:endCxn id="5" idx="3"/>
          </p:cNvCxnSpPr>
          <p:nvPr/>
        </p:nvCxnSpPr>
        <p:spPr>
          <a:xfrm flipH="1">
            <a:off x="5724128" y="1340768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2"/>
            <a:endCxn id="6" idx="0"/>
          </p:cNvCxnSpPr>
          <p:nvPr/>
        </p:nvCxnSpPr>
        <p:spPr>
          <a:xfrm flipH="1">
            <a:off x="2951820" y="1556792"/>
            <a:ext cx="1872208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5" idx="2"/>
            <a:endCxn id="7" idx="0"/>
          </p:cNvCxnSpPr>
          <p:nvPr/>
        </p:nvCxnSpPr>
        <p:spPr>
          <a:xfrm>
            <a:off x="4824028" y="1556792"/>
            <a:ext cx="72008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2"/>
            <a:endCxn id="9" idx="0"/>
          </p:cNvCxnSpPr>
          <p:nvPr/>
        </p:nvCxnSpPr>
        <p:spPr>
          <a:xfrm>
            <a:off x="2951820" y="234888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7" idx="1"/>
          </p:cNvCxnSpPr>
          <p:nvPr/>
        </p:nvCxnSpPr>
        <p:spPr>
          <a:xfrm>
            <a:off x="3851920" y="2780928"/>
            <a:ext cx="7920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12" idx="0"/>
          </p:cNvCxnSpPr>
          <p:nvPr/>
        </p:nvCxnSpPr>
        <p:spPr>
          <a:xfrm>
            <a:off x="5544108" y="3068960"/>
            <a:ext cx="360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2" idx="2"/>
            <a:endCxn id="16" idx="0"/>
          </p:cNvCxnSpPr>
          <p:nvPr/>
        </p:nvCxnSpPr>
        <p:spPr>
          <a:xfrm>
            <a:off x="5580112" y="3933056"/>
            <a:ext cx="1404156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2" idx="2"/>
            <a:endCxn id="14" idx="0"/>
          </p:cNvCxnSpPr>
          <p:nvPr/>
        </p:nvCxnSpPr>
        <p:spPr>
          <a:xfrm flipH="1">
            <a:off x="4319972" y="3933056"/>
            <a:ext cx="12601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3" idx="3"/>
            <a:endCxn id="14" idx="1"/>
          </p:cNvCxnSpPr>
          <p:nvPr/>
        </p:nvCxnSpPr>
        <p:spPr>
          <a:xfrm>
            <a:off x="2915816" y="3717032"/>
            <a:ext cx="504056" cy="100811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3" idx="3"/>
            <a:endCxn id="16" idx="1"/>
          </p:cNvCxnSpPr>
          <p:nvPr/>
        </p:nvCxnSpPr>
        <p:spPr>
          <a:xfrm>
            <a:off x="2915816" y="3717032"/>
            <a:ext cx="3168352" cy="86409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4" idx="2"/>
            <a:endCxn id="15" idx="0"/>
          </p:cNvCxnSpPr>
          <p:nvPr/>
        </p:nvCxnSpPr>
        <p:spPr>
          <a:xfrm>
            <a:off x="4319972" y="5013176"/>
            <a:ext cx="648072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2"/>
            <a:endCxn id="15" idx="0"/>
          </p:cNvCxnSpPr>
          <p:nvPr/>
        </p:nvCxnSpPr>
        <p:spPr>
          <a:xfrm flipH="1">
            <a:off x="4968044" y="4869160"/>
            <a:ext cx="2016224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5" idx="2"/>
            <a:endCxn id="17" idx="0"/>
          </p:cNvCxnSpPr>
          <p:nvPr/>
        </p:nvCxnSpPr>
        <p:spPr>
          <a:xfrm>
            <a:off x="4968044" y="5805264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0" idx="2"/>
            <a:endCxn id="13" idx="0"/>
          </p:cNvCxnSpPr>
          <p:nvPr/>
        </p:nvCxnSpPr>
        <p:spPr>
          <a:xfrm>
            <a:off x="1655676" y="1556792"/>
            <a:ext cx="360040" cy="187220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L’impact du parallélisme et de la distribution</a:t>
            </a:r>
          </a:p>
          <a:p>
            <a:pPr lvl="1"/>
            <a:r>
              <a:rPr lang="fr-FR" dirty="0" smtClean="0"/>
              <a:t>Sur les données intermédiaires</a:t>
            </a:r>
          </a:p>
          <a:p>
            <a:pPr lvl="1"/>
            <a:r>
              <a:rPr lang="fr-FR" dirty="0" smtClean="0"/>
              <a:t>Sur les différentes étapes de production</a:t>
            </a:r>
          </a:p>
          <a:p>
            <a:pPr lvl="1"/>
            <a:r>
              <a:rPr lang="fr-FR" dirty="0" smtClean="0"/>
              <a:t>Sur la production du catalogue final</a:t>
            </a:r>
          </a:p>
          <a:p>
            <a:r>
              <a:rPr lang="fr-FR" dirty="0" smtClean="0"/>
              <a:t>Etude des formats de données</a:t>
            </a:r>
          </a:p>
          <a:p>
            <a:pPr lvl="1"/>
            <a:r>
              <a:rPr lang="fr-FR" dirty="0" err="1" smtClean="0"/>
              <a:t>Avro</a:t>
            </a:r>
            <a:r>
              <a:rPr lang="fr-FR" dirty="0"/>
              <a:t> </a:t>
            </a:r>
            <a:r>
              <a:rPr lang="fr-FR" dirty="0" smtClean="0"/>
              <a:t>(conversion du formats FITS ou HDF5)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MongoDb</a:t>
            </a:r>
            <a:r>
              <a:rPr lang="fr-FR" dirty="0" smtClean="0"/>
              <a:t> pour le catalogue de référence</a:t>
            </a:r>
          </a:p>
          <a:p>
            <a:pPr lvl="1"/>
            <a:r>
              <a:rPr lang="fr-FR" dirty="0" smtClean="0"/>
              <a:t>Pour le requêtes 2D géométriques lors de l’identification des 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4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chiffres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Camera</a:t>
            </a:r>
          </a:p>
          <a:p>
            <a:pPr lvl="1"/>
            <a:r>
              <a:rPr lang="fr-FR" dirty="0" smtClean="0"/>
              <a:t>3,2 </a:t>
            </a:r>
            <a:r>
              <a:rPr lang="fr-FR" dirty="0" err="1" smtClean="0"/>
              <a:t>Gpixels</a:t>
            </a:r>
            <a:endParaRPr lang="fr-FR" dirty="0" smtClean="0"/>
          </a:p>
          <a:p>
            <a:pPr lvl="1"/>
            <a:r>
              <a:rPr lang="fr-FR" dirty="0" smtClean="0"/>
              <a:t>15 To par nuit (x 10 ans de fonctionnement)</a:t>
            </a:r>
          </a:p>
          <a:p>
            <a:pPr lvl="1"/>
            <a:r>
              <a:rPr lang="fr-FR" dirty="0" smtClean="0"/>
              <a:t>Image</a:t>
            </a:r>
          </a:p>
          <a:p>
            <a:pPr lvl="2"/>
            <a:r>
              <a:rPr lang="fr-FR" dirty="0" smtClean="0"/>
              <a:t>Diamètre: 3.5° / 64cm -&gt; 9,6 °² (lune = 0,5°)</a:t>
            </a:r>
          </a:p>
          <a:p>
            <a:pPr lvl="2"/>
            <a:r>
              <a:rPr lang="fr-FR" dirty="0" smtClean="0"/>
              <a:t>~ 400 000 CCD pour le demi ciel</a:t>
            </a:r>
          </a:p>
          <a:p>
            <a:pPr lvl="1"/>
            <a:r>
              <a:rPr lang="fr-FR" dirty="0" smtClean="0"/>
              <a:t>189 </a:t>
            </a:r>
            <a:r>
              <a:rPr lang="fr-FR" dirty="0" err="1" smtClean="0"/>
              <a:t>CCDs</a:t>
            </a:r>
            <a:endParaRPr lang="fr-FR" dirty="0" smtClean="0"/>
          </a:p>
          <a:p>
            <a:r>
              <a:rPr lang="fr-FR" dirty="0" smtClean="0"/>
              <a:t>CCD</a:t>
            </a:r>
          </a:p>
          <a:p>
            <a:pPr lvl="1"/>
            <a:r>
              <a:rPr lang="fr-FR" dirty="0" smtClean="0"/>
              <a:t>16 </a:t>
            </a:r>
            <a:r>
              <a:rPr lang="fr-FR" dirty="0" err="1" smtClean="0"/>
              <a:t>Mpixels</a:t>
            </a:r>
            <a:r>
              <a:rPr lang="fr-FR" dirty="0" smtClean="0"/>
              <a:t> (1 fichier FITS)</a:t>
            </a:r>
          </a:p>
          <a:p>
            <a:pPr lvl="1"/>
            <a:r>
              <a:rPr lang="fr-FR" dirty="0" smtClean="0"/>
              <a:t>16 cm²</a:t>
            </a:r>
          </a:p>
          <a:p>
            <a:pPr lvl="1"/>
            <a:r>
              <a:rPr lang="fr-FR" dirty="0" smtClean="0"/>
              <a:t>3 Go/s</a:t>
            </a:r>
          </a:p>
          <a:p>
            <a:pPr lvl="1"/>
            <a:r>
              <a:rPr lang="fr-FR" dirty="0" smtClean="0"/>
              <a:t>0,05 °² = 3 ‘ 2.9 ’’</a:t>
            </a:r>
          </a:p>
          <a:p>
            <a:r>
              <a:rPr lang="fr-FR" dirty="0" smtClean="0"/>
              <a:t>Pixels</a:t>
            </a:r>
          </a:p>
          <a:p>
            <a:pPr lvl="1"/>
            <a:r>
              <a:rPr lang="fr-FR" dirty="0" smtClean="0"/>
              <a:t>10 µm , 0,2 arc-secs</a:t>
            </a:r>
          </a:p>
          <a:p>
            <a:pPr lvl="1"/>
            <a:r>
              <a:rPr lang="fr-FR" dirty="0" smtClean="0"/>
              <a:t>2 octets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8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pic>
        <p:nvPicPr>
          <p:cNvPr id="4" name="Picture 2" descr="https://www.lsst.org/sites/default/files/LSST_FocalPlane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59883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Simulation:</a:t>
            </a:r>
          </a:p>
          <a:p>
            <a:pPr lvl="1"/>
            <a:r>
              <a:rPr lang="fr-FR" dirty="0" smtClean="0"/>
              <a:t>Application d’un pattern gaussien à largeur unique (</a:t>
            </a:r>
            <a:r>
              <a:rPr lang="fr-FR" i="1" dirty="0" smtClean="0"/>
              <a:t>la largeur de la tâche d’un objet est due à la diffusion atmosphérique et aux aberrations optiques</a:t>
            </a:r>
            <a:r>
              <a:rPr lang="fr-FR" dirty="0" smtClean="0"/>
              <a:t>) + du bruit</a:t>
            </a:r>
          </a:p>
          <a:p>
            <a:r>
              <a:rPr lang="fr-FR" dirty="0" smtClean="0"/>
              <a:t>Détection:</a:t>
            </a:r>
          </a:p>
          <a:p>
            <a:pPr lvl="1"/>
            <a:r>
              <a:rPr lang="fr-FR" dirty="0" smtClean="0"/>
              <a:t>Convolution avec un pattern gaussien</a:t>
            </a:r>
          </a:p>
          <a:p>
            <a:pPr lvl="1"/>
            <a:r>
              <a:rPr lang="fr-FR" dirty="0" smtClean="0"/>
              <a:t>Gestion d’une marge de superposition pour les objets du bord des images</a:t>
            </a:r>
          </a:p>
          <a:p>
            <a:r>
              <a:rPr lang="fr-FR" dirty="0" smtClean="0"/>
              <a:t>Identification:</a:t>
            </a:r>
          </a:p>
          <a:p>
            <a:pPr lvl="1"/>
            <a:r>
              <a:rPr lang="fr-FR" dirty="0" smtClean="0"/>
              <a:t>Recherche 2D géographique dans le catalogue de référence</a:t>
            </a:r>
          </a:p>
          <a:p>
            <a:r>
              <a:rPr lang="fr-FR" dirty="0" smtClean="0"/>
              <a:t>Gestion d’un très grand nombre de fichiers de données</a:t>
            </a:r>
          </a:p>
          <a:p>
            <a:r>
              <a:rPr lang="fr-FR" dirty="0" smtClean="0"/>
              <a:t>Etude des mécanismes de transferts de données</a:t>
            </a:r>
          </a:p>
          <a:p>
            <a:pPr lvl="1"/>
            <a:r>
              <a:rPr lang="fr-FR" dirty="0" err="1" smtClean="0"/>
              <a:t>throughput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1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fr-FR" dirty="0" smtClean="0"/>
              <a:t>Python seul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Avec </a:t>
            </a:r>
            <a:r>
              <a:rPr lang="fr-FR" dirty="0" err="1" smtClean="0"/>
              <a:t>Spark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Valeurs utilisées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685707"/>
            <a:ext cx="34932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RAPATCHES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800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DECPATCHES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PIXELS_PER_DEGREE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RA0 = -20.0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DEC0 = 20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IMAGES_IN_RA = 3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IMAGES_IN_DEC = 2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80112" y="2062589"/>
            <a:ext cx="266611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13’5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1800 x 1800 pixels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4211960" y="2132856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image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4494019"/>
            <a:ext cx="26661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IMAGES_IN_RA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IMAGES_IN_DEC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8000 x 8000 pixels</a:t>
            </a:r>
          </a:p>
        </p:txBody>
      </p:sp>
    </p:spTree>
    <p:extLst>
      <p:ext uri="{BB962C8B-B14F-4D97-AF65-F5344CB8AC3E}">
        <p14:creationId xmlns:p14="http://schemas.microsoft.com/office/powerpoint/2010/main" val="3460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85750"/>
            <a:ext cx="701992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9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971550"/>
            <a:ext cx="75247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2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415</Words>
  <Application>Microsoft Office PowerPoint</Application>
  <PresentationFormat>Affichage à l'écran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Spark et LSST</vt:lpstr>
      <vt:lpstr>Le process étudié</vt:lpstr>
      <vt:lpstr>L’étude</vt:lpstr>
      <vt:lpstr>Quelques chiffres</vt:lpstr>
      <vt:lpstr>Camera</vt:lpstr>
      <vt:lpstr>Algorithmes</vt:lpstr>
      <vt:lpstr>Valeurs utilisées</vt:lpstr>
      <vt:lpstr>Présentation PowerPoint</vt:lpstr>
      <vt:lpstr>Présentation PowerPoint</vt:lpstr>
      <vt:lpstr>Création des images</vt:lpstr>
      <vt:lpstr>Utilisation des images</vt:lpstr>
      <vt:lpstr>MongoDB</vt:lpstr>
    </vt:vector>
  </TitlesOfParts>
  <Company>LAL - 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Arnault Christian</dc:creator>
  <cp:lastModifiedBy>Arnault Christian</cp:lastModifiedBy>
  <cp:revision>41</cp:revision>
  <dcterms:created xsi:type="dcterms:W3CDTF">2017-01-18T07:52:43Z</dcterms:created>
  <dcterms:modified xsi:type="dcterms:W3CDTF">2017-03-01T13:08:41Z</dcterms:modified>
</cp:coreProperties>
</file>