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6" r:id="rId6"/>
    <p:sldId id="267" r:id="rId7"/>
    <p:sldId id="268" r:id="rId8"/>
    <p:sldId id="273" r:id="rId9"/>
    <p:sldId id="269" r:id="rId10"/>
    <p:sldId id="270" r:id="rId11"/>
    <p:sldId id="274" r:id="rId12"/>
    <p:sldId id="276" r:id="rId13"/>
    <p:sldId id="278" r:id="rId14"/>
    <p:sldId id="280" r:id="rId15"/>
    <p:sldId id="271" r:id="rId16"/>
    <p:sldId id="27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79" autoAdjust="0"/>
  </p:normalViewPr>
  <p:slideViewPr>
    <p:cSldViewPr>
      <p:cViewPr varScale="1">
        <p:scale>
          <a:sx n="63" d="100"/>
          <a:sy n="63" d="100"/>
        </p:scale>
        <p:origin x="-15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nault.LAL\Desktop\spa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Feuil1!$A$4:$A$8</c:f>
              <c:numCache>
                <c:formatCode>General</c:formatCode>
                <c:ptCount val="5"/>
                <c:pt idx="0">
                  <c:v>100</c:v>
                </c:pt>
                <c:pt idx="1">
                  <c:v>50</c:v>
                </c:pt>
                <c:pt idx="2">
                  <c:v>25</c:v>
                </c:pt>
                <c:pt idx="3">
                  <c:v>10</c:v>
                </c:pt>
                <c:pt idx="4">
                  <c:v>1</c:v>
                </c:pt>
              </c:numCache>
            </c:numRef>
          </c:xVal>
          <c:yVal>
            <c:numRef>
              <c:f>Feuil1!$B$4:$B$8</c:f>
              <c:numCache>
                <c:formatCode>General</c:formatCode>
                <c:ptCount val="5"/>
                <c:pt idx="0">
                  <c:v>10.9</c:v>
                </c:pt>
                <c:pt idx="1">
                  <c:v>5.29</c:v>
                </c:pt>
                <c:pt idx="2">
                  <c:v>3.38</c:v>
                </c:pt>
                <c:pt idx="3">
                  <c:v>1.57</c:v>
                </c:pt>
                <c:pt idx="4">
                  <c:v>0.54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909952"/>
        <c:axId val="201832320"/>
      </c:scatterChart>
      <c:valAx>
        <c:axId val="16090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1832320"/>
        <c:crosses val="autoZero"/>
        <c:crossBetween val="midCat"/>
      </c:valAx>
      <c:valAx>
        <c:axId val="201832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9099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9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55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2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92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66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61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4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6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33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46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C451-13DA-4D9F-AE7F-9788E91ABC15}" type="datetimeFigureOut">
              <a:rPr lang="fr-FR" smtClean="0"/>
              <a:t>18/03/2017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9782-9C31-40B8-83C1-05E9FA24CA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29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et LSST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Christian Arnault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3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fr-FR" dirty="0" smtClean="0"/>
              <a:t>Avec l’utilisation des RDD</a:t>
            </a:r>
          </a:p>
          <a:p>
            <a:pPr lvl="1"/>
            <a:r>
              <a:rPr lang="fr-FR" dirty="0" smtClean="0"/>
              <a:t>Gestion des données structurées</a:t>
            </a:r>
          </a:p>
          <a:p>
            <a:pPr lvl="1"/>
            <a:r>
              <a:rPr lang="fr-FR" dirty="0" smtClean="0"/>
              <a:t>Sélection par opérations </a:t>
            </a:r>
            <a:r>
              <a:rPr lang="fr-FR" dirty="0" err="1" smtClean="0"/>
              <a:t>map</a:t>
            </a:r>
            <a:r>
              <a:rPr lang="fr-FR" dirty="0" smtClean="0"/>
              <a:t>, </a:t>
            </a:r>
            <a:r>
              <a:rPr lang="fr-FR" dirty="0" err="1" smtClean="0"/>
              <a:t>filter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Utilisation des images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3578240"/>
            <a:ext cx="687880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return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image', x[0]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read_images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com.databricks.spark.avro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("./images")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df.rdd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x[1] == 3)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(x)))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rdd.collect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Utilisation </a:t>
            </a:r>
            <a:r>
              <a:rPr lang="fr-FR" dirty="0" smtClean="0"/>
              <a:t>des </a:t>
            </a:r>
            <a:r>
              <a:rPr lang="fr-FR" dirty="0"/>
              <a:t>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l’utilisation des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smtClean="0"/>
              <a:t>Gestion des données en colonnes</a:t>
            </a:r>
          </a:p>
          <a:p>
            <a:pPr lvl="1"/>
            <a:r>
              <a:rPr lang="fr-FR" dirty="0" smtClean="0"/>
              <a:t>Indexation des images par </a:t>
            </a:r>
            <a:r>
              <a:rPr lang="fr-FR" dirty="0" err="1" smtClean="0"/>
              <a:t>run</a:t>
            </a:r>
            <a:r>
              <a:rPr lang="fr-FR" dirty="0" smtClean="0"/>
              <a:t>/patch/ra/</a:t>
            </a:r>
            <a:r>
              <a:rPr lang="fr-FR" dirty="0" err="1" smtClean="0"/>
              <a:t>dec</a:t>
            </a:r>
            <a:r>
              <a:rPr lang="fr-FR" dirty="0" smtClean="0"/>
              <a:t>/…</a:t>
            </a:r>
          </a:p>
          <a:p>
            <a:pPr lvl="1"/>
            <a:r>
              <a:rPr lang="fr-FR" dirty="0" smtClean="0"/>
              <a:t>Possibilité de sélectionner des images directement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83568" y="3794264"/>
            <a:ext cx="594906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return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image', x[0]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read_images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functions.udf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m: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(m), &lt;type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spark.read.load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("./images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df.run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3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df.run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df.image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).alias('image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df.show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2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60648"/>
            <a:ext cx="5248582" cy="295232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3" y="3386531"/>
            <a:ext cx="5068055" cy="285078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452" y="476672"/>
            <a:ext cx="4315972" cy="242773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496529"/>
            <a:ext cx="4850869" cy="25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52155"/>
            <a:ext cx="6408712" cy="42398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059731" cy="3600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92896"/>
            <a:ext cx="6492214" cy="36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2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Lecture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Petit test:</a:t>
            </a:r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10 </a:t>
            </a:r>
            <a:r>
              <a:rPr lang="fr-FR" dirty="0" smtClean="0"/>
              <a:t>x 1000 images 1000x1000 double = 80 G</a:t>
            </a:r>
          </a:p>
          <a:p>
            <a:pPr lvl="1"/>
            <a:r>
              <a:rPr lang="fr-FR" dirty="0" smtClean="0"/>
              <a:t>Programme:</a:t>
            </a:r>
          </a:p>
          <a:p>
            <a:pPr lvl="2"/>
            <a:r>
              <a:rPr lang="fr-FR" dirty="0" smtClean="0"/>
              <a:t>Lecture des images avec sélection sur le premier critère (1/10)</a:t>
            </a:r>
          </a:p>
          <a:p>
            <a:pPr lvl="2"/>
            <a:r>
              <a:rPr lang="fr-FR" dirty="0" smtClean="0"/>
              <a:t>Application d’une boucle de calcul (</a:t>
            </a:r>
            <a:r>
              <a:rPr lang="fr-FR" dirty="0" err="1" smtClean="0"/>
              <a:t>np.array</a:t>
            </a:r>
            <a:r>
              <a:rPr lang="fr-FR" dirty="0" smtClean="0"/>
              <a:t>) x N fois</a:t>
            </a:r>
          </a:p>
          <a:p>
            <a:pPr lvl="2"/>
            <a:r>
              <a:rPr lang="fr-FR" dirty="0" smtClean="0"/>
              <a:t>Temps de lecture </a:t>
            </a:r>
          </a:p>
          <a:p>
            <a:pPr lvl="3"/>
            <a:r>
              <a:rPr lang="fr-FR" dirty="0" smtClean="0"/>
              <a:t>0,5 secondes</a:t>
            </a:r>
            <a:endParaRPr lang="fr-FR" dirty="0"/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72242"/>
              </p:ext>
            </p:extLst>
          </p:nvPr>
        </p:nvGraphicFramePr>
        <p:xfrm>
          <a:off x="4283968" y="37890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572000" y="3933056"/>
            <a:ext cx="107029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Temps (s)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694638" y="5733256"/>
            <a:ext cx="33374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54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1124744"/>
            <a:ext cx="6692858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(MONGO_URL)</a:t>
            </a: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lsst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client.lsst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stars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lsst.stars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o_id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o_id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o.to_db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 = {'type': 'Point',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[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o.ra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o.dec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id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stars.insert_one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stars.create_index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([('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'2dsphere')])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11560" y="4748951"/>
            <a:ext cx="79015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=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cluster.ra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cluster.dec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o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fr-F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stars.find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({'center': {'$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geoWithin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{'$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centerSphere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center,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radius]}}},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{'_id': 0, 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': 1, 'center': 1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}):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563888" y="2348880"/>
            <a:ext cx="18128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Conversion BSON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2987824" y="2492896"/>
            <a:ext cx="576064" cy="21602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220072" y="3203684"/>
            <a:ext cx="210416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Ajoute le support de</a:t>
            </a:r>
          </a:p>
          <a:p>
            <a:r>
              <a:rPr lang="fr-FR" dirty="0" smtClean="0"/>
              <a:t>L’indexation 2D</a:t>
            </a:r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3203848" y="3068960"/>
            <a:ext cx="2075564" cy="2787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847363" y="980728"/>
            <a:ext cx="205928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Ingestion des objets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4999763" y="4571836"/>
            <a:ext cx="196271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smtClean="0"/>
              <a:t>Recherche d’objets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90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cluster au LAL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cluster </a:t>
            </a:r>
            <a:r>
              <a:rPr lang="fr-FR" dirty="0" err="1" smtClean="0"/>
              <a:t>Spark</a:t>
            </a:r>
            <a:r>
              <a:rPr lang="fr-FR" dirty="0" smtClean="0"/>
              <a:t> est installé dans le cadre de </a:t>
            </a:r>
            <a:r>
              <a:rPr lang="fr-FR" dirty="0" err="1" smtClean="0"/>
              <a:t>VirtualData</a:t>
            </a:r>
            <a:r>
              <a:rPr lang="fr-FR" dirty="0" smtClean="0"/>
              <a:t> et du projet ERM/MRM de l’Université Paris-Sud</a:t>
            </a:r>
          </a:p>
          <a:p>
            <a:r>
              <a:rPr lang="fr-FR" dirty="0" smtClean="0"/>
              <a:t>La projet regroupe plusieurs équipes de recherche de l’U-</a:t>
            </a:r>
            <a:r>
              <a:rPr lang="fr-FR" dirty="0" err="1" smtClean="0"/>
              <a:t>PSud</a:t>
            </a:r>
            <a:r>
              <a:rPr lang="fr-FR" dirty="0" smtClean="0"/>
              <a:t> (médecine, génomique, bio-informatique, LSST) qui vont exploiter la technologie </a:t>
            </a:r>
            <a:r>
              <a:rPr lang="fr-FR" dirty="0" err="1" smtClean="0"/>
              <a:t>Spark</a:t>
            </a:r>
            <a:r>
              <a:rPr lang="fr-FR" dirty="0" smtClean="0"/>
              <a:t>.</a:t>
            </a:r>
          </a:p>
          <a:p>
            <a:r>
              <a:rPr lang="fr-FR" dirty="0" smtClean="0"/>
              <a:t>Une école </a:t>
            </a:r>
            <a:r>
              <a:rPr lang="fr-FR" dirty="0" err="1" smtClean="0"/>
              <a:t>Spark</a:t>
            </a:r>
            <a:r>
              <a:rPr lang="fr-FR" dirty="0" smtClean="0"/>
              <a:t> a été organisée </a:t>
            </a:r>
            <a:r>
              <a:rPr lang="fr-FR" smtClean="0"/>
              <a:t>récemment au LAL (avec </a:t>
            </a:r>
            <a:r>
              <a:rPr lang="fr-FR" dirty="0" smtClean="0"/>
              <a:t>un intervenant de </a:t>
            </a:r>
            <a:r>
              <a:rPr lang="fr-FR" dirty="0" err="1" smtClean="0"/>
              <a:t>Databricks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7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</a:t>
            </a:r>
            <a:r>
              <a:rPr lang="fr-FR" dirty="0" err="1" smtClean="0"/>
              <a:t>process</a:t>
            </a:r>
            <a:r>
              <a:rPr lang="fr-FR" dirty="0"/>
              <a:t> </a:t>
            </a:r>
            <a:r>
              <a:rPr lang="fr-FR" dirty="0" smtClean="0"/>
              <a:t>étudié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23928" y="1124744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Images du ciel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1916832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Calibration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644008" y="249289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Détection des objets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051720" y="2564904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Fond du ciel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5576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Simulation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588224" y="1124744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Observation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4283968" y="3501008"/>
            <a:ext cx="2592288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Objets {x, y, flux}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5616" y="3429000"/>
            <a:ext cx="18002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Catalogues de référence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9872" y="4437112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Calage astrométrique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99792" y="5373216"/>
            <a:ext cx="4536504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Objets mesurés {RA, DEC, flux, magnitude}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84168" y="4293096"/>
            <a:ext cx="180020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Calage photométrique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067944" y="6237312"/>
            <a:ext cx="1800200" cy="432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Catalogues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/>
          <p:cNvCxnSpPr>
            <a:stCxn id="10" idx="3"/>
            <a:endCxn id="5" idx="1"/>
          </p:cNvCxnSpPr>
          <p:nvPr/>
        </p:nvCxnSpPr>
        <p:spPr>
          <a:xfrm>
            <a:off x="2555776" y="1340768"/>
            <a:ext cx="13681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1"/>
            <a:endCxn id="5" idx="3"/>
          </p:cNvCxnSpPr>
          <p:nvPr/>
        </p:nvCxnSpPr>
        <p:spPr>
          <a:xfrm flipH="1">
            <a:off x="5724128" y="1340768"/>
            <a:ext cx="86409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5" idx="2"/>
            <a:endCxn id="6" idx="0"/>
          </p:cNvCxnSpPr>
          <p:nvPr/>
        </p:nvCxnSpPr>
        <p:spPr>
          <a:xfrm flipH="1">
            <a:off x="2951820" y="1556792"/>
            <a:ext cx="1872208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5" idx="2"/>
            <a:endCxn id="7" idx="0"/>
          </p:cNvCxnSpPr>
          <p:nvPr/>
        </p:nvCxnSpPr>
        <p:spPr>
          <a:xfrm>
            <a:off x="4824028" y="1556792"/>
            <a:ext cx="720080" cy="93610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6" idx="2"/>
            <a:endCxn id="9" idx="0"/>
          </p:cNvCxnSpPr>
          <p:nvPr/>
        </p:nvCxnSpPr>
        <p:spPr>
          <a:xfrm>
            <a:off x="2951820" y="2348880"/>
            <a:ext cx="0" cy="2160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9" idx="3"/>
            <a:endCxn id="7" idx="1"/>
          </p:cNvCxnSpPr>
          <p:nvPr/>
        </p:nvCxnSpPr>
        <p:spPr>
          <a:xfrm>
            <a:off x="3851920" y="2780928"/>
            <a:ext cx="79208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7" idx="2"/>
            <a:endCxn id="12" idx="0"/>
          </p:cNvCxnSpPr>
          <p:nvPr/>
        </p:nvCxnSpPr>
        <p:spPr>
          <a:xfrm>
            <a:off x="5544108" y="3068960"/>
            <a:ext cx="36004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12" idx="2"/>
            <a:endCxn id="16" idx="0"/>
          </p:cNvCxnSpPr>
          <p:nvPr/>
        </p:nvCxnSpPr>
        <p:spPr>
          <a:xfrm>
            <a:off x="5580112" y="3933056"/>
            <a:ext cx="1404156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2" idx="2"/>
            <a:endCxn id="14" idx="0"/>
          </p:cNvCxnSpPr>
          <p:nvPr/>
        </p:nvCxnSpPr>
        <p:spPr>
          <a:xfrm flipH="1">
            <a:off x="4319972" y="3933056"/>
            <a:ext cx="1260140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3" idx="3"/>
            <a:endCxn id="14" idx="1"/>
          </p:cNvCxnSpPr>
          <p:nvPr/>
        </p:nvCxnSpPr>
        <p:spPr>
          <a:xfrm>
            <a:off x="2915816" y="3717032"/>
            <a:ext cx="504056" cy="100811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13" idx="3"/>
            <a:endCxn id="16" idx="1"/>
          </p:cNvCxnSpPr>
          <p:nvPr/>
        </p:nvCxnSpPr>
        <p:spPr>
          <a:xfrm>
            <a:off x="2915816" y="3717032"/>
            <a:ext cx="3168352" cy="86409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stCxn id="14" idx="2"/>
            <a:endCxn id="15" idx="0"/>
          </p:cNvCxnSpPr>
          <p:nvPr/>
        </p:nvCxnSpPr>
        <p:spPr>
          <a:xfrm>
            <a:off x="4319972" y="5013176"/>
            <a:ext cx="648072" cy="3600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6" idx="2"/>
            <a:endCxn id="15" idx="0"/>
          </p:cNvCxnSpPr>
          <p:nvPr/>
        </p:nvCxnSpPr>
        <p:spPr>
          <a:xfrm flipH="1">
            <a:off x="4968044" y="4869160"/>
            <a:ext cx="2016224" cy="5040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5" idx="2"/>
            <a:endCxn id="17" idx="0"/>
          </p:cNvCxnSpPr>
          <p:nvPr/>
        </p:nvCxnSpPr>
        <p:spPr>
          <a:xfrm>
            <a:off x="4968044" y="5805264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10" idx="2"/>
            <a:endCxn id="13" idx="0"/>
          </p:cNvCxnSpPr>
          <p:nvPr/>
        </p:nvCxnSpPr>
        <p:spPr>
          <a:xfrm>
            <a:off x="1655676" y="1556792"/>
            <a:ext cx="360040" cy="1872208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L’étude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L’impact du parallélisme et de la distribution</a:t>
            </a:r>
          </a:p>
          <a:p>
            <a:pPr lvl="1"/>
            <a:r>
              <a:rPr lang="fr-FR" dirty="0" smtClean="0"/>
              <a:t>Sur les données intermédiaires</a:t>
            </a:r>
          </a:p>
          <a:p>
            <a:pPr lvl="1"/>
            <a:r>
              <a:rPr lang="fr-FR" dirty="0" smtClean="0"/>
              <a:t>Sur les différentes étapes de production</a:t>
            </a:r>
          </a:p>
          <a:p>
            <a:pPr lvl="1"/>
            <a:r>
              <a:rPr lang="fr-FR" dirty="0" smtClean="0"/>
              <a:t>Sur la production du catalogue final</a:t>
            </a:r>
          </a:p>
          <a:p>
            <a:r>
              <a:rPr lang="fr-FR" dirty="0" smtClean="0"/>
              <a:t>Etude des formats de données</a:t>
            </a:r>
          </a:p>
          <a:p>
            <a:pPr lvl="1"/>
            <a:r>
              <a:rPr lang="fr-FR" dirty="0" err="1" smtClean="0"/>
              <a:t>Avro</a:t>
            </a:r>
            <a:r>
              <a:rPr lang="fr-FR" dirty="0"/>
              <a:t> </a:t>
            </a:r>
            <a:r>
              <a:rPr lang="fr-FR" dirty="0" smtClean="0"/>
              <a:t>(conversion du formats FITS ou HDF5)</a:t>
            </a:r>
          </a:p>
          <a:p>
            <a:r>
              <a:rPr lang="fr-FR" dirty="0" smtClean="0"/>
              <a:t>Utilisation de </a:t>
            </a:r>
            <a:r>
              <a:rPr lang="fr-FR" dirty="0" err="1" smtClean="0"/>
              <a:t>MongoDb</a:t>
            </a:r>
            <a:r>
              <a:rPr lang="fr-FR" dirty="0" smtClean="0"/>
              <a:t> pour le catalogue de référence</a:t>
            </a:r>
          </a:p>
          <a:p>
            <a:pPr lvl="1"/>
            <a:r>
              <a:rPr lang="fr-FR" dirty="0" smtClean="0"/>
              <a:t>Pour le requêtes 2D géométriques lors de l’identification des 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4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Quelques chiffres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Camera</a:t>
            </a:r>
          </a:p>
          <a:p>
            <a:pPr lvl="1"/>
            <a:r>
              <a:rPr lang="fr-FR" dirty="0" smtClean="0"/>
              <a:t>3,2 </a:t>
            </a:r>
            <a:r>
              <a:rPr lang="fr-FR" dirty="0" err="1" smtClean="0"/>
              <a:t>Gpixels</a:t>
            </a:r>
            <a:endParaRPr lang="fr-FR" dirty="0" smtClean="0"/>
          </a:p>
          <a:p>
            <a:pPr lvl="1"/>
            <a:r>
              <a:rPr lang="fr-FR" dirty="0" smtClean="0"/>
              <a:t>15 To par nuit (x 10 ans de fonctionnement)</a:t>
            </a:r>
          </a:p>
          <a:p>
            <a:pPr lvl="1"/>
            <a:r>
              <a:rPr lang="fr-FR" dirty="0" smtClean="0"/>
              <a:t>Image</a:t>
            </a:r>
          </a:p>
          <a:p>
            <a:pPr lvl="2"/>
            <a:r>
              <a:rPr lang="fr-FR" dirty="0" smtClean="0"/>
              <a:t>Diamètre: 3.5° / 64cm -&gt; 9,6 °² (lune = 0,5°)</a:t>
            </a:r>
          </a:p>
          <a:p>
            <a:pPr lvl="2"/>
            <a:r>
              <a:rPr lang="fr-FR" dirty="0" smtClean="0"/>
              <a:t>~ 300 000 x 6 images de CCD pour le demi ciel</a:t>
            </a:r>
          </a:p>
          <a:p>
            <a:pPr lvl="1"/>
            <a:r>
              <a:rPr lang="fr-FR" dirty="0" smtClean="0"/>
              <a:t>189 </a:t>
            </a:r>
            <a:r>
              <a:rPr lang="fr-FR" dirty="0" err="1" smtClean="0"/>
              <a:t>CCDs</a:t>
            </a:r>
            <a:r>
              <a:rPr lang="fr-FR" dirty="0" smtClean="0"/>
              <a:t> / 6 filtres</a:t>
            </a:r>
          </a:p>
          <a:p>
            <a:r>
              <a:rPr lang="fr-FR" dirty="0" smtClean="0"/>
              <a:t>CCD</a:t>
            </a:r>
          </a:p>
          <a:p>
            <a:pPr lvl="1"/>
            <a:r>
              <a:rPr lang="fr-FR" dirty="0" smtClean="0"/>
              <a:t>16 </a:t>
            </a:r>
            <a:r>
              <a:rPr lang="fr-FR" dirty="0" err="1" smtClean="0"/>
              <a:t>Mpixels</a:t>
            </a:r>
            <a:r>
              <a:rPr lang="fr-FR" dirty="0" smtClean="0"/>
              <a:t> (= 1 fichier FITS)</a:t>
            </a:r>
          </a:p>
          <a:p>
            <a:pPr lvl="1"/>
            <a:r>
              <a:rPr lang="fr-FR" dirty="0" smtClean="0"/>
              <a:t>16 cm²</a:t>
            </a:r>
          </a:p>
          <a:p>
            <a:pPr lvl="1"/>
            <a:r>
              <a:rPr lang="fr-FR" dirty="0" smtClean="0"/>
              <a:t>3 Go/s</a:t>
            </a:r>
          </a:p>
          <a:p>
            <a:pPr lvl="1"/>
            <a:r>
              <a:rPr lang="fr-FR" dirty="0" smtClean="0"/>
              <a:t>0,05 °² = 3 ‘ 2.9 ’’</a:t>
            </a:r>
          </a:p>
          <a:p>
            <a:r>
              <a:rPr lang="fr-FR" dirty="0" smtClean="0"/>
              <a:t>Pixels</a:t>
            </a:r>
          </a:p>
          <a:p>
            <a:pPr lvl="1"/>
            <a:r>
              <a:rPr lang="fr-FR" dirty="0" smtClean="0"/>
              <a:t>10 µm , 0,2 arc-secs</a:t>
            </a:r>
          </a:p>
          <a:p>
            <a:pPr lvl="1"/>
            <a:r>
              <a:rPr lang="fr-FR" dirty="0" smtClean="0"/>
              <a:t>2 octets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86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Camera</a:t>
            </a:r>
            <a:endParaRPr lang="fr-FR" dirty="0"/>
          </a:p>
        </p:txBody>
      </p:sp>
      <p:pic>
        <p:nvPicPr>
          <p:cNvPr id="4" name="Picture 2" descr="https://www.lsst.org/sites/default/files/LSST_FocalPlane_m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598833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4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Simulation:</a:t>
            </a:r>
          </a:p>
          <a:p>
            <a:pPr lvl="1"/>
            <a:r>
              <a:rPr lang="fr-FR" dirty="0" smtClean="0"/>
              <a:t>Application d’un pattern gaussien à largeur unique (</a:t>
            </a:r>
            <a:r>
              <a:rPr lang="fr-FR" i="1" dirty="0" smtClean="0"/>
              <a:t>la largeur de la tâche d’un objet est due à la diffusion atmosphérique et aux aberrations optiques</a:t>
            </a:r>
            <a:r>
              <a:rPr lang="fr-FR" dirty="0" smtClean="0"/>
              <a:t>) + du bruit</a:t>
            </a:r>
          </a:p>
          <a:p>
            <a:r>
              <a:rPr lang="fr-FR" dirty="0" smtClean="0"/>
              <a:t>Détection:</a:t>
            </a:r>
          </a:p>
          <a:p>
            <a:pPr lvl="1"/>
            <a:r>
              <a:rPr lang="fr-FR" dirty="0" smtClean="0"/>
              <a:t>Convolution avec un pattern gaussien</a:t>
            </a:r>
          </a:p>
          <a:p>
            <a:pPr lvl="1"/>
            <a:r>
              <a:rPr lang="fr-FR" dirty="0" smtClean="0"/>
              <a:t>Gestion d’une marge de superposition pour les objets du bord des images</a:t>
            </a:r>
          </a:p>
          <a:p>
            <a:r>
              <a:rPr lang="fr-FR" dirty="0" smtClean="0"/>
              <a:t>Identification:</a:t>
            </a:r>
          </a:p>
          <a:p>
            <a:pPr lvl="1"/>
            <a:r>
              <a:rPr lang="fr-FR" dirty="0" smtClean="0"/>
              <a:t>Recherche 2D géographique dans le catalogue de référence</a:t>
            </a:r>
          </a:p>
          <a:p>
            <a:r>
              <a:rPr lang="fr-FR" dirty="0" smtClean="0"/>
              <a:t>Gestion d’un très grand nombre de fichiers de données</a:t>
            </a:r>
          </a:p>
          <a:p>
            <a:pPr lvl="1"/>
            <a:r>
              <a:rPr lang="fr-FR" dirty="0" smtClean="0"/>
              <a:t>Structurés autour de plusieurs clés d’indexation (</a:t>
            </a:r>
            <a:r>
              <a:rPr lang="fr-FR" dirty="0" err="1" smtClean="0"/>
              <a:t>run</a:t>
            </a:r>
            <a:r>
              <a:rPr lang="fr-FR" dirty="0" smtClean="0"/>
              <a:t>, filtre, ra, </a:t>
            </a:r>
            <a:r>
              <a:rPr lang="fr-FR" dirty="0" err="1" smtClean="0"/>
              <a:t>dec</a:t>
            </a:r>
            <a:r>
              <a:rPr lang="fr-FR" dirty="0" smtClean="0"/>
              <a:t>, …)</a:t>
            </a:r>
          </a:p>
          <a:p>
            <a:r>
              <a:rPr lang="fr-FR" dirty="0" smtClean="0"/>
              <a:t>Etude des mécanismes de transferts de données</a:t>
            </a:r>
          </a:p>
          <a:p>
            <a:pPr lvl="1"/>
            <a:r>
              <a:rPr lang="fr-FR" dirty="0" err="1" smtClean="0"/>
              <a:t>throughput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1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fr-FR" dirty="0" smtClean="0"/>
              <a:t>Python seul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Avec </a:t>
            </a:r>
            <a:r>
              <a:rPr lang="fr-FR" dirty="0" err="1" smtClean="0"/>
              <a:t>Spark</a:t>
            </a:r>
            <a:endParaRPr lang="fr-FR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Valeurs utilisées pour la simulation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9552" y="1685707"/>
            <a:ext cx="34932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RAPATCHES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800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DECPATCHES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PIXELS_PER_DEGREE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RA0 = -20.0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DEC0 = 20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IMAGES_IN_RA = 3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IMAGES_IN_DEC = 2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80112" y="2062589"/>
            <a:ext cx="266611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13’5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1800 x 1800 pixels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4211960" y="2132856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 image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552" y="4494019"/>
            <a:ext cx="266611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IMAGES_IN_RA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IMAGES_IN_DEC 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000 x 4000 pixels</a:t>
            </a:r>
          </a:p>
        </p:txBody>
      </p:sp>
    </p:spTree>
    <p:extLst>
      <p:ext uri="{BB962C8B-B14F-4D97-AF65-F5344CB8AC3E}">
        <p14:creationId xmlns:p14="http://schemas.microsoft.com/office/powerpoint/2010/main" val="3460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85750"/>
            <a:ext cx="7019925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29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Création des images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9512" y="1052736"/>
            <a:ext cx="678583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make_schema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("id",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   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    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("ra",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   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("image",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DoubleType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()),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))])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6902" y="3212976"/>
            <a:ext cx="5856090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create_image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cols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region_size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4000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images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[];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image_id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descriptors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for r in range(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for c in range(cols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ra = ...;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images.append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image_id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ra,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image_id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+= 1</a:t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(images).</a:t>
            </a:r>
            <a:r>
              <a:rPr lang="fr-F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fr-F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fill_image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make_schema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df.write.format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com.databricks.spark.avro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\</a:t>
            </a:r>
          </a:p>
          <a:p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mode("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overwrite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\</a:t>
            </a:r>
          </a:p>
          <a:p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.</a:t>
            </a:r>
            <a:r>
              <a:rPr lang="fr-FR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fr-F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("./images</a:t>
            </a:r>
            <a:r>
              <a:rPr lang="fr-FR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446358" y="4150821"/>
            <a:ext cx="223009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fill_image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(image):</a:t>
            </a:r>
          </a:p>
          <a:p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...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fr-F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filled</a:t>
            </a: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ccolade fermante 2"/>
          <p:cNvSpPr/>
          <p:nvPr/>
        </p:nvSpPr>
        <p:spPr>
          <a:xfrm>
            <a:off x="6516216" y="5589240"/>
            <a:ext cx="360040" cy="93610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092280" y="5805264"/>
            <a:ext cx="70724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fr-FR" dirty="0" err="1" smtClean="0"/>
              <a:t>Spark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595</Words>
  <Application>Microsoft Office PowerPoint</Application>
  <PresentationFormat>Affichage à l'écran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Spark et LSST</vt:lpstr>
      <vt:lpstr>Le process étudié</vt:lpstr>
      <vt:lpstr>L’étude</vt:lpstr>
      <vt:lpstr>Quelques chiffres</vt:lpstr>
      <vt:lpstr>Camera</vt:lpstr>
      <vt:lpstr>Algorithmes</vt:lpstr>
      <vt:lpstr>Valeurs utilisées pour la simulation</vt:lpstr>
      <vt:lpstr>Présentation PowerPoint</vt:lpstr>
      <vt:lpstr>Création des images</vt:lpstr>
      <vt:lpstr>Utilisation des images</vt:lpstr>
      <vt:lpstr>Utilisation des images</vt:lpstr>
      <vt:lpstr>Présentation PowerPoint</vt:lpstr>
      <vt:lpstr>Présentation PowerPoint</vt:lpstr>
      <vt:lpstr>Lecture</vt:lpstr>
      <vt:lpstr>MongoDB</vt:lpstr>
      <vt:lpstr>Le cluster au LAL</vt:lpstr>
    </vt:vector>
  </TitlesOfParts>
  <Company>LAL - 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Arnault Christian</dc:creator>
  <cp:lastModifiedBy>Arnault Christian</cp:lastModifiedBy>
  <cp:revision>55</cp:revision>
  <dcterms:created xsi:type="dcterms:W3CDTF">2017-01-18T07:52:43Z</dcterms:created>
  <dcterms:modified xsi:type="dcterms:W3CDTF">2017-03-18T10:58:18Z</dcterms:modified>
</cp:coreProperties>
</file>