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9" r:id="rId3"/>
    <p:sldId id="274" r:id="rId4"/>
    <p:sldId id="275" r:id="rId5"/>
    <p:sldId id="257" r:id="rId6"/>
    <p:sldId id="270" r:id="rId7"/>
    <p:sldId id="271" r:id="rId8"/>
    <p:sldId id="268" r:id="rId9"/>
    <p:sldId id="276" r:id="rId10"/>
    <p:sldId id="263" r:id="rId11"/>
    <p:sldId id="272" r:id="rId12"/>
    <p:sldId id="273" r:id="rId13"/>
    <p:sldId id="262"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81" autoAdjust="0"/>
  </p:normalViewPr>
  <p:slideViewPr>
    <p:cSldViewPr>
      <p:cViewPr varScale="1">
        <p:scale>
          <a:sx n="61" d="100"/>
          <a:sy n="61" d="100"/>
        </p:scale>
        <p:origin x="-16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B7B2A0-E9F0-46ED-BBF7-19366A224793}" type="datetimeFigureOut">
              <a:rPr lang="en-US" smtClean="0"/>
              <a:t>10/19/2016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DDD21-05C1-45C4-937C-208594A25839}" type="slidenum">
              <a:rPr lang="en-US" smtClean="0"/>
              <a:t>‹#›</a:t>
            </a:fld>
            <a:endParaRPr lang="en-US"/>
          </a:p>
        </p:txBody>
      </p:sp>
    </p:spTree>
    <p:extLst>
      <p:ext uri="{BB962C8B-B14F-4D97-AF65-F5344CB8AC3E}">
        <p14:creationId xmlns:p14="http://schemas.microsoft.com/office/powerpoint/2010/main" val="101793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Casey</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a:t>
            </a:fld>
            <a:endParaRPr lang="en-US"/>
          </a:p>
        </p:txBody>
      </p:sp>
    </p:spTree>
    <p:extLst>
      <p:ext uri="{BB962C8B-B14F-4D97-AF65-F5344CB8AC3E}">
        <p14:creationId xmlns:p14="http://schemas.microsoft.com/office/powerpoint/2010/main" val="226151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Adrian</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5</a:t>
            </a:fld>
            <a:endParaRPr lang="en-US"/>
          </a:p>
        </p:txBody>
      </p:sp>
    </p:spTree>
    <p:extLst>
      <p:ext uri="{BB962C8B-B14F-4D97-AF65-F5344CB8AC3E}">
        <p14:creationId xmlns:p14="http://schemas.microsoft.com/office/powerpoint/2010/main" val="170898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Katie</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8</a:t>
            </a:fld>
            <a:endParaRPr lang="en-US"/>
          </a:p>
        </p:txBody>
      </p:sp>
    </p:spTree>
    <p:extLst>
      <p:ext uri="{BB962C8B-B14F-4D97-AF65-F5344CB8AC3E}">
        <p14:creationId xmlns:p14="http://schemas.microsoft.com/office/powerpoint/2010/main" val="23794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bullet – Christian talk about your testing process</a:t>
            </a:r>
          </a:p>
          <a:p>
            <a:r>
              <a:rPr lang="en-US" baseline="0" dirty="0" smtClean="0"/>
              <a:t>Second bullet – Colin and Jacob talk about your stability testing process</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10</a:t>
            </a:fld>
            <a:endParaRPr lang="en-US"/>
          </a:p>
        </p:txBody>
      </p:sp>
    </p:spTree>
    <p:extLst>
      <p:ext uri="{BB962C8B-B14F-4D97-AF65-F5344CB8AC3E}">
        <p14:creationId xmlns:p14="http://schemas.microsoft.com/office/powerpoint/2010/main" val="199886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13</a:t>
            </a:fld>
            <a:endParaRPr lang="en-US"/>
          </a:p>
        </p:txBody>
      </p:sp>
    </p:spTree>
    <p:extLst>
      <p:ext uri="{BB962C8B-B14F-4D97-AF65-F5344CB8AC3E}">
        <p14:creationId xmlns:p14="http://schemas.microsoft.com/office/powerpoint/2010/main" val="3264307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Katie</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14</a:t>
            </a:fld>
            <a:endParaRPr lang="en-US"/>
          </a:p>
        </p:txBody>
      </p:sp>
    </p:spTree>
    <p:extLst>
      <p:ext uri="{BB962C8B-B14F-4D97-AF65-F5344CB8AC3E}">
        <p14:creationId xmlns:p14="http://schemas.microsoft.com/office/powerpoint/2010/main" val="40930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Katie</a:t>
            </a:r>
            <a:endParaRPr lang="en-US" dirty="0"/>
          </a:p>
        </p:txBody>
      </p:sp>
      <p:sp>
        <p:nvSpPr>
          <p:cNvPr id="4" name="Slide Number Placeholder 3"/>
          <p:cNvSpPr>
            <a:spLocks noGrp="1"/>
          </p:cNvSpPr>
          <p:nvPr>
            <p:ph type="sldNum" sz="quarter" idx="10"/>
          </p:nvPr>
        </p:nvSpPr>
        <p:spPr/>
        <p:txBody>
          <a:bodyPr/>
          <a:lstStyle/>
          <a:p>
            <a:fld id="{2F4DDD21-05C1-45C4-937C-208594A25839}" type="slidenum">
              <a:rPr lang="en-US" smtClean="0"/>
              <a:t>15</a:t>
            </a:fld>
            <a:endParaRPr lang="en-US"/>
          </a:p>
        </p:txBody>
      </p:sp>
    </p:spTree>
    <p:extLst>
      <p:ext uri="{BB962C8B-B14F-4D97-AF65-F5344CB8AC3E}">
        <p14:creationId xmlns:p14="http://schemas.microsoft.com/office/powerpoint/2010/main" val="249760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DCF6802-A5BA-4CDA-9D55-8EF8829C64BD}" type="datetimeFigureOut">
              <a:rPr lang="en-US" smtClean="0"/>
              <a:t>10/19/2016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217DFB2-6793-4051-9451-DC67D9C7CDA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F6802-A5BA-4CDA-9D55-8EF8829C64B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DCF6802-A5BA-4CDA-9D55-8EF8829C64B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CF6802-A5BA-4CDA-9D55-8EF8829C64BD}"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F6802-A5BA-4CDA-9D55-8EF8829C64BD}"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F6802-A5BA-4CDA-9D55-8EF8829C64BD}"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DCF6802-A5BA-4CDA-9D55-8EF8829C64BD}" type="datetimeFigureOut">
              <a:rPr lang="en-US" smtClean="0"/>
              <a:t>10/19/2016</a:t>
            </a:fld>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F6802-A5BA-4CDA-9D55-8EF8829C64BD}" type="datetimeFigureOut">
              <a:rPr lang="en-US" smtClean="0"/>
              <a:t>10/19/2016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217DFB2-6793-4051-9451-DC67D9C7C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DCF6802-A5BA-4CDA-9D55-8EF8829C64BD}" type="datetimeFigureOut">
              <a:rPr lang="en-US" smtClean="0"/>
              <a:t>10/19/2016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217DFB2-6793-4051-9451-DC67D9C7C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362200"/>
            <a:ext cx="3429000" cy="1702160"/>
          </a:xfrm>
        </p:spPr>
        <p:txBody>
          <a:bodyPr/>
          <a:lstStyle/>
          <a:p>
            <a:r>
              <a:rPr lang="en-US" dirty="0" smtClean="0"/>
              <a:t>NAO Sprint 2 Review</a:t>
            </a:r>
            <a:endParaRPr lang="en-US" dirty="0"/>
          </a:p>
        </p:txBody>
      </p:sp>
      <p:sp>
        <p:nvSpPr>
          <p:cNvPr id="3" name="Subtitle 2"/>
          <p:cNvSpPr>
            <a:spLocks noGrp="1"/>
          </p:cNvSpPr>
          <p:nvPr>
            <p:ph type="subTitle" idx="1"/>
          </p:nvPr>
        </p:nvSpPr>
        <p:spPr>
          <a:xfrm>
            <a:off x="4724400" y="4191000"/>
            <a:ext cx="3309803" cy="1524000"/>
          </a:xfrm>
        </p:spPr>
        <p:txBody>
          <a:bodyPr>
            <a:normAutofit fontScale="85000" lnSpcReduction="20000"/>
          </a:bodyPr>
          <a:lstStyle/>
          <a:p>
            <a:r>
              <a:rPr lang="en-US" dirty="0" smtClean="0"/>
              <a:t>C1C Christian Arnold</a:t>
            </a:r>
          </a:p>
          <a:p>
            <a:r>
              <a:rPr lang="en-US" dirty="0" smtClean="0"/>
              <a:t>C1C Casey Born </a:t>
            </a:r>
          </a:p>
          <a:p>
            <a:r>
              <a:rPr lang="en-US" dirty="0" smtClean="0"/>
              <a:t>C1C Adrian Chiriac</a:t>
            </a:r>
          </a:p>
          <a:p>
            <a:r>
              <a:rPr lang="en-US" dirty="0" smtClean="0"/>
              <a:t>C1C Katrina Domeyer</a:t>
            </a:r>
          </a:p>
          <a:p>
            <a:r>
              <a:rPr lang="en-US" dirty="0" smtClean="0"/>
              <a:t>C1C Colin Schnoes</a:t>
            </a:r>
          </a:p>
          <a:p>
            <a:r>
              <a:rPr lang="en-US" dirty="0" smtClean="0"/>
              <a:t>C1C Jacob Taylor</a:t>
            </a:r>
            <a:endParaRPr lang="en-US" dirty="0"/>
          </a:p>
        </p:txBody>
      </p:sp>
    </p:spTree>
    <p:extLst>
      <p:ext uri="{BB962C8B-B14F-4D97-AF65-F5344CB8AC3E}">
        <p14:creationId xmlns:p14="http://schemas.microsoft.com/office/powerpoint/2010/main" val="11485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smtClean="0"/>
              <a:t>Testing is performed incrementally anytime code is physically run on the robot</a:t>
            </a:r>
          </a:p>
          <a:p>
            <a:r>
              <a:rPr lang="en-US" dirty="0" smtClean="0"/>
              <a:t>Verifying animations and flow of program</a:t>
            </a:r>
          </a:p>
          <a:p>
            <a:r>
              <a:rPr lang="en-US" dirty="0" smtClean="0"/>
              <a:t>Finding random people to test robot functionality (Beta testing)</a:t>
            </a:r>
            <a:endParaRPr lang="en-US" dirty="0"/>
          </a:p>
        </p:txBody>
      </p:sp>
    </p:spTree>
    <p:extLst>
      <p:ext uri="{BB962C8B-B14F-4D97-AF65-F5344CB8AC3E}">
        <p14:creationId xmlns:p14="http://schemas.microsoft.com/office/powerpoint/2010/main" val="139444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024744" cy="722864"/>
          </a:xfrm>
        </p:spPr>
        <p:txBody>
          <a:bodyPr>
            <a:normAutofit/>
          </a:bodyPr>
          <a:lstStyle/>
          <a:p>
            <a:r>
              <a:rPr lang="en-US" dirty="0" smtClean="0"/>
              <a:t>Hour Tracking</a:t>
            </a:r>
            <a:endParaRPr lang="en-US" dirty="0"/>
          </a:p>
        </p:txBody>
      </p:sp>
      <p:pic>
        <p:nvPicPr>
          <p:cNvPr id="1025"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603" y="1981200"/>
            <a:ext cx="8154795" cy="4562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13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024744" cy="1143000"/>
          </a:xfrm>
        </p:spPr>
        <p:txBody>
          <a:bodyPr/>
          <a:lstStyle/>
          <a:p>
            <a:r>
              <a:rPr lang="en-US" dirty="0" smtClean="0"/>
              <a:t>Sprint Burndown Chart</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86006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48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68580" indent="0">
              <a:buNone/>
            </a:pPr>
            <a:endParaRPr lang="en-US" dirty="0"/>
          </a:p>
        </p:txBody>
      </p:sp>
    </p:spTree>
    <p:extLst>
      <p:ext uri="{BB962C8B-B14F-4D97-AF65-F5344CB8AC3E}">
        <p14:creationId xmlns:p14="http://schemas.microsoft.com/office/powerpoint/2010/main" val="2458645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Anticipated Goals for Next Sprint</a:t>
            </a:r>
            <a:endParaRPr lang="en-US" dirty="0"/>
          </a:p>
        </p:txBody>
      </p:sp>
      <p:sp>
        <p:nvSpPr>
          <p:cNvPr id="3" name="Content Placeholder 2"/>
          <p:cNvSpPr>
            <a:spLocks noGrp="1"/>
          </p:cNvSpPr>
          <p:nvPr>
            <p:ph idx="1"/>
          </p:nvPr>
        </p:nvSpPr>
        <p:spPr/>
        <p:txBody>
          <a:bodyPr>
            <a:normAutofit/>
          </a:bodyPr>
          <a:lstStyle/>
          <a:p>
            <a:r>
              <a:rPr lang="en-US" dirty="0" smtClean="0"/>
              <a:t>Continue Exploring Capabilities</a:t>
            </a:r>
          </a:p>
          <a:p>
            <a:r>
              <a:rPr lang="en-US" dirty="0" smtClean="0"/>
              <a:t>K-5 Emotions Demo</a:t>
            </a:r>
          </a:p>
          <a:p>
            <a:r>
              <a:rPr lang="en-US" dirty="0" smtClean="0"/>
              <a:t>Continue working on enhancing </a:t>
            </a:r>
            <a:r>
              <a:rPr lang="en-US" dirty="0"/>
              <a:t>Rock-Paper-Scissors game with visual </a:t>
            </a:r>
            <a:r>
              <a:rPr lang="en-US" dirty="0" smtClean="0"/>
              <a:t>recognition</a:t>
            </a:r>
          </a:p>
          <a:p>
            <a:r>
              <a:rPr lang="en-US" dirty="0" smtClean="0"/>
              <a:t>Fix the High-Low game.</a:t>
            </a:r>
          </a:p>
          <a:p>
            <a:r>
              <a:rPr lang="en-US" dirty="0" smtClean="0"/>
              <a:t>Start work on the number recognition game.</a:t>
            </a:r>
          </a:p>
        </p:txBody>
      </p:sp>
    </p:spTree>
    <p:extLst>
      <p:ext uri="{BB962C8B-B14F-4D97-AF65-F5344CB8AC3E}">
        <p14:creationId xmlns:p14="http://schemas.microsoft.com/office/powerpoint/2010/main" val="140109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Takeaways</a:t>
            </a:r>
            <a:endParaRPr lang="en-US" dirty="0"/>
          </a:p>
        </p:txBody>
      </p:sp>
      <p:sp>
        <p:nvSpPr>
          <p:cNvPr id="3" name="Content Placeholder 2"/>
          <p:cNvSpPr>
            <a:spLocks noGrp="1"/>
          </p:cNvSpPr>
          <p:nvPr>
            <p:ph idx="1"/>
          </p:nvPr>
        </p:nvSpPr>
        <p:spPr/>
        <p:txBody>
          <a:bodyPr/>
          <a:lstStyle/>
          <a:p>
            <a:r>
              <a:rPr lang="en-US" dirty="0" smtClean="0"/>
              <a:t>Robots are fragile</a:t>
            </a:r>
          </a:p>
          <a:p>
            <a:r>
              <a:rPr lang="en-US" dirty="0" smtClean="0"/>
              <a:t>Sprint schedule was very compacted</a:t>
            </a:r>
          </a:p>
          <a:p>
            <a:r>
              <a:rPr lang="en-US" dirty="0" smtClean="0"/>
              <a:t>Improve Work Efficiency</a:t>
            </a:r>
          </a:p>
          <a:p>
            <a:pPr lvl="1"/>
            <a:r>
              <a:rPr lang="en-US" dirty="0" smtClean="0"/>
              <a:t>Based on 3 hours per lesson, 81% Efficiency</a:t>
            </a:r>
          </a:p>
          <a:p>
            <a:pPr lvl="1"/>
            <a:r>
              <a:rPr lang="en-US" dirty="0" smtClean="0"/>
              <a:t>More Even Workload</a:t>
            </a:r>
          </a:p>
          <a:p>
            <a:r>
              <a:rPr lang="en-US" dirty="0" smtClean="0"/>
              <a:t>Improve Communication from some people…</a:t>
            </a:r>
          </a:p>
          <a:p>
            <a:endParaRPr lang="en-US" dirty="0"/>
          </a:p>
        </p:txBody>
      </p:sp>
    </p:spTree>
    <p:extLst>
      <p:ext uri="{BB962C8B-B14F-4D97-AF65-F5344CB8AC3E}">
        <p14:creationId xmlns:p14="http://schemas.microsoft.com/office/powerpoint/2010/main" val="13835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None.</a:t>
            </a:r>
            <a:endParaRPr lang="en-US" dirty="0"/>
          </a:p>
        </p:txBody>
      </p:sp>
    </p:spTree>
    <p:extLst>
      <p:ext uri="{BB962C8B-B14F-4D97-AF65-F5344CB8AC3E}">
        <p14:creationId xmlns:p14="http://schemas.microsoft.com/office/powerpoint/2010/main" val="157854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6553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Sprint 1 Retrospective Meeting</a:t>
            </a:r>
            <a:endParaRPr lang="en-US" dirty="0"/>
          </a:p>
        </p:txBody>
      </p:sp>
      <p:sp>
        <p:nvSpPr>
          <p:cNvPr id="3" name="Content Placeholder 2"/>
          <p:cNvSpPr>
            <a:spLocks noGrp="1"/>
          </p:cNvSpPr>
          <p:nvPr>
            <p:ph idx="1"/>
          </p:nvPr>
        </p:nvSpPr>
        <p:spPr/>
        <p:txBody>
          <a:bodyPr/>
          <a:lstStyle/>
          <a:p>
            <a:r>
              <a:rPr lang="en-US" dirty="0" smtClean="0"/>
              <a:t>Need to make better use of Scrum</a:t>
            </a:r>
          </a:p>
          <a:p>
            <a:r>
              <a:rPr lang="en-US" dirty="0" smtClean="0"/>
              <a:t>Gained hours of familiarity with Nao System</a:t>
            </a:r>
          </a:p>
          <a:p>
            <a:r>
              <a:rPr lang="en-US" dirty="0" smtClean="0"/>
              <a:t>Good distribution of Work</a:t>
            </a:r>
          </a:p>
          <a:p>
            <a:r>
              <a:rPr lang="en-US" dirty="0" smtClean="0"/>
              <a:t>Use a combined demo in future</a:t>
            </a:r>
          </a:p>
          <a:p>
            <a:r>
              <a:rPr lang="en-US" dirty="0" smtClean="0"/>
              <a:t>Need better hour tracking</a:t>
            </a:r>
            <a:endParaRPr lang="en-US" dirty="0"/>
          </a:p>
        </p:txBody>
      </p:sp>
    </p:spTree>
    <p:extLst>
      <p:ext uri="{BB962C8B-B14F-4D97-AF65-F5344CB8AC3E}">
        <p14:creationId xmlns:p14="http://schemas.microsoft.com/office/powerpoint/2010/main" val="169422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Backlog Items</a:t>
            </a:r>
            <a:endParaRPr lang="en-US" dirty="0"/>
          </a:p>
        </p:txBody>
      </p:sp>
      <p:sp>
        <p:nvSpPr>
          <p:cNvPr id="3" name="Content Placeholder 2"/>
          <p:cNvSpPr>
            <a:spLocks noGrp="1"/>
          </p:cNvSpPr>
          <p:nvPr>
            <p:ph idx="1"/>
          </p:nvPr>
        </p:nvSpPr>
        <p:spPr>
          <a:xfrm>
            <a:off x="1043492" y="2323652"/>
            <a:ext cx="6777317" cy="4000948"/>
          </a:xfrm>
        </p:spPr>
        <p:txBody>
          <a:bodyPr>
            <a:normAutofit fontScale="62500" lnSpcReduction="20000"/>
          </a:bodyPr>
          <a:lstStyle/>
          <a:p>
            <a:r>
              <a:rPr lang="en-US" dirty="0"/>
              <a:t>As a K-5 Educator, I need the NAO to play fun games with my students where they practice determining which of two numbers is larger so that they will be motivated to develop and practice their number understanding of numeric ordering</a:t>
            </a:r>
            <a:r>
              <a:rPr lang="en-US" dirty="0" smtClean="0"/>
              <a:t>.</a:t>
            </a:r>
          </a:p>
          <a:p>
            <a:r>
              <a:rPr lang="en-US" dirty="0"/>
              <a:t>As a K-5 STEM Supporter, I need the NAO to engage with my students in activities and demos that would encourage their interests in STEM studies and careers so that they will be excited, motivated, and not intimidated to further their studies in STEM subjects to include computer science and robotics</a:t>
            </a:r>
            <a:r>
              <a:rPr lang="en-US" dirty="0" smtClean="0"/>
              <a:t>.</a:t>
            </a:r>
          </a:p>
          <a:p>
            <a:r>
              <a:rPr lang="en-US" dirty="0"/>
              <a:t>As a STEM Supporter, I need the NAO to play the High-Low game with students in an age-appropriate conversational manner (K-5, 6-8, 9-12) to help develop number understanding and algorithmic reasoning skills (bisection searching) so that the students are motivated for further studies of computer science</a:t>
            </a:r>
            <a:r>
              <a:rPr lang="en-US" dirty="0" smtClean="0"/>
              <a:t>.</a:t>
            </a:r>
          </a:p>
          <a:p>
            <a:r>
              <a:rPr lang="en-US" dirty="0"/>
              <a:t>As a STEM Supporter, I need the NAO to play the Rock-Paper-Scissors game with students in an age-appropriate conversational manner (K-5, 6-8, 9-12) so that the students are motivated for further studies of computer science</a:t>
            </a:r>
            <a:r>
              <a:rPr lang="en-US" dirty="0" smtClean="0"/>
              <a:t>.</a:t>
            </a:r>
          </a:p>
        </p:txBody>
      </p:sp>
    </p:spTree>
    <p:extLst>
      <p:ext uri="{BB962C8B-B14F-4D97-AF65-F5344CB8AC3E}">
        <p14:creationId xmlns:p14="http://schemas.microsoft.com/office/powerpoint/2010/main" val="52947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1143000"/>
          </a:xfrm>
        </p:spPr>
        <p:txBody>
          <a:bodyPr>
            <a:normAutofit/>
          </a:bodyPr>
          <a:lstStyle/>
          <a:p>
            <a:r>
              <a:rPr lang="en-US" dirty="0"/>
              <a:t>Sprint 2 Backlog </a:t>
            </a:r>
            <a:r>
              <a:rPr lang="en-US" dirty="0" smtClean="0"/>
              <a:t>Items (Cont.)</a:t>
            </a:r>
            <a:endParaRPr lang="en-US" dirty="0"/>
          </a:p>
        </p:txBody>
      </p:sp>
      <p:sp>
        <p:nvSpPr>
          <p:cNvPr id="3" name="Content Placeholder 2"/>
          <p:cNvSpPr>
            <a:spLocks noGrp="1"/>
          </p:cNvSpPr>
          <p:nvPr>
            <p:ph idx="1"/>
          </p:nvPr>
        </p:nvSpPr>
        <p:spPr>
          <a:xfrm>
            <a:off x="1043492" y="2323652"/>
            <a:ext cx="6777317" cy="4000948"/>
          </a:xfrm>
        </p:spPr>
        <p:txBody>
          <a:bodyPr>
            <a:normAutofit fontScale="62500" lnSpcReduction="20000"/>
          </a:bodyPr>
          <a:lstStyle/>
          <a:p>
            <a:r>
              <a:rPr lang="en-US" dirty="0"/>
              <a:t>As a Developer for the NAO, I need the NAO to perform animated emotional responses (with or without speaking) to indicate surprise, thinking/pondering, happy, sad, excited, 'whatever' attitude, '</a:t>
            </a:r>
            <a:r>
              <a:rPr lang="en-US" dirty="0" err="1"/>
              <a:t>What'z</a:t>
            </a:r>
            <a:r>
              <a:rPr lang="en-US" dirty="0"/>
              <a:t> up?', and other similar emotions.</a:t>
            </a:r>
          </a:p>
          <a:p>
            <a:r>
              <a:rPr lang="en-US" dirty="0"/>
              <a:t>As a Special Needs K-5 Educator, I need the NAO to say (in an animated manner), "Uh, I am upset right now.  May I have a break, please" so that the student will understand that it is okay to feel upset and ask for a break.</a:t>
            </a:r>
          </a:p>
          <a:p>
            <a:r>
              <a:rPr lang="en-US" dirty="0"/>
              <a:t>As a Computer Scientist, I need the NAO to demonstrate Isaac Asimov's Three Laws of </a:t>
            </a:r>
            <a:r>
              <a:rPr lang="en-US" dirty="0" err="1"/>
              <a:t>Robtics</a:t>
            </a:r>
            <a:r>
              <a:rPr lang="en-US" dirty="0"/>
              <a:t> (No Harming Humans, Do What They Are Told, Self-Preservation - where each is trumped by the previous) so that we can demonstrate the laws to others and explore how such a hierarchy of priorities might be implemented.</a:t>
            </a:r>
          </a:p>
          <a:p>
            <a:r>
              <a:rPr lang="en-US" b="1" dirty="0"/>
              <a:t>As a STEM Outreach Educator, I need the NAO to have a repository of </a:t>
            </a:r>
            <a:r>
              <a:rPr lang="en-US" b="1" dirty="0" err="1"/>
              <a:t>Choregraphe</a:t>
            </a:r>
            <a:r>
              <a:rPr lang="en-US" b="1" dirty="0"/>
              <a:t> modules that can be used by K-5 students to program the NAOs to tell stories of their creation so that I can teach the students some basic programming skills to include sequential, conditional, and iterative logic, concurrency and synchronization, and data storage and retrieval.</a:t>
            </a:r>
          </a:p>
          <a:p>
            <a:endParaRPr lang="en-US" dirty="0"/>
          </a:p>
        </p:txBody>
      </p:sp>
    </p:spTree>
    <p:extLst>
      <p:ext uri="{BB962C8B-B14F-4D97-AF65-F5344CB8AC3E}">
        <p14:creationId xmlns:p14="http://schemas.microsoft.com/office/powerpoint/2010/main" val="344814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Tasks	</a:t>
            </a:r>
            <a:endParaRPr lang="en-US" dirty="0"/>
          </a:p>
        </p:txBody>
      </p:sp>
      <p:sp>
        <p:nvSpPr>
          <p:cNvPr id="3" name="Content Placeholder 2"/>
          <p:cNvSpPr>
            <a:spLocks noGrp="1"/>
          </p:cNvSpPr>
          <p:nvPr>
            <p:ph idx="1"/>
          </p:nvPr>
        </p:nvSpPr>
        <p:spPr/>
        <p:txBody>
          <a:bodyPr>
            <a:normAutofit lnSpcReduction="10000"/>
          </a:bodyPr>
          <a:lstStyle/>
          <a:p>
            <a:r>
              <a:rPr lang="en-US" dirty="0" smtClean="0"/>
              <a:t>Finish Rock-Paper-Scissors</a:t>
            </a:r>
          </a:p>
          <a:p>
            <a:pPr lvl="1"/>
            <a:r>
              <a:rPr lang="en-US" dirty="0" smtClean="0"/>
              <a:t>Fix Choices (2 </a:t>
            </a:r>
            <a:r>
              <a:rPr lang="en-US" dirty="0" err="1" smtClean="0"/>
              <a:t>hr</a:t>
            </a:r>
            <a:r>
              <a:rPr lang="en-US" dirty="0" smtClean="0"/>
              <a:t>)</a:t>
            </a:r>
          </a:p>
          <a:p>
            <a:pPr lvl="1"/>
            <a:r>
              <a:rPr lang="en-US" dirty="0" smtClean="0"/>
              <a:t>Add extra animations (4 </a:t>
            </a:r>
            <a:r>
              <a:rPr lang="en-US" dirty="0" err="1" smtClean="0"/>
              <a:t>hr</a:t>
            </a:r>
            <a:r>
              <a:rPr lang="en-US" dirty="0" smtClean="0"/>
              <a:t>)</a:t>
            </a:r>
          </a:p>
          <a:p>
            <a:pPr lvl="1"/>
            <a:r>
              <a:rPr lang="en-US" dirty="0" smtClean="0"/>
              <a:t>Beta Testing (2 </a:t>
            </a:r>
            <a:r>
              <a:rPr lang="en-US" dirty="0" err="1" smtClean="0"/>
              <a:t>hr</a:t>
            </a:r>
            <a:r>
              <a:rPr lang="en-US" dirty="0" smtClean="0"/>
              <a:t>)</a:t>
            </a:r>
            <a:endParaRPr lang="en-US" dirty="0"/>
          </a:p>
          <a:p>
            <a:r>
              <a:rPr lang="en-US" dirty="0" smtClean="0"/>
              <a:t>Fix access to code repository</a:t>
            </a:r>
            <a:r>
              <a:rPr lang="en-US" dirty="0"/>
              <a:t> </a:t>
            </a:r>
            <a:r>
              <a:rPr lang="en-US" dirty="0" smtClean="0"/>
              <a:t>(30 min)</a:t>
            </a:r>
          </a:p>
          <a:p>
            <a:r>
              <a:rPr lang="en-US" dirty="0" smtClean="0"/>
              <a:t>Sprint Review Prep</a:t>
            </a:r>
          </a:p>
          <a:p>
            <a:pPr lvl="1"/>
            <a:r>
              <a:rPr lang="en-US" dirty="0" smtClean="0"/>
              <a:t>Demo (2 </a:t>
            </a:r>
            <a:r>
              <a:rPr lang="en-US" dirty="0" err="1" smtClean="0"/>
              <a:t>hr</a:t>
            </a:r>
            <a:r>
              <a:rPr lang="en-US" dirty="0" smtClean="0"/>
              <a:t>)</a:t>
            </a:r>
          </a:p>
          <a:p>
            <a:pPr lvl="1"/>
            <a:r>
              <a:rPr lang="en-US" dirty="0" smtClean="0"/>
              <a:t>Presentation (2 </a:t>
            </a:r>
            <a:r>
              <a:rPr lang="en-US" dirty="0" err="1" smtClean="0"/>
              <a:t>hr</a:t>
            </a:r>
            <a:r>
              <a:rPr lang="en-US" dirty="0" smtClean="0"/>
              <a:t>)</a:t>
            </a:r>
          </a:p>
          <a:p>
            <a:pPr lvl="1"/>
            <a:r>
              <a:rPr lang="en-US" dirty="0" smtClean="0"/>
              <a:t>Admin Framework (3 </a:t>
            </a:r>
            <a:r>
              <a:rPr lang="en-US" dirty="0" err="1" smtClean="0"/>
              <a:t>hr</a:t>
            </a:r>
            <a:r>
              <a:rPr lang="en-US" dirty="0" smtClean="0"/>
              <a:t>)</a:t>
            </a:r>
          </a:p>
        </p:txBody>
      </p:sp>
    </p:spTree>
    <p:extLst>
      <p:ext uri="{BB962C8B-B14F-4D97-AF65-F5344CB8AC3E}">
        <p14:creationId xmlns:p14="http://schemas.microsoft.com/office/powerpoint/2010/main" val="395448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90910" cy="1143000"/>
          </a:xfrm>
        </p:spPr>
        <p:txBody>
          <a:bodyPr>
            <a:normAutofit/>
          </a:bodyPr>
          <a:lstStyle/>
          <a:p>
            <a:r>
              <a:rPr lang="en-US" dirty="0" smtClean="0"/>
              <a:t>Sprint 2 Tasks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Finish High-Low</a:t>
            </a:r>
          </a:p>
          <a:p>
            <a:pPr lvl="1"/>
            <a:r>
              <a:rPr lang="en-US" dirty="0" smtClean="0"/>
              <a:t>Code Exploration (6 </a:t>
            </a:r>
            <a:r>
              <a:rPr lang="en-US" dirty="0" err="1" smtClean="0"/>
              <a:t>hr</a:t>
            </a:r>
            <a:r>
              <a:rPr lang="en-US" dirty="0" smtClean="0"/>
              <a:t>)</a:t>
            </a:r>
          </a:p>
          <a:p>
            <a:pPr lvl="1"/>
            <a:r>
              <a:rPr lang="en-US" dirty="0" smtClean="0"/>
              <a:t>Beta Testing (2 </a:t>
            </a:r>
            <a:r>
              <a:rPr lang="en-US" dirty="0" err="1" smtClean="0"/>
              <a:t>hr</a:t>
            </a:r>
            <a:r>
              <a:rPr lang="en-US" dirty="0" smtClean="0"/>
              <a:t>)</a:t>
            </a:r>
          </a:p>
          <a:p>
            <a:pPr lvl="1"/>
            <a:r>
              <a:rPr lang="en-US" dirty="0" smtClean="0"/>
              <a:t>Attitude Dialog (2 </a:t>
            </a:r>
            <a:r>
              <a:rPr lang="en-US" dirty="0" err="1" smtClean="0"/>
              <a:t>hr</a:t>
            </a:r>
            <a:r>
              <a:rPr lang="en-US" dirty="0" smtClean="0"/>
              <a:t>)</a:t>
            </a:r>
          </a:p>
          <a:p>
            <a:r>
              <a:rPr lang="en-US" dirty="0" smtClean="0"/>
              <a:t>Alter Star Wars Demo</a:t>
            </a:r>
          </a:p>
          <a:p>
            <a:pPr lvl="1"/>
            <a:r>
              <a:rPr lang="en-US" dirty="0" smtClean="0"/>
              <a:t>Do not sit down at end (1 </a:t>
            </a:r>
            <a:r>
              <a:rPr lang="en-US" dirty="0" err="1" smtClean="0"/>
              <a:t>hr</a:t>
            </a:r>
            <a:r>
              <a:rPr lang="en-US" dirty="0" smtClean="0"/>
              <a:t>)</a:t>
            </a:r>
          </a:p>
          <a:p>
            <a:r>
              <a:rPr lang="en-US" dirty="0" smtClean="0"/>
              <a:t>Explore Capabilities</a:t>
            </a:r>
          </a:p>
          <a:p>
            <a:pPr lvl="1"/>
            <a:r>
              <a:rPr lang="en-US" dirty="0" smtClean="0"/>
              <a:t>Range Finding (5 </a:t>
            </a:r>
            <a:r>
              <a:rPr lang="en-US" dirty="0" err="1" smtClean="0"/>
              <a:t>hr</a:t>
            </a:r>
            <a:r>
              <a:rPr lang="en-US" dirty="0" smtClean="0"/>
              <a:t>)</a:t>
            </a:r>
          </a:p>
          <a:p>
            <a:pPr lvl="1"/>
            <a:r>
              <a:rPr lang="en-US" dirty="0" smtClean="0"/>
              <a:t>Facial Recognition (5 </a:t>
            </a:r>
            <a:r>
              <a:rPr lang="en-US" dirty="0" err="1" smtClean="0"/>
              <a:t>hr</a:t>
            </a:r>
            <a:r>
              <a:rPr lang="en-US" dirty="0" smtClean="0"/>
              <a:t>)</a:t>
            </a:r>
          </a:p>
          <a:p>
            <a:pPr lvl="1"/>
            <a:r>
              <a:rPr lang="en-US" dirty="0" smtClean="0"/>
              <a:t>Support Asimov’s 3 Laws (5 </a:t>
            </a:r>
            <a:r>
              <a:rPr lang="en-US" dirty="0" err="1" smtClean="0"/>
              <a:t>hr</a:t>
            </a:r>
            <a:r>
              <a:rPr lang="en-US" dirty="0" smtClean="0"/>
              <a:t>)</a:t>
            </a:r>
          </a:p>
        </p:txBody>
      </p:sp>
    </p:spTree>
    <p:extLst>
      <p:ext uri="{BB962C8B-B14F-4D97-AF65-F5344CB8AC3E}">
        <p14:creationId xmlns:p14="http://schemas.microsoft.com/office/powerpoint/2010/main" val="93679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414710" cy="1143000"/>
          </a:xfrm>
        </p:spPr>
        <p:txBody>
          <a:bodyPr>
            <a:normAutofit/>
          </a:bodyPr>
          <a:lstStyle/>
          <a:p>
            <a:r>
              <a:rPr lang="en-US" dirty="0" smtClean="0"/>
              <a:t>Sprint 2 Tasks (Cont.)</a:t>
            </a:r>
            <a:endParaRPr lang="en-US" dirty="0"/>
          </a:p>
        </p:txBody>
      </p:sp>
      <p:sp>
        <p:nvSpPr>
          <p:cNvPr id="3" name="Content Placeholder 2"/>
          <p:cNvSpPr>
            <a:spLocks noGrp="1"/>
          </p:cNvSpPr>
          <p:nvPr>
            <p:ph idx="1"/>
          </p:nvPr>
        </p:nvSpPr>
        <p:spPr/>
        <p:txBody>
          <a:bodyPr>
            <a:normAutofit lnSpcReduction="10000"/>
          </a:bodyPr>
          <a:lstStyle/>
          <a:p>
            <a:r>
              <a:rPr lang="en-US" dirty="0" smtClean="0"/>
              <a:t>K-5 Emotions Demo</a:t>
            </a:r>
          </a:p>
          <a:p>
            <a:pPr lvl="1"/>
            <a:r>
              <a:rPr lang="en-US" dirty="0" smtClean="0"/>
              <a:t>“I’m tired, I need a break”</a:t>
            </a:r>
          </a:p>
          <a:p>
            <a:pPr lvl="1"/>
            <a:r>
              <a:rPr lang="en-US" dirty="0" smtClean="0"/>
              <a:t>“I’m confused”</a:t>
            </a:r>
          </a:p>
          <a:p>
            <a:pPr lvl="1"/>
            <a:r>
              <a:rPr lang="en-US" dirty="0" smtClean="0"/>
              <a:t>Perform in an animated manner (6 </a:t>
            </a:r>
            <a:r>
              <a:rPr lang="en-US" dirty="0" err="1" smtClean="0"/>
              <a:t>hr</a:t>
            </a:r>
            <a:r>
              <a:rPr lang="en-US" dirty="0" smtClean="0"/>
              <a:t>)</a:t>
            </a:r>
          </a:p>
          <a:p>
            <a:pPr lvl="1"/>
            <a:r>
              <a:rPr lang="en-US" dirty="0" smtClean="0"/>
              <a:t>Add additional responses (4 </a:t>
            </a:r>
            <a:r>
              <a:rPr lang="en-US" dirty="0" err="1" smtClean="0"/>
              <a:t>hr</a:t>
            </a:r>
            <a:r>
              <a:rPr lang="en-US" dirty="0" smtClean="0"/>
              <a:t>)</a:t>
            </a:r>
          </a:p>
          <a:p>
            <a:pPr lvl="2"/>
            <a:r>
              <a:rPr lang="en-US" dirty="0" smtClean="0"/>
              <a:t>Happy</a:t>
            </a:r>
          </a:p>
          <a:p>
            <a:pPr lvl="2"/>
            <a:r>
              <a:rPr lang="en-US" dirty="0" smtClean="0"/>
              <a:t>Sad</a:t>
            </a:r>
          </a:p>
          <a:p>
            <a:pPr lvl="2"/>
            <a:r>
              <a:rPr lang="en-US" dirty="0" smtClean="0"/>
              <a:t>Excited</a:t>
            </a:r>
          </a:p>
          <a:p>
            <a:pPr lvl="2"/>
            <a:r>
              <a:rPr lang="en-US" dirty="0" smtClean="0"/>
              <a:t>“Whatever” (Indifference)</a:t>
            </a:r>
            <a:endParaRPr lang="en-US" dirty="0"/>
          </a:p>
        </p:txBody>
      </p:sp>
    </p:spTree>
    <p:extLst>
      <p:ext uri="{BB962C8B-B14F-4D97-AF65-F5344CB8AC3E}">
        <p14:creationId xmlns:p14="http://schemas.microsoft.com/office/powerpoint/2010/main" val="84970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3" name="Content Placeholder 2"/>
          <p:cNvSpPr>
            <a:spLocks noGrp="1"/>
          </p:cNvSpPr>
          <p:nvPr>
            <p:ph idx="1"/>
          </p:nvPr>
        </p:nvSpPr>
        <p:spPr/>
        <p:txBody>
          <a:bodyPr/>
          <a:lstStyle/>
          <a:p>
            <a:r>
              <a:rPr lang="en-US" dirty="0" smtClean="0"/>
              <a:t>System architecture</a:t>
            </a:r>
          </a:p>
          <a:p>
            <a:pPr lvl="1"/>
            <a:r>
              <a:rPr lang="en-US" dirty="0" err="1" smtClean="0"/>
              <a:t>Choregraphe</a:t>
            </a:r>
            <a:endParaRPr lang="en-US" dirty="0" smtClean="0"/>
          </a:p>
          <a:p>
            <a:pPr lvl="1"/>
            <a:r>
              <a:rPr lang="en-US" dirty="0" smtClean="0"/>
              <a:t>Nao Robot</a:t>
            </a:r>
          </a:p>
        </p:txBody>
      </p:sp>
    </p:spTree>
    <p:extLst>
      <p:ext uri="{BB962C8B-B14F-4D97-AF65-F5344CB8AC3E}">
        <p14:creationId xmlns:p14="http://schemas.microsoft.com/office/powerpoint/2010/main" val="234731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lstStyle/>
          <a:p>
            <a:r>
              <a:rPr lang="en-US" dirty="0" smtClean="0"/>
              <a:t>Risks</a:t>
            </a:r>
            <a:endParaRPr lang="en-US" dirty="0"/>
          </a:p>
        </p:txBody>
      </p:sp>
      <p:sp>
        <p:nvSpPr>
          <p:cNvPr id="3" name="Content Placeholder 2"/>
          <p:cNvSpPr>
            <a:spLocks noGrp="1"/>
          </p:cNvSpPr>
          <p:nvPr>
            <p:ph idx="1"/>
          </p:nvPr>
        </p:nvSpPr>
        <p:spPr/>
        <p:txBody>
          <a:bodyPr/>
          <a:lstStyle/>
          <a:p>
            <a:pPr marL="365760" lvl="1"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9597554"/>
              </p:ext>
            </p:extLst>
          </p:nvPr>
        </p:nvGraphicFramePr>
        <p:xfrm>
          <a:off x="685800" y="1676400"/>
          <a:ext cx="7696200" cy="4472940"/>
        </p:xfrm>
        <a:graphic>
          <a:graphicData uri="http://schemas.openxmlformats.org/drawingml/2006/table">
            <a:tbl>
              <a:tblPr firstRow="1" bandRow="1">
                <a:tableStyleId>{5C22544A-7EE6-4342-B048-85BDC9FD1C3A}</a:tableStyleId>
              </a:tblPr>
              <a:tblGrid>
                <a:gridCol w="1924050"/>
                <a:gridCol w="1924050"/>
                <a:gridCol w="1924050"/>
                <a:gridCol w="1924050"/>
              </a:tblGrid>
              <a:tr h="768701">
                <a:tc>
                  <a:txBody>
                    <a:bodyPr/>
                    <a:lstStyle/>
                    <a:p>
                      <a:r>
                        <a:rPr lang="en-US" dirty="0" smtClean="0"/>
                        <a:t>Risks</a:t>
                      </a:r>
                    </a:p>
                  </a:txBody>
                  <a:tcPr/>
                </a:tc>
                <a:tc>
                  <a:txBody>
                    <a:bodyPr/>
                    <a:lstStyle/>
                    <a:p>
                      <a:r>
                        <a:rPr lang="en-US" dirty="0" smtClean="0"/>
                        <a:t>Likelihood</a:t>
                      </a:r>
                      <a:endParaRPr lang="en-US" dirty="0"/>
                    </a:p>
                  </a:txBody>
                  <a:tcPr/>
                </a:tc>
                <a:tc>
                  <a:txBody>
                    <a:bodyPr/>
                    <a:lstStyle/>
                    <a:p>
                      <a:r>
                        <a:rPr lang="en-US" dirty="0" smtClean="0"/>
                        <a:t>Impact</a:t>
                      </a:r>
                      <a:endParaRPr lang="en-US" dirty="0"/>
                    </a:p>
                  </a:txBody>
                  <a:tcPr/>
                </a:tc>
                <a:tc>
                  <a:txBody>
                    <a:bodyPr/>
                    <a:lstStyle/>
                    <a:p>
                      <a:r>
                        <a:rPr lang="en-US" dirty="0" smtClean="0"/>
                        <a:t>Mitigation</a:t>
                      </a:r>
                      <a:endParaRPr lang="en-US" dirty="0"/>
                    </a:p>
                  </a:txBody>
                  <a:tcPr/>
                </a:tc>
              </a:tr>
              <a:tr h="768701">
                <a:tc>
                  <a:txBody>
                    <a:bodyPr/>
                    <a:lstStyle/>
                    <a:p>
                      <a:pPr algn="ctr"/>
                      <a:r>
                        <a:rPr lang="en-US" dirty="0" smtClean="0"/>
                        <a:t>Robot</a:t>
                      </a:r>
                      <a:r>
                        <a:rPr lang="en-US" baseline="0" dirty="0" smtClean="0"/>
                        <a:t> Health</a:t>
                      </a:r>
                    </a:p>
                  </a:txBody>
                  <a:tcPr anchor="ctr"/>
                </a:tc>
                <a:tc>
                  <a:txBody>
                    <a:bodyPr/>
                    <a:lstStyle/>
                    <a:p>
                      <a:pPr algn="ctr"/>
                      <a:r>
                        <a:rPr lang="en-US" sz="2400" b="1" dirty="0" smtClean="0"/>
                        <a:t>High</a:t>
                      </a:r>
                      <a:endParaRPr lang="en-US" sz="2400" b="1" dirty="0"/>
                    </a:p>
                  </a:txBody>
                  <a:tcPr anchor="ctr">
                    <a:solidFill>
                      <a:srgbClr val="FF0000"/>
                    </a:solidFill>
                  </a:tcPr>
                </a:tc>
                <a:tc>
                  <a:txBody>
                    <a:bodyPr/>
                    <a:lstStyle/>
                    <a:p>
                      <a:pPr algn="ctr"/>
                      <a:r>
                        <a:rPr lang="en-US" dirty="0" smtClean="0"/>
                        <a:t>No testing platform</a:t>
                      </a:r>
                      <a:endParaRPr lang="en-US" dirty="0"/>
                    </a:p>
                  </a:txBody>
                  <a:tcPr anchor="ctr"/>
                </a:tc>
                <a:tc>
                  <a:txBody>
                    <a:bodyPr/>
                    <a:lstStyle/>
                    <a:p>
                      <a:pPr algn="ctr"/>
                      <a:r>
                        <a:rPr lang="en-US" dirty="0" smtClean="0"/>
                        <a:t>Continue to send in robots for repairs</a:t>
                      </a:r>
                      <a:endParaRPr lang="en-US" dirty="0"/>
                    </a:p>
                  </a:txBody>
                  <a:tcPr anchor="ctr"/>
                </a:tc>
              </a:tr>
              <a:tr h="1326799">
                <a:tc>
                  <a:txBody>
                    <a:bodyPr/>
                    <a:lstStyle/>
                    <a:p>
                      <a:pPr algn="ctr"/>
                      <a:r>
                        <a:rPr lang="en-US" dirty="0" smtClean="0"/>
                        <a:t>Old Source Code</a:t>
                      </a:r>
                      <a:endParaRPr lang="en-US" dirty="0"/>
                    </a:p>
                  </a:txBody>
                  <a:tcPr anchor="ctr"/>
                </a:tc>
                <a:tc>
                  <a:txBody>
                    <a:bodyPr/>
                    <a:lstStyle/>
                    <a:p>
                      <a:pPr algn="ctr"/>
                      <a:r>
                        <a:rPr lang="en-US" sz="2400" b="1" dirty="0" smtClean="0"/>
                        <a:t>Moderate</a:t>
                      </a:r>
                      <a:endParaRPr lang="en-US" sz="2400" b="1" dirty="0"/>
                    </a:p>
                  </a:txBody>
                  <a:tcPr anchor="ctr">
                    <a:solidFill>
                      <a:srgbClr val="FFFF00"/>
                    </a:solidFill>
                  </a:tcPr>
                </a:tc>
                <a:tc>
                  <a:txBody>
                    <a:bodyPr/>
                    <a:lstStyle/>
                    <a:p>
                      <a:pPr algn="ctr"/>
                      <a:r>
                        <a:rPr lang="en-US" dirty="0" smtClean="0"/>
                        <a:t>“Re-inventing the Wheel”</a:t>
                      </a:r>
                      <a:endParaRPr lang="en-US" dirty="0"/>
                    </a:p>
                  </a:txBody>
                  <a:tcPr anchor="ctr"/>
                </a:tc>
                <a:tc>
                  <a:txBody>
                    <a:bodyPr/>
                    <a:lstStyle/>
                    <a:p>
                      <a:pPr algn="ctr"/>
                      <a:r>
                        <a:rPr lang="en-US" dirty="0" smtClean="0"/>
                        <a:t>Contacting old capstone groups, use public repository</a:t>
                      </a:r>
                      <a:endParaRPr lang="en-US" dirty="0"/>
                    </a:p>
                  </a:txBody>
                  <a:tcPr anchor="ctr"/>
                </a:tc>
              </a:tr>
              <a:tr h="1326799">
                <a:tc>
                  <a:txBody>
                    <a:bodyPr/>
                    <a:lstStyle/>
                    <a:p>
                      <a:pPr algn="ctr"/>
                      <a:r>
                        <a:rPr lang="en-US" dirty="0" smtClean="0"/>
                        <a:t>Compacted Schedule</a:t>
                      </a:r>
                      <a:endParaRPr lang="en-US" dirty="0"/>
                    </a:p>
                  </a:txBody>
                  <a:tcPr anchor="ctr"/>
                </a:tc>
                <a:tc>
                  <a:txBody>
                    <a:bodyPr/>
                    <a:lstStyle/>
                    <a:p>
                      <a:pPr algn="ctr"/>
                      <a:r>
                        <a:rPr lang="en-US" sz="2400" b="1" dirty="0" smtClean="0"/>
                        <a:t>Moderate</a:t>
                      </a:r>
                      <a:endParaRPr lang="en-US" sz="2400" b="1" dirty="0"/>
                    </a:p>
                  </a:txBody>
                  <a:tcPr anchor="ctr">
                    <a:solidFill>
                      <a:srgbClr val="FFFF00"/>
                    </a:solidFill>
                  </a:tcPr>
                </a:tc>
                <a:tc>
                  <a:txBody>
                    <a:bodyPr/>
                    <a:lstStyle/>
                    <a:p>
                      <a:pPr algn="ctr"/>
                      <a:r>
                        <a:rPr lang="en-US" dirty="0" smtClean="0"/>
                        <a:t>Low</a:t>
                      </a:r>
                      <a:r>
                        <a:rPr lang="en-US" baseline="0" dirty="0" smtClean="0"/>
                        <a:t> work-efficiency </a:t>
                      </a:r>
                      <a:endParaRPr lang="en-US" dirty="0"/>
                    </a:p>
                  </a:txBody>
                  <a:tcPr anchor="ctr"/>
                </a:tc>
                <a:tc>
                  <a:txBody>
                    <a:bodyPr/>
                    <a:lstStyle/>
                    <a:p>
                      <a:pPr algn="ctr"/>
                      <a:r>
                        <a:rPr lang="en-US" dirty="0" smtClean="0"/>
                        <a:t>Better time management,</a:t>
                      </a:r>
                    </a:p>
                    <a:p>
                      <a:pPr algn="ctr"/>
                      <a:r>
                        <a:rPr lang="en-US" dirty="0" smtClean="0"/>
                        <a:t>Personal</a:t>
                      </a:r>
                      <a:r>
                        <a:rPr lang="en-US" baseline="0" dirty="0" smtClean="0"/>
                        <a:t> Hour Tracker</a:t>
                      </a:r>
                      <a:endParaRPr lang="en-US" dirty="0"/>
                    </a:p>
                  </a:txBody>
                  <a:tcPr anchor="ctr"/>
                </a:tc>
              </a:tr>
            </a:tbl>
          </a:graphicData>
        </a:graphic>
      </p:graphicFrame>
    </p:spTree>
    <p:extLst>
      <p:ext uri="{BB962C8B-B14F-4D97-AF65-F5344CB8AC3E}">
        <p14:creationId xmlns:p14="http://schemas.microsoft.com/office/powerpoint/2010/main" val="3913718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2889</TotalTime>
  <Words>839</Words>
  <Application>Microsoft Office PowerPoint</Application>
  <PresentationFormat>On-screen Show (4:3)</PresentationFormat>
  <Paragraphs>113</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NAO Sprint 2 Review</vt:lpstr>
      <vt:lpstr>Sprint 1 Retrospective Meeting</vt:lpstr>
      <vt:lpstr>Sprint 2 Backlog Items</vt:lpstr>
      <vt:lpstr>Sprint 2 Backlog Items (Cont.)</vt:lpstr>
      <vt:lpstr>Sprint 2 Tasks </vt:lpstr>
      <vt:lpstr>Sprint 2 Tasks (Cont.)</vt:lpstr>
      <vt:lpstr>Sprint 2 Tasks (Cont.)</vt:lpstr>
      <vt:lpstr>Design Model</vt:lpstr>
      <vt:lpstr>Risks</vt:lpstr>
      <vt:lpstr>Test Plan</vt:lpstr>
      <vt:lpstr>Hour Tracking</vt:lpstr>
      <vt:lpstr>Sprint Burndown Chart</vt:lpstr>
      <vt:lpstr>Demo</vt:lpstr>
      <vt:lpstr>Anticipated Goals for Next Sprint</vt:lpstr>
      <vt:lpstr>Summary and Takeaways</vt:lpstr>
      <vt:lpstr>Documentation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dc:creator>
  <cp:lastModifiedBy>Test</cp:lastModifiedBy>
  <cp:revision>21</cp:revision>
  <dcterms:created xsi:type="dcterms:W3CDTF">2016-09-23T15:58:02Z</dcterms:created>
  <dcterms:modified xsi:type="dcterms:W3CDTF">2016-10-19T16:26:00Z</dcterms:modified>
</cp:coreProperties>
</file>