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9" r:id="rId3"/>
    <p:sldId id="277" r:id="rId4"/>
    <p:sldId id="274" r:id="rId5"/>
    <p:sldId id="275" r:id="rId6"/>
    <p:sldId id="257" r:id="rId7"/>
    <p:sldId id="270" r:id="rId8"/>
    <p:sldId id="268" r:id="rId9"/>
    <p:sldId id="276" r:id="rId10"/>
    <p:sldId id="263" r:id="rId11"/>
    <p:sldId id="272" r:id="rId12"/>
    <p:sldId id="273" r:id="rId13"/>
    <p:sldId id="262"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81" autoAdjust="0"/>
  </p:normalViewPr>
  <p:slideViewPr>
    <p:cSldViewPr>
      <p:cViewPr varScale="1">
        <p:scale>
          <a:sx n="102" d="100"/>
          <a:sy n="102" d="100"/>
        </p:scale>
        <p:origin x="-18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B7B2A0-E9F0-46ED-BBF7-19366A224793}" type="datetimeFigureOut">
              <a:rPr lang="en-US" smtClean="0"/>
              <a:t>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4DDD21-05C1-45C4-937C-208594A25839}" type="slidenum">
              <a:rPr lang="en-US" smtClean="0"/>
              <a:t>‹#›</a:t>
            </a:fld>
            <a:endParaRPr lang="en-US"/>
          </a:p>
        </p:txBody>
      </p:sp>
    </p:spTree>
    <p:extLst>
      <p:ext uri="{BB962C8B-B14F-4D97-AF65-F5344CB8AC3E}">
        <p14:creationId xmlns:p14="http://schemas.microsoft.com/office/powerpoint/2010/main" val="101793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a:t>
            </a:fld>
            <a:endParaRPr lang="en-US"/>
          </a:p>
        </p:txBody>
      </p:sp>
    </p:spTree>
    <p:extLst>
      <p:ext uri="{BB962C8B-B14F-4D97-AF65-F5344CB8AC3E}">
        <p14:creationId xmlns:p14="http://schemas.microsoft.com/office/powerpoint/2010/main" val="226151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6</a:t>
            </a:fld>
            <a:endParaRPr lang="en-US"/>
          </a:p>
        </p:txBody>
      </p:sp>
    </p:spTree>
    <p:extLst>
      <p:ext uri="{BB962C8B-B14F-4D97-AF65-F5344CB8AC3E}">
        <p14:creationId xmlns:p14="http://schemas.microsoft.com/office/powerpoint/2010/main" val="170898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8</a:t>
            </a:fld>
            <a:endParaRPr lang="en-US"/>
          </a:p>
        </p:txBody>
      </p:sp>
    </p:spTree>
    <p:extLst>
      <p:ext uri="{BB962C8B-B14F-4D97-AF65-F5344CB8AC3E}">
        <p14:creationId xmlns:p14="http://schemas.microsoft.com/office/powerpoint/2010/main" val="23794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10</a:t>
            </a:fld>
            <a:endParaRPr lang="en-US"/>
          </a:p>
        </p:txBody>
      </p:sp>
    </p:spTree>
    <p:extLst>
      <p:ext uri="{BB962C8B-B14F-4D97-AF65-F5344CB8AC3E}">
        <p14:creationId xmlns:p14="http://schemas.microsoft.com/office/powerpoint/2010/main" val="199886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4DDD21-05C1-45C4-937C-208594A25839}" type="slidenum">
              <a:rPr lang="en-US" smtClean="0"/>
              <a:t>12</a:t>
            </a:fld>
            <a:endParaRPr lang="en-US"/>
          </a:p>
        </p:txBody>
      </p:sp>
    </p:spTree>
    <p:extLst>
      <p:ext uri="{BB962C8B-B14F-4D97-AF65-F5344CB8AC3E}">
        <p14:creationId xmlns:p14="http://schemas.microsoft.com/office/powerpoint/2010/main" val="316188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13</a:t>
            </a:fld>
            <a:endParaRPr lang="en-US"/>
          </a:p>
        </p:txBody>
      </p:sp>
    </p:spTree>
    <p:extLst>
      <p:ext uri="{BB962C8B-B14F-4D97-AF65-F5344CB8AC3E}">
        <p14:creationId xmlns:p14="http://schemas.microsoft.com/office/powerpoint/2010/main" val="326430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14</a:t>
            </a:fld>
            <a:endParaRPr lang="en-US"/>
          </a:p>
        </p:txBody>
      </p:sp>
    </p:spTree>
    <p:extLst>
      <p:ext uri="{BB962C8B-B14F-4D97-AF65-F5344CB8AC3E}">
        <p14:creationId xmlns:p14="http://schemas.microsoft.com/office/powerpoint/2010/main" val="409300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15</a:t>
            </a:fld>
            <a:endParaRPr lang="en-US"/>
          </a:p>
        </p:txBody>
      </p:sp>
    </p:spTree>
    <p:extLst>
      <p:ext uri="{BB962C8B-B14F-4D97-AF65-F5344CB8AC3E}">
        <p14:creationId xmlns:p14="http://schemas.microsoft.com/office/powerpoint/2010/main" val="249760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DCF6802-A5BA-4CDA-9D55-8EF8829C64BD}" type="datetimeFigureOut">
              <a:rPr lang="en-US" smtClean="0"/>
              <a:t>11/7/2016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217DFB2-6793-4051-9451-DC67D9C7CDA2}"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6802-A5BA-4CDA-9D55-8EF8829C64BD}"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6802-A5BA-4CDA-9D55-8EF8829C64BD}"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F6802-A5BA-4CDA-9D55-8EF8829C64BD}"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F6802-A5BA-4CDA-9D55-8EF8829C64BD}"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DCF6802-A5BA-4CDA-9D55-8EF8829C64BD}"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CF6802-A5BA-4CDA-9D55-8EF8829C64BD}" type="datetimeFigureOut">
              <a:rPr lang="en-US" smtClean="0"/>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F6802-A5BA-4CDA-9D55-8EF8829C64BD}" type="datetimeFigureOut">
              <a:rPr lang="en-US" smtClean="0"/>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F6802-A5BA-4CDA-9D55-8EF8829C64BD}" type="datetimeFigureOut">
              <a:rPr lang="en-US" smtClean="0"/>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DCF6802-A5BA-4CDA-9D55-8EF8829C64BD}" type="datetimeFigureOut">
              <a:rPr lang="en-US" smtClean="0"/>
              <a:t>11/7/2016</a:t>
            </a:fld>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F6802-A5BA-4CDA-9D55-8EF8829C64BD}" type="datetimeFigureOut">
              <a:rPr lang="en-US" smtClean="0"/>
              <a:t>11/7/2016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DCF6802-A5BA-4CDA-9D55-8EF8829C64BD}" type="datetimeFigureOut">
              <a:rPr lang="en-US" smtClean="0"/>
              <a:t>11/7/2016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217DFB2-6793-4051-9451-DC67D9C7CD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362200"/>
            <a:ext cx="3429000" cy="1702160"/>
          </a:xfrm>
        </p:spPr>
        <p:txBody>
          <a:bodyPr/>
          <a:lstStyle/>
          <a:p>
            <a:r>
              <a:rPr lang="en-US" dirty="0" smtClean="0"/>
              <a:t>NAO Sprint 3 Review</a:t>
            </a:r>
            <a:endParaRPr lang="en-US" dirty="0"/>
          </a:p>
        </p:txBody>
      </p:sp>
      <p:sp>
        <p:nvSpPr>
          <p:cNvPr id="3" name="Subtitle 2"/>
          <p:cNvSpPr>
            <a:spLocks noGrp="1"/>
          </p:cNvSpPr>
          <p:nvPr>
            <p:ph type="subTitle" idx="1"/>
          </p:nvPr>
        </p:nvSpPr>
        <p:spPr>
          <a:xfrm>
            <a:off x="4724400" y="4191000"/>
            <a:ext cx="3309803" cy="1524000"/>
          </a:xfrm>
        </p:spPr>
        <p:txBody>
          <a:bodyPr>
            <a:normAutofit fontScale="85000" lnSpcReduction="20000"/>
          </a:bodyPr>
          <a:lstStyle/>
          <a:p>
            <a:r>
              <a:rPr lang="en-US" dirty="0" smtClean="0"/>
              <a:t>C1C Christian Arnold</a:t>
            </a:r>
          </a:p>
          <a:p>
            <a:r>
              <a:rPr lang="en-US" dirty="0" smtClean="0"/>
              <a:t>C1C Casey Born </a:t>
            </a:r>
          </a:p>
          <a:p>
            <a:r>
              <a:rPr lang="en-US" dirty="0" smtClean="0"/>
              <a:t>C1C Adrian Chiriac</a:t>
            </a:r>
          </a:p>
          <a:p>
            <a:r>
              <a:rPr lang="en-US" dirty="0" smtClean="0"/>
              <a:t>C1C Katrina Domeyer</a:t>
            </a:r>
          </a:p>
          <a:p>
            <a:r>
              <a:rPr lang="en-US" dirty="0" smtClean="0"/>
              <a:t>C1C Colin Schnoes</a:t>
            </a:r>
          </a:p>
          <a:p>
            <a:r>
              <a:rPr lang="en-US" dirty="0" smtClean="0"/>
              <a:t>C1C Jacob Taylor</a:t>
            </a:r>
            <a:endParaRPr lang="en-US" dirty="0"/>
          </a:p>
        </p:txBody>
      </p:sp>
    </p:spTree>
    <p:extLst>
      <p:ext uri="{BB962C8B-B14F-4D97-AF65-F5344CB8AC3E}">
        <p14:creationId xmlns:p14="http://schemas.microsoft.com/office/powerpoint/2010/main" val="114859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smtClean="0"/>
              <a:t>Testing is performed incrementally anytime code is physically run on the robot</a:t>
            </a:r>
          </a:p>
          <a:p>
            <a:r>
              <a:rPr lang="en-US" dirty="0" smtClean="0"/>
              <a:t>Verifying animations and flow of program</a:t>
            </a:r>
          </a:p>
          <a:p>
            <a:r>
              <a:rPr lang="en-US" dirty="0" smtClean="0"/>
              <a:t>Finding random people to test robot functionality (Beta testing)</a:t>
            </a:r>
            <a:endParaRPr lang="en-US" dirty="0"/>
          </a:p>
        </p:txBody>
      </p:sp>
    </p:spTree>
    <p:extLst>
      <p:ext uri="{BB962C8B-B14F-4D97-AF65-F5344CB8AC3E}">
        <p14:creationId xmlns:p14="http://schemas.microsoft.com/office/powerpoint/2010/main" val="139444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024744" cy="722864"/>
          </a:xfrm>
        </p:spPr>
        <p:txBody>
          <a:bodyPr>
            <a:normAutofit/>
          </a:bodyPr>
          <a:lstStyle/>
          <a:p>
            <a:r>
              <a:rPr lang="en-US" dirty="0" smtClean="0"/>
              <a:t>Hour Tracking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809206"/>
            <a:ext cx="5105400" cy="4727805"/>
          </a:xfrm>
        </p:spPr>
      </p:pic>
    </p:spTree>
    <p:extLst>
      <p:ext uri="{BB962C8B-B14F-4D97-AF65-F5344CB8AC3E}">
        <p14:creationId xmlns:p14="http://schemas.microsoft.com/office/powerpoint/2010/main" val="268913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024744" cy="1143000"/>
          </a:xfrm>
        </p:spPr>
        <p:txBody>
          <a:bodyPr/>
          <a:lstStyle/>
          <a:p>
            <a:r>
              <a:rPr lang="en-US" dirty="0" smtClean="0"/>
              <a:t>Sprint Burndown Chart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676400"/>
            <a:ext cx="7962218" cy="4859416"/>
          </a:xfrm>
        </p:spPr>
      </p:pic>
    </p:spTree>
    <p:extLst>
      <p:ext uri="{BB962C8B-B14F-4D97-AF65-F5344CB8AC3E}">
        <p14:creationId xmlns:p14="http://schemas.microsoft.com/office/powerpoint/2010/main" val="317048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68580" indent="0">
              <a:buNone/>
            </a:pPr>
            <a:endParaRPr lang="en-US" dirty="0"/>
          </a:p>
        </p:txBody>
      </p:sp>
    </p:spTree>
    <p:extLst>
      <p:ext uri="{BB962C8B-B14F-4D97-AF65-F5344CB8AC3E}">
        <p14:creationId xmlns:p14="http://schemas.microsoft.com/office/powerpoint/2010/main" val="2458645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Anticipated Goals for Next Sprint</a:t>
            </a:r>
            <a:endParaRPr lang="en-US" dirty="0"/>
          </a:p>
        </p:txBody>
      </p:sp>
      <p:sp>
        <p:nvSpPr>
          <p:cNvPr id="3" name="Content Placeholder 2"/>
          <p:cNvSpPr>
            <a:spLocks noGrp="1"/>
          </p:cNvSpPr>
          <p:nvPr>
            <p:ph idx="1"/>
          </p:nvPr>
        </p:nvSpPr>
        <p:spPr/>
        <p:txBody>
          <a:bodyPr>
            <a:normAutofit/>
          </a:bodyPr>
          <a:lstStyle/>
          <a:p>
            <a:r>
              <a:rPr lang="en-US" dirty="0" smtClean="0"/>
              <a:t>Continue Exploring Capabilities and Limitations</a:t>
            </a:r>
          </a:p>
          <a:p>
            <a:r>
              <a:rPr lang="en-US" dirty="0" smtClean="0"/>
              <a:t>K-5 Emotions Demo on Thursday</a:t>
            </a:r>
          </a:p>
          <a:p>
            <a:r>
              <a:rPr lang="en-US" dirty="0" smtClean="0"/>
              <a:t>New Star Wars animations</a:t>
            </a:r>
          </a:p>
          <a:p>
            <a:r>
              <a:rPr lang="en-US" dirty="0" smtClean="0"/>
              <a:t>Voice control over Nao controlling BB-8</a:t>
            </a:r>
          </a:p>
          <a:p>
            <a:r>
              <a:rPr lang="en-US" dirty="0" smtClean="0"/>
              <a:t>…and whatever the client has in mind….</a:t>
            </a:r>
          </a:p>
        </p:txBody>
      </p:sp>
    </p:spTree>
    <p:extLst>
      <p:ext uri="{BB962C8B-B14F-4D97-AF65-F5344CB8AC3E}">
        <p14:creationId xmlns:p14="http://schemas.microsoft.com/office/powerpoint/2010/main" val="140109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Takeaways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accomplished all objectives and more faster than expected</a:t>
            </a:r>
          </a:p>
          <a:p>
            <a:r>
              <a:rPr lang="en-US" dirty="0" smtClean="0"/>
              <a:t>Estimated times were more realistic</a:t>
            </a:r>
          </a:p>
          <a:p>
            <a:r>
              <a:rPr lang="en-US" dirty="0" smtClean="0"/>
              <a:t>Robots are fragile and behave unexpectedly  </a:t>
            </a:r>
          </a:p>
          <a:p>
            <a:r>
              <a:rPr lang="en-US" dirty="0" smtClean="0"/>
              <a:t>Robots collapse or go limp</a:t>
            </a:r>
          </a:p>
          <a:p>
            <a:r>
              <a:rPr lang="en-US" dirty="0" smtClean="0"/>
              <a:t>Logic doesn’t work as expected</a:t>
            </a:r>
          </a:p>
          <a:p>
            <a:r>
              <a:rPr lang="en-US" dirty="0" smtClean="0"/>
              <a:t>Sprint schedule overlapped with academic events</a:t>
            </a:r>
          </a:p>
          <a:p>
            <a:r>
              <a:rPr lang="en-US" dirty="0" smtClean="0"/>
              <a:t>Improved Communication </a:t>
            </a:r>
          </a:p>
          <a:p>
            <a:endParaRPr lang="en-US" dirty="0"/>
          </a:p>
        </p:txBody>
      </p:sp>
    </p:spTree>
    <p:extLst>
      <p:ext uri="{BB962C8B-B14F-4D97-AF65-F5344CB8AC3E}">
        <p14:creationId xmlns:p14="http://schemas.microsoft.com/office/powerpoint/2010/main" val="13835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University of Notre Dame F.U.N. Lab</a:t>
            </a:r>
            <a:endParaRPr lang="en-US" dirty="0"/>
          </a:p>
        </p:txBody>
      </p:sp>
    </p:spTree>
    <p:extLst>
      <p:ext uri="{BB962C8B-B14F-4D97-AF65-F5344CB8AC3E}">
        <p14:creationId xmlns:p14="http://schemas.microsoft.com/office/powerpoint/2010/main" val="157854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553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Sprint 2 Retrospective Meeting</a:t>
            </a:r>
            <a:endParaRPr lang="en-US" dirty="0"/>
          </a:p>
        </p:txBody>
      </p:sp>
      <p:sp>
        <p:nvSpPr>
          <p:cNvPr id="3" name="Content Placeholder 2"/>
          <p:cNvSpPr>
            <a:spLocks noGrp="1"/>
          </p:cNvSpPr>
          <p:nvPr>
            <p:ph idx="1"/>
          </p:nvPr>
        </p:nvSpPr>
        <p:spPr>
          <a:xfrm>
            <a:off x="1043492" y="2323652"/>
            <a:ext cx="7567108" cy="4077148"/>
          </a:xfrm>
        </p:spPr>
        <p:txBody>
          <a:bodyPr>
            <a:normAutofit lnSpcReduction="10000"/>
          </a:bodyPr>
          <a:lstStyle/>
          <a:p>
            <a:r>
              <a:rPr lang="en-US" dirty="0"/>
              <a:t>Excel system for better hour </a:t>
            </a:r>
            <a:r>
              <a:rPr lang="en-US" dirty="0" smtClean="0"/>
              <a:t>tracking</a:t>
            </a:r>
          </a:p>
          <a:p>
            <a:r>
              <a:rPr lang="en-US" dirty="0" smtClean="0"/>
              <a:t>Improvement needed on task assignment</a:t>
            </a:r>
          </a:p>
          <a:p>
            <a:r>
              <a:rPr lang="en-US" dirty="0"/>
              <a:t>Bad communication between </a:t>
            </a:r>
            <a:r>
              <a:rPr lang="en-US" dirty="0" smtClean="0"/>
              <a:t>people</a:t>
            </a:r>
          </a:p>
          <a:p>
            <a:r>
              <a:rPr lang="en-US" dirty="0" smtClean="0"/>
              <a:t>Improved SCRUM methodology but SCRUM master needs more support</a:t>
            </a:r>
            <a:endParaRPr lang="en-US" dirty="0"/>
          </a:p>
          <a:p>
            <a:r>
              <a:rPr lang="en-US" dirty="0"/>
              <a:t>Improved familiarity with Nao System and capabilities</a:t>
            </a:r>
          </a:p>
          <a:p>
            <a:r>
              <a:rPr lang="en-US" dirty="0"/>
              <a:t>Robots are fragile and behave unexpectedly</a:t>
            </a:r>
          </a:p>
          <a:p>
            <a:r>
              <a:rPr lang="en-US" dirty="0"/>
              <a:t>Combined demo avoids technical difficulties</a:t>
            </a:r>
          </a:p>
          <a:p>
            <a:r>
              <a:rPr lang="en-US" dirty="0"/>
              <a:t>Need to bite as much as we can </a:t>
            </a:r>
            <a:r>
              <a:rPr lang="en-US" dirty="0" smtClean="0"/>
              <a:t>chew</a:t>
            </a:r>
            <a:endParaRPr lang="en-US" dirty="0"/>
          </a:p>
        </p:txBody>
      </p:sp>
    </p:spTree>
    <p:extLst>
      <p:ext uri="{BB962C8B-B14F-4D97-AF65-F5344CB8AC3E}">
        <p14:creationId xmlns:p14="http://schemas.microsoft.com/office/powerpoint/2010/main" val="169422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Sprint 2 Retrospective </a:t>
            </a:r>
            <a:r>
              <a:rPr lang="en-US" dirty="0"/>
              <a:t>Meeting (Cont.)</a:t>
            </a:r>
          </a:p>
        </p:txBody>
      </p:sp>
      <p:sp>
        <p:nvSpPr>
          <p:cNvPr id="3" name="Content Placeholder 2"/>
          <p:cNvSpPr>
            <a:spLocks noGrp="1"/>
          </p:cNvSpPr>
          <p:nvPr>
            <p:ph idx="1"/>
          </p:nvPr>
        </p:nvSpPr>
        <p:spPr>
          <a:xfrm>
            <a:off x="1043492" y="2323652"/>
            <a:ext cx="7567108" cy="4077148"/>
          </a:xfrm>
        </p:spPr>
        <p:txBody>
          <a:bodyPr>
            <a:normAutofit fontScale="92500" lnSpcReduction="10000"/>
          </a:bodyPr>
          <a:lstStyle/>
          <a:p>
            <a:r>
              <a:rPr lang="en-US" dirty="0" smtClean="0"/>
              <a:t>Need </a:t>
            </a:r>
            <a:r>
              <a:rPr lang="en-US" dirty="0"/>
              <a:t>to bite as much as we can chew</a:t>
            </a:r>
          </a:p>
          <a:p>
            <a:r>
              <a:rPr lang="en-US" dirty="0" smtClean="0"/>
              <a:t>Administrative time needs to be accounted</a:t>
            </a:r>
          </a:p>
          <a:p>
            <a:r>
              <a:rPr lang="en-US" dirty="0" smtClean="0"/>
              <a:t>Formal design was not implemented </a:t>
            </a:r>
          </a:p>
          <a:p>
            <a:r>
              <a:rPr lang="en-US" dirty="0"/>
              <a:t>D</a:t>
            </a:r>
            <a:r>
              <a:rPr lang="en-US" dirty="0" smtClean="0"/>
              <a:t>esign and testing time needs to be allocated</a:t>
            </a:r>
          </a:p>
          <a:p>
            <a:r>
              <a:rPr lang="en-US" dirty="0" smtClean="0"/>
              <a:t>Work needed on time estimating</a:t>
            </a:r>
          </a:p>
          <a:p>
            <a:r>
              <a:rPr lang="en-US" dirty="0" smtClean="0"/>
              <a:t>Count only on class time for work time</a:t>
            </a:r>
          </a:p>
          <a:p>
            <a:r>
              <a:rPr lang="en-US" dirty="0" smtClean="0"/>
              <a:t>Not </a:t>
            </a:r>
            <a:r>
              <a:rPr lang="en-US" dirty="0"/>
              <a:t>accomplished all </a:t>
            </a:r>
            <a:r>
              <a:rPr lang="en-US" dirty="0" smtClean="0"/>
              <a:t>PBIs</a:t>
            </a:r>
          </a:p>
          <a:p>
            <a:r>
              <a:rPr lang="en-US" dirty="0" smtClean="0"/>
              <a:t>We got new Star Wars toys</a:t>
            </a:r>
          </a:p>
          <a:p>
            <a:r>
              <a:rPr lang="en-US" dirty="0" smtClean="0"/>
              <a:t>Semi-functional robots with some awesome behaviors</a:t>
            </a:r>
          </a:p>
          <a:p>
            <a:r>
              <a:rPr lang="en-US" dirty="0" smtClean="0"/>
              <a:t>Fast animation development</a:t>
            </a:r>
            <a:endParaRPr lang="en-US" dirty="0"/>
          </a:p>
        </p:txBody>
      </p:sp>
    </p:spTree>
    <p:extLst>
      <p:ext uri="{BB962C8B-B14F-4D97-AF65-F5344CB8AC3E}">
        <p14:creationId xmlns:p14="http://schemas.microsoft.com/office/powerpoint/2010/main" val="81378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Backlog Items</a:t>
            </a:r>
            <a:endParaRPr lang="en-US" dirty="0"/>
          </a:p>
        </p:txBody>
      </p:sp>
      <p:sp>
        <p:nvSpPr>
          <p:cNvPr id="3" name="Content Placeholder 2"/>
          <p:cNvSpPr>
            <a:spLocks noGrp="1"/>
          </p:cNvSpPr>
          <p:nvPr>
            <p:ph idx="1"/>
          </p:nvPr>
        </p:nvSpPr>
        <p:spPr>
          <a:xfrm>
            <a:off x="1043492" y="2323652"/>
            <a:ext cx="6777317" cy="4000948"/>
          </a:xfrm>
        </p:spPr>
        <p:txBody>
          <a:bodyPr>
            <a:normAutofit fontScale="70000" lnSpcReduction="20000"/>
          </a:bodyPr>
          <a:lstStyle/>
          <a:p>
            <a:r>
              <a:rPr lang="en-US" dirty="0"/>
              <a:t>As a K-5 Educator, I need the NAO to play fun games with my students where they practice determining which of two numbers is larger so that they will be motivated to develop and practice their number understanding of numeric ordering</a:t>
            </a:r>
            <a:r>
              <a:rPr lang="en-US" dirty="0" smtClean="0"/>
              <a:t>.</a:t>
            </a:r>
          </a:p>
          <a:p>
            <a:r>
              <a:rPr lang="en-US" dirty="0"/>
              <a:t>As a STEM Supporter, I need the NAO to play the High-Low game with students in an age-appropriate conversational manner (K-5, 6-8, 9-12) to help develop number understanding and algorithmic reasoning skills (bisection searching) so that the students are motivated for further studies of computer science</a:t>
            </a:r>
            <a:r>
              <a:rPr lang="en-US" dirty="0" smtClean="0"/>
              <a:t>.</a:t>
            </a:r>
          </a:p>
          <a:p>
            <a:r>
              <a:rPr lang="en-US" dirty="0"/>
              <a:t>As a K-5 STEM Supporter, I need the NAO to engage with my students in activities and demos that would encourage their interests in STEM studies and careers so that they will be excited, motivated, and not intimidated to further their studies in STEM subjects to include computer science and robotics</a:t>
            </a:r>
            <a:r>
              <a:rPr lang="en-US" dirty="0" smtClean="0"/>
              <a:t>.</a:t>
            </a:r>
          </a:p>
        </p:txBody>
      </p:sp>
    </p:spTree>
    <p:extLst>
      <p:ext uri="{BB962C8B-B14F-4D97-AF65-F5344CB8AC3E}">
        <p14:creationId xmlns:p14="http://schemas.microsoft.com/office/powerpoint/2010/main" val="52947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14710" cy="1143000"/>
          </a:xfrm>
        </p:spPr>
        <p:txBody>
          <a:bodyPr>
            <a:normAutofit/>
          </a:bodyPr>
          <a:lstStyle/>
          <a:p>
            <a:r>
              <a:rPr lang="en-US" dirty="0"/>
              <a:t>Sprint </a:t>
            </a:r>
            <a:r>
              <a:rPr lang="en-US" dirty="0" smtClean="0"/>
              <a:t>3 </a:t>
            </a:r>
            <a:r>
              <a:rPr lang="en-US" dirty="0"/>
              <a:t>Backlog </a:t>
            </a:r>
            <a:r>
              <a:rPr lang="en-US" dirty="0" smtClean="0"/>
              <a:t>Items (Cont.)</a:t>
            </a:r>
            <a:endParaRPr lang="en-US" dirty="0"/>
          </a:p>
        </p:txBody>
      </p:sp>
      <p:sp>
        <p:nvSpPr>
          <p:cNvPr id="3" name="Content Placeholder 2"/>
          <p:cNvSpPr>
            <a:spLocks noGrp="1"/>
          </p:cNvSpPr>
          <p:nvPr>
            <p:ph idx="1"/>
          </p:nvPr>
        </p:nvSpPr>
        <p:spPr>
          <a:xfrm>
            <a:off x="1043492" y="2323652"/>
            <a:ext cx="6777317" cy="4000948"/>
          </a:xfrm>
        </p:spPr>
        <p:txBody>
          <a:bodyPr>
            <a:normAutofit fontScale="70000" lnSpcReduction="20000"/>
          </a:bodyPr>
          <a:lstStyle/>
          <a:p>
            <a:r>
              <a:rPr lang="en-US" dirty="0"/>
              <a:t>As a Developer for the NAO, I need the NAO to perform animated emotional responses (with or without speaking) to indicate surprise, thinking/pondering, happy, sad, excited, 'whatever' attitude, '</a:t>
            </a:r>
            <a:r>
              <a:rPr lang="en-US" dirty="0" err="1"/>
              <a:t>What'z</a:t>
            </a:r>
            <a:r>
              <a:rPr lang="en-US" dirty="0"/>
              <a:t> up?', and other similar emotions.</a:t>
            </a:r>
          </a:p>
          <a:p>
            <a:r>
              <a:rPr lang="en-US" dirty="0"/>
              <a:t>As a Special Needs K-5 Educator, I need the NAO to say (in an animated manner), "Uh, I am upset right now.  May I have a break, please" so that the student will understand that it is okay to feel upset and ask for a break.</a:t>
            </a:r>
          </a:p>
          <a:p>
            <a:r>
              <a:rPr lang="en-US" dirty="0" smtClean="0"/>
              <a:t>As </a:t>
            </a:r>
            <a:r>
              <a:rPr lang="en-US" dirty="0"/>
              <a:t>a STEM Outreach Educator, I need the NAO to have a repository of </a:t>
            </a:r>
            <a:r>
              <a:rPr lang="en-US" dirty="0" err="1"/>
              <a:t>Choregraphe</a:t>
            </a:r>
            <a:r>
              <a:rPr lang="en-US" dirty="0"/>
              <a:t> modules that can be used by K-5 students to program the NAOs to tell stories of their creation so that I can teach the students some basic programming skills to include sequential, conditional, and iterative logic, concurrency and synchronization, and data storage and retrieval</a:t>
            </a:r>
            <a:r>
              <a:rPr lang="en-US" dirty="0" smtClean="0"/>
              <a:t>.</a:t>
            </a:r>
            <a:endParaRPr lang="en-US" dirty="0"/>
          </a:p>
        </p:txBody>
      </p:sp>
    </p:spTree>
    <p:extLst>
      <p:ext uri="{BB962C8B-B14F-4D97-AF65-F5344CB8AC3E}">
        <p14:creationId xmlns:p14="http://schemas.microsoft.com/office/powerpoint/2010/main" val="344814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Tasks	</a:t>
            </a:r>
            <a:endParaRPr lang="en-US" dirty="0"/>
          </a:p>
        </p:txBody>
      </p:sp>
      <p:sp>
        <p:nvSpPr>
          <p:cNvPr id="3" name="Content Placeholder 2"/>
          <p:cNvSpPr>
            <a:spLocks noGrp="1"/>
          </p:cNvSpPr>
          <p:nvPr>
            <p:ph idx="1"/>
          </p:nvPr>
        </p:nvSpPr>
        <p:spPr>
          <a:xfrm>
            <a:off x="1043492" y="2323652"/>
            <a:ext cx="6777317" cy="4153348"/>
          </a:xfrm>
        </p:spPr>
        <p:txBody>
          <a:bodyPr>
            <a:normAutofit fontScale="77500" lnSpcReduction="20000"/>
          </a:bodyPr>
          <a:lstStyle/>
          <a:p>
            <a:r>
              <a:rPr lang="en-US" dirty="0" smtClean="0"/>
              <a:t>BB-8 drive (30 hours)</a:t>
            </a:r>
          </a:p>
          <a:p>
            <a:pPr lvl="1"/>
            <a:r>
              <a:rPr lang="en-US" dirty="0"/>
              <a:t>Move </a:t>
            </a:r>
            <a:r>
              <a:rPr lang="en-US" dirty="0" smtClean="0"/>
              <a:t>forward</a:t>
            </a:r>
          </a:p>
          <a:p>
            <a:pPr lvl="1"/>
            <a:r>
              <a:rPr lang="en-US" dirty="0"/>
              <a:t>Move </a:t>
            </a:r>
            <a:r>
              <a:rPr lang="en-US" dirty="0" smtClean="0"/>
              <a:t>backwards</a:t>
            </a:r>
          </a:p>
          <a:p>
            <a:pPr lvl="1"/>
            <a:r>
              <a:rPr lang="en-US" dirty="0" smtClean="0"/>
              <a:t>Stop</a:t>
            </a:r>
          </a:p>
          <a:p>
            <a:pPr lvl="1"/>
            <a:r>
              <a:rPr lang="en-US" dirty="0" smtClean="0"/>
              <a:t>Others</a:t>
            </a:r>
          </a:p>
          <a:p>
            <a:pPr lvl="1"/>
            <a:r>
              <a:rPr lang="en-US" dirty="0" smtClean="0"/>
              <a:t>Design, admin, testing and tracking</a:t>
            </a:r>
          </a:p>
          <a:p>
            <a:r>
              <a:rPr lang="en-US" dirty="0" smtClean="0"/>
              <a:t>Emotions (30 hours)</a:t>
            </a:r>
          </a:p>
          <a:p>
            <a:pPr lvl="1"/>
            <a:r>
              <a:rPr lang="en-US" dirty="0" smtClean="0"/>
              <a:t>Tired</a:t>
            </a:r>
          </a:p>
          <a:p>
            <a:pPr lvl="1"/>
            <a:r>
              <a:rPr lang="en-US" dirty="0" smtClean="0"/>
              <a:t>Break</a:t>
            </a:r>
          </a:p>
          <a:p>
            <a:pPr lvl="1"/>
            <a:r>
              <a:rPr lang="en-US" dirty="0" smtClean="0"/>
              <a:t>Question</a:t>
            </a:r>
          </a:p>
          <a:p>
            <a:pPr lvl="1"/>
            <a:r>
              <a:rPr lang="en-US" dirty="0" smtClean="0"/>
              <a:t>Frustrated</a:t>
            </a:r>
          </a:p>
          <a:p>
            <a:pPr lvl="1"/>
            <a:r>
              <a:rPr lang="en-US" dirty="0" smtClean="0"/>
              <a:t>Tantrum</a:t>
            </a:r>
          </a:p>
          <a:p>
            <a:pPr lvl="1"/>
            <a:r>
              <a:rPr lang="en-US" dirty="0" smtClean="0"/>
              <a:t>Mountain Lions, Paws, Paws</a:t>
            </a:r>
          </a:p>
          <a:p>
            <a:pPr lvl="1"/>
            <a:r>
              <a:rPr lang="en-US" dirty="0" smtClean="0"/>
              <a:t>Others</a:t>
            </a:r>
          </a:p>
          <a:p>
            <a:pPr lvl="1"/>
            <a:r>
              <a:rPr lang="en-US" dirty="0"/>
              <a:t>Design, admin, testing and </a:t>
            </a:r>
            <a:r>
              <a:rPr lang="en-US" dirty="0" smtClean="0"/>
              <a:t>tracking</a:t>
            </a:r>
          </a:p>
        </p:txBody>
      </p:sp>
    </p:spTree>
    <p:extLst>
      <p:ext uri="{BB962C8B-B14F-4D97-AF65-F5344CB8AC3E}">
        <p14:creationId xmlns:p14="http://schemas.microsoft.com/office/powerpoint/2010/main" val="395448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43000"/>
          </a:xfrm>
        </p:spPr>
        <p:txBody>
          <a:bodyPr>
            <a:normAutofit/>
          </a:bodyPr>
          <a:lstStyle/>
          <a:p>
            <a:r>
              <a:rPr lang="en-US" dirty="0" smtClean="0"/>
              <a:t>Sprint 3 Tasks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High Low Game (15 hours)</a:t>
            </a:r>
          </a:p>
          <a:p>
            <a:pPr lvl="1"/>
            <a:r>
              <a:rPr lang="en-US" dirty="0"/>
              <a:t>Middle School &amp; K-5</a:t>
            </a:r>
          </a:p>
          <a:p>
            <a:pPr lvl="1"/>
            <a:r>
              <a:rPr lang="en-US" dirty="0"/>
              <a:t>High School</a:t>
            </a:r>
          </a:p>
          <a:p>
            <a:pPr lvl="1"/>
            <a:r>
              <a:rPr lang="en-US" dirty="0"/>
              <a:t>Cadet</a:t>
            </a:r>
          </a:p>
          <a:p>
            <a:pPr lvl="1"/>
            <a:r>
              <a:rPr lang="en-US" dirty="0"/>
              <a:t>Officer</a:t>
            </a:r>
          </a:p>
          <a:p>
            <a:pPr lvl="1"/>
            <a:r>
              <a:rPr lang="en-US" dirty="0"/>
              <a:t>Design, admin, testing and </a:t>
            </a:r>
            <a:r>
              <a:rPr lang="en-US" dirty="0" smtClean="0"/>
              <a:t>tracking</a:t>
            </a:r>
          </a:p>
          <a:p>
            <a:r>
              <a:rPr lang="en-US" dirty="0"/>
              <a:t>Sprint Review </a:t>
            </a:r>
            <a:r>
              <a:rPr lang="en-US" dirty="0" smtClean="0"/>
              <a:t>Prep (5 hours)</a:t>
            </a:r>
            <a:endParaRPr lang="en-US" dirty="0"/>
          </a:p>
          <a:p>
            <a:pPr lvl="1"/>
            <a:r>
              <a:rPr lang="en-US" dirty="0"/>
              <a:t>Demo </a:t>
            </a:r>
            <a:endParaRPr lang="en-US" dirty="0" smtClean="0"/>
          </a:p>
          <a:p>
            <a:pPr lvl="1"/>
            <a:r>
              <a:rPr lang="en-US" dirty="0" smtClean="0"/>
              <a:t>(Presentation </a:t>
            </a:r>
          </a:p>
          <a:p>
            <a:pPr lvl="1"/>
            <a:r>
              <a:rPr lang="en-US" dirty="0" smtClean="0"/>
              <a:t>Admin Framework</a:t>
            </a:r>
            <a:endParaRPr lang="en-US" dirty="0"/>
          </a:p>
        </p:txBody>
      </p:sp>
    </p:spTree>
    <p:extLst>
      <p:ext uri="{BB962C8B-B14F-4D97-AF65-F5344CB8AC3E}">
        <p14:creationId xmlns:p14="http://schemas.microsoft.com/office/powerpoint/2010/main" val="93679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a:t>
            </a:r>
            <a:endParaRPr lang="en-US" dirty="0"/>
          </a:p>
        </p:txBody>
      </p:sp>
      <p:sp>
        <p:nvSpPr>
          <p:cNvPr id="3" name="Content Placeholder 2"/>
          <p:cNvSpPr>
            <a:spLocks noGrp="1"/>
          </p:cNvSpPr>
          <p:nvPr>
            <p:ph idx="1"/>
          </p:nvPr>
        </p:nvSpPr>
        <p:spPr/>
        <p:txBody>
          <a:bodyPr/>
          <a:lstStyle/>
          <a:p>
            <a:r>
              <a:rPr lang="en-US" dirty="0" smtClean="0"/>
              <a:t>System architecture</a:t>
            </a:r>
          </a:p>
          <a:p>
            <a:pPr lvl="1"/>
            <a:r>
              <a:rPr lang="en-US" dirty="0" err="1" smtClean="0"/>
              <a:t>Choregraphe</a:t>
            </a:r>
            <a:endParaRPr lang="en-US" dirty="0" smtClean="0"/>
          </a:p>
          <a:p>
            <a:pPr lvl="1"/>
            <a:r>
              <a:rPr lang="en-US" dirty="0" smtClean="0"/>
              <a:t>Nao Robot</a:t>
            </a:r>
          </a:p>
        </p:txBody>
      </p:sp>
    </p:spTree>
    <p:extLst>
      <p:ext uri="{BB962C8B-B14F-4D97-AF65-F5344CB8AC3E}">
        <p14:creationId xmlns:p14="http://schemas.microsoft.com/office/powerpoint/2010/main" val="234731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lstStyle/>
          <a:p>
            <a:r>
              <a:rPr lang="en-US" dirty="0" smtClean="0"/>
              <a:t>Risks</a:t>
            </a:r>
            <a:endParaRPr lang="en-US" dirty="0"/>
          </a:p>
        </p:txBody>
      </p:sp>
      <p:sp>
        <p:nvSpPr>
          <p:cNvPr id="3" name="Content Placeholder 2"/>
          <p:cNvSpPr>
            <a:spLocks noGrp="1"/>
          </p:cNvSpPr>
          <p:nvPr>
            <p:ph idx="1"/>
          </p:nvPr>
        </p:nvSpPr>
        <p:spPr/>
        <p:txBody>
          <a:bodyPr/>
          <a:lstStyle/>
          <a:p>
            <a:pPr marL="365760" lvl="1"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9597554"/>
              </p:ext>
            </p:extLst>
          </p:nvPr>
        </p:nvGraphicFramePr>
        <p:xfrm>
          <a:off x="685800" y="1676400"/>
          <a:ext cx="7696200" cy="4472940"/>
        </p:xfrm>
        <a:graphic>
          <a:graphicData uri="http://schemas.openxmlformats.org/drawingml/2006/table">
            <a:tbl>
              <a:tblPr firstRow="1" bandRow="1">
                <a:tableStyleId>{5C22544A-7EE6-4342-B048-85BDC9FD1C3A}</a:tableStyleId>
              </a:tblPr>
              <a:tblGrid>
                <a:gridCol w="1924050"/>
                <a:gridCol w="1924050"/>
                <a:gridCol w="1924050"/>
                <a:gridCol w="1924050"/>
              </a:tblGrid>
              <a:tr h="768701">
                <a:tc>
                  <a:txBody>
                    <a:bodyPr/>
                    <a:lstStyle/>
                    <a:p>
                      <a:r>
                        <a:rPr lang="en-US" dirty="0" smtClean="0"/>
                        <a:t>Risks</a:t>
                      </a:r>
                    </a:p>
                  </a:txBody>
                  <a:tcPr/>
                </a:tc>
                <a:tc>
                  <a:txBody>
                    <a:bodyPr/>
                    <a:lstStyle/>
                    <a:p>
                      <a:r>
                        <a:rPr lang="en-US" dirty="0" smtClean="0"/>
                        <a:t>Likelihood</a:t>
                      </a:r>
                      <a:endParaRPr lang="en-US" dirty="0"/>
                    </a:p>
                  </a:txBody>
                  <a:tcPr/>
                </a:tc>
                <a:tc>
                  <a:txBody>
                    <a:bodyPr/>
                    <a:lstStyle/>
                    <a:p>
                      <a:r>
                        <a:rPr lang="en-US" dirty="0" smtClean="0"/>
                        <a:t>Impact</a:t>
                      </a:r>
                      <a:endParaRPr lang="en-US" dirty="0"/>
                    </a:p>
                  </a:txBody>
                  <a:tcPr/>
                </a:tc>
                <a:tc>
                  <a:txBody>
                    <a:bodyPr/>
                    <a:lstStyle/>
                    <a:p>
                      <a:r>
                        <a:rPr lang="en-US" dirty="0" smtClean="0"/>
                        <a:t>Mitigation</a:t>
                      </a:r>
                      <a:endParaRPr lang="en-US" dirty="0"/>
                    </a:p>
                  </a:txBody>
                  <a:tcPr/>
                </a:tc>
              </a:tr>
              <a:tr h="768701">
                <a:tc>
                  <a:txBody>
                    <a:bodyPr/>
                    <a:lstStyle/>
                    <a:p>
                      <a:pPr algn="ctr"/>
                      <a:r>
                        <a:rPr lang="en-US" dirty="0" smtClean="0"/>
                        <a:t>Robot</a:t>
                      </a:r>
                      <a:r>
                        <a:rPr lang="en-US" baseline="0" dirty="0" smtClean="0"/>
                        <a:t> Health</a:t>
                      </a:r>
                    </a:p>
                  </a:txBody>
                  <a:tcPr anchor="ctr"/>
                </a:tc>
                <a:tc>
                  <a:txBody>
                    <a:bodyPr/>
                    <a:lstStyle/>
                    <a:p>
                      <a:pPr algn="ctr"/>
                      <a:r>
                        <a:rPr lang="en-US" sz="2400" b="1" dirty="0" smtClean="0"/>
                        <a:t>High</a:t>
                      </a:r>
                      <a:endParaRPr lang="en-US" sz="2400" b="1" dirty="0"/>
                    </a:p>
                  </a:txBody>
                  <a:tcPr anchor="ctr">
                    <a:solidFill>
                      <a:srgbClr val="FF0000"/>
                    </a:solidFill>
                  </a:tcPr>
                </a:tc>
                <a:tc>
                  <a:txBody>
                    <a:bodyPr/>
                    <a:lstStyle/>
                    <a:p>
                      <a:pPr algn="ctr"/>
                      <a:r>
                        <a:rPr lang="en-US" dirty="0" smtClean="0"/>
                        <a:t>No testing platform</a:t>
                      </a:r>
                      <a:endParaRPr lang="en-US" dirty="0"/>
                    </a:p>
                  </a:txBody>
                  <a:tcPr anchor="ctr"/>
                </a:tc>
                <a:tc>
                  <a:txBody>
                    <a:bodyPr/>
                    <a:lstStyle/>
                    <a:p>
                      <a:pPr algn="ctr"/>
                      <a:r>
                        <a:rPr lang="en-US" dirty="0" smtClean="0"/>
                        <a:t>Continue to send in robots for repairs</a:t>
                      </a:r>
                      <a:endParaRPr lang="en-US" dirty="0"/>
                    </a:p>
                  </a:txBody>
                  <a:tcPr anchor="ctr"/>
                </a:tc>
              </a:tr>
              <a:tr h="1326799">
                <a:tc>
                  <a:txBody>
                    <a:bodyPr/>
                    <a:lstStyle/>
                    <a:p>
                      <a:pPr algn="ctr"/>
                      <a:r>
                        <a:rPr lang="en-US" dirty="0" smtClean="0"/>
                        <a:t>Old Source Code</a:t>
                      </a:r>
                      <a:endParaRPr lang="en-US" dirty="0"/>
                    </a:p>
                  </a:txBody>
                  <a:tcPr anchor="ctr"/>
                </a:tc>
                <a:tc>
                  <a:txBody>
                    <a:bodyPr/>
                    <a:lstStyle/>
                    <a:p>
                      <a:pPr algn="ctr"/>
                      <a:r>
                        <a:rPr lang="en-US" sz="2400" b="1" dirty="0" smtClean="0"/>
                        <a:t>Moderate</a:t>
                      </a:r>
                      <a:endParaRPr lang="en-US" sz="2400" b="1" dirty="0"/>
                    </a:p>
                  </a:txBody>
                  <a:tcPr anchor="ctr">
                    <a:solidFill>
                      <a:srgbClr val="FFFF00"/>
                    </a:solidFill>
                  </a:tcPr>
                </a:tc>
                <a:tc>
                  <a:txBody>
                    <a:bodyPr/>
                    <a:lstStyle/>
                    <a:p>
                      <a:pPr algn="ctr"/>
                      <a:r>
                        <a:rPr lang="en-US" dirty="0" smtClean="0"/>
                        <a:t>“Re-inventing the Wheel”</a:t>
                      </a:r>
                      <a:endParaRPr lang="en-US" dirty="0"/>
                    </a:p>
                  </a:txBody>
                  <a:tcPr anchor="ctr"/>
                </a:tc>
                <a:tc>
                  <a:txBody>
                    <a:bodyPr/>
                    <a:lstStyle/>
                    <a:p>
                      <a:pPr algn="ctr"/>
                      <a:r>
                        <a:rPr lang="en-US" dirty="0" smtClean="0"/>
                        <a:t>Contacting old capstone groups, use public repository</a:t>
                      </a:r>
                      <a:endParaRPr lang="en-US" dirty="0"/>
                    </a:p>
                  </a:txBody>
                  <a:tcPr anchor="ctr"/>
                </a:tc>
              </a:tr>
              <a:tr h="1326799">
                <a:tc>
                  <a:txBody>
                    <a:bodyPr/>
                    <a:lstStyle/>
                    <a:p>
                      <a:pPr algn="ctr"/>
                      <a:r>
                        <a:rPr lang="en-US" dirty="0" smtClean="0"/>
                        <a:t>Compacted Schedule</a:t>
                      </a:r>
                      <a:endParaRPr lang="en-US" dirty="0"/>
                    </a:p>
                  </a:txBody>
                  <a:tcPr anchor="ctr"/>
                </a:tc>
                <a:tc>
                  <a:txBody>
                    <a:bodyPr/>
                    <a:lstStyle/>
                    <a:p>
                      <a:pPr algn="ctr"/>
                      <a:r>
                        <a:rPr lang="en-US" sz="2400" b="1" dirty="0" smtClean="0"/>
                        <a:t>Moderate</a:t>
                      </a:r>
                      <a:endParaRPr lang="en-US" sz="2400" b="1" dirty="0"/>
                    </a:p>
                  </a:txBody>
                  <a:tcPr anchor="ctr">
                    <a:solidFill>
                      <a:srgbClr val="FFFF00"/>
                    </a:solidFill>
                  </a:tcPr>
                </a:tc>
                <a:tc>
                  <a:txBody>
                    <a:bodyPr/>
                    <a:lstStyle/>
                    <a:p>
                      <a:pPr algn="ctr"/>
                      <a:r>
                        <a:rPr lang="en-US" dirty="0" smtClean="0"/>
                        <a:t>Low</a:t>
                      </a:r>
                      <a:r>
                        <a:rPr lang="en-US" baseline="0" dirty="0" smtClean="0"/>
                        <a:t> work-efficiency </a:t>
                      </a:r>
                      <a:endParaRPr lang="en-US" dirty="0"/>
                    </a:p>
                  </a:txBody>
                  <a:tcPr anchor="ctr"/>
                </a:tc>
                <a:tc>
                  <a:txBody>
                    <a:bodyPr/>
                    <a:lstStyle/>
                    <a:p>
                      <a:pPr algn="ctr"/>
                      <a:r>
                        <a:rPr lang="en-US" dirty="0" smtClean="0"/>
                        <a:t>Better time management,</a:t>
                      </a:r>
                    </a:p>
                    <a:p>
                      <a:pPr algn="ctr"/>
                      <a:r>
                        <a:rPr lang="en-US" dirty="0" smtClean="0"/>
                        <a:t>Personal</a:t>
                      </a:r>
                      <a:r>
                        <a:rPr lang="en-US" baseline="0" dirty="0" smtClean="0"/>
                        <a:t> Hour Tracker</a:t>
                      </a:r>
                      <a:endParaRPr lang="en-US" dirty="0"/>
                    </a:p>
                  </a:txBody>
                  <a:tcPr anchor="ctr"/>
                </a:tc>
              </a:tr>
            </a:tbl>
          </a:graphicData>
        </a:graphic>
      </p:graphicFrame>
    </p:spTree>
    <p:extLst>
      <p:ext uri="{BB962C8B-B14F-4D97-AF65-F5344CB8AC3E}">
        <p14:creationId xmlns:p14="http://schemas.microsoft.com/office/powerpoint/2010/main" val="391371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2964</TotalTime>
  <Words>743</Words>
  <Application>Microsoft Office PowerPoint</Application>
  <PresentationFormat>On-screen Show (4:3)</PresentationFormat>
  <Paragraphs>116</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NAO Sprint 3 Review</vt:lpstr>
      <vt:lpstr>Sprint 2 Retrospective Meeting</vt:lpstr>
      <vt:lpstr>Sprint 2 Retrospective Meeting (Cont.)</vt:lpstr>
      <vt:lpstr>Sprint 3 Backlog Items</vt:lpstr>
      <vt:lpstr>Sprint 3 Backlog Items (Cont.)</vt:lpstr>
      <vt:lpstr>Sprint 3 Tasks </vt:lpstr>
      <vt:lpstr>Sprint 3 Tasks (Cont.)</vt:lpstr>
      <vt:lpstr>Design Model</vt:lpstr>
      <vt:lpstr>Risks</vt:lpstr>
      <vt:lpstr>Test Plan</vt:lpstr>
      <vt:lpstr>Hour Tracking</vt:lpstr>
      <vt:lpstr>Sprint Burndown Chart</vt:lpstr>
      <vt:lpstr>Demo</vt:lpstr>
      <vt:lpstr>Anticipated Goals for Next Sprint</vt:lpstr>
      <vt:lpstr>Summary and Takeaways</vt:lpstr>
      <vt:lpstr>Documentation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Test</cp:lastModifiedBy>
  <cp:revision>28</cp:revision>
  <dcterms:created xsi:type="dcterms:W3CDTF">2016-09-23T15:58:02Z</dcterms:created>
  <dcterms:modified xsi:type="dcterms:W3CDTF">2016-11-08T05:53:22Z</dcterms:modified>
</cp:coreProperties>
</file>