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8/15/2018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8/15/2018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8/15/2018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3986" y="1813300"/>
            <a:ext cx="12068014" cy="776813"/>
          </a:xfrm>
        </p:spPr>
        <p:txBody>
          <a:bodyPr>
            <a:noAutofit/>
          </a:bodyPr>
          <a:lstStyle/>
          <a:p>
            <a:r>
              <a:rPr lang="es-GT" sz="4800" b="1" i="1" dirty="0" smtClean="0">
                <a:latin typeface="Algerian" panose="04020705040A02060702" pitchFamily="82" charset="0"/>
              </a:rPr>
              <a:t>Registro nacional de las personas  </a:t>
            </a:r>
            <a:endParaRPr lang="es-GT" sz="4800" b="1" i="1" dirty="0">
              <a:latin typeface="Algerian" panose="04020705040A02060702" pitchFamily="82" charset="0"/>
            </a:endParaRPr>
          </a:p>
        </p:txBody>
      </p:sp>
      <p:sp>
        <p:nvSpPr>
          <p:cNvPr id="3" name="Subtítulo 2"/>
          <p:cNvSpPr>
            <a:spLocks noGrp="1"/>
          </p:cNvSpPr>
          <p:nvPr>
            <p:ph type="subTitle" idx="1"/>
          </p:nvPr>
        </p:nvSpPr>
        <p:spPr>
          <a:xfrm>
            <a:off x="3518115" y="3167252"/>
            <a:ext cx="9751017" cy="685800"/>
          </a:xfrm>
        </p:spPr>
        <p:txBody>
          <a:bodyPr>
            <a:noAutofit/>
          </a:bodyPr>
          <a:lstStyle/>
          <a:p>
            <a:r>
              <a:rPr lang="es-GT" sz="10000" dirty="0" smtClean="0">
                <a:latin typeface="Adobe Garamond Pro Bold" panose="02020702060506020403" pitchFamily="18" charset="0"/>
              </a:rPr>
              <a:t>**</a:t>
            </a:r>
            <a:r>
              <a:rPr lang="es-GT" sz="10000" dirty="0">
                <a:latin typeface="Adobe Garamond Pro Bold" panose="02020702060506020403" pitchFamily="18" charset="0"/>
              </a:rPr>
              <a:t>RENAP</a:t>
            </a:r>
          </a:p>
        </p:txBody>
      </p:sp>
    </p:spTree>
    <p:extLst>
      <p:ext uri="{BB962C8B-B14F-4D97-AF65-F5344CB8AC3E}">
        <p14:creationId xmlns:p14="http://schemas.microsoft.com/office/powerpoint/2010/main" val="939437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7973" y="842511"/>
            <a:ext cx="11639227" cy="1825096"/>
          </a:xfrm>
        </p:spPr>
        <p:txBody>
          <a:bodyPr>
            <a:normAutofit fontScale="90000"/>
          </a:bodyPr>
          <a:lstStyle/>
          <a:p>
            <a:r>
              <a:rPr lang="es-GT" sz="4800" dirty="0" smtClean="0"/>
              <a:t>                   </a:t>
            </a:r>
            <a:r>
              <a:rPr lang="es-GT" sz="4800" b="1" i="1" dirty="0" smtClean="0">
                <a:latin typeface="Algerian" panose="04020705040A02060702" pitchFamily="82" charset="0"/>
              </a:rPr>
              <a:t>Registro nacional de</a:t>
            </a:r>
            <a:br>
              <a:rPr lang="es-GT" sz="4800" b="1" i="1" dirty="0" smtClean="0">
                <a:latin typeface="Algerian" panose="04020705040A02060702" pitchFamily="82" charset="0"/>
              </a:rPr>
            </a:br>
            <a:r>
              <a:rPr lang="es-GT" sz="4800" b="1" i="1" dirty="0" smtClean="0">
                <a:latin typeface="Algerian" panose="04020705040A02060702" pitchFamily="82" charset="0"/>
              </a:rPr>
              <a:t>                                     las       </a:t>
            </a:r>
            <a:br>
              <a:rPr lang="es-GT" sz="4800" b="1" i="1" dirty="0" smtClean="0">
                <a:latin typeface="Algerian" panose="04020705040A02060702" pitchFamily="82" charset="0"/>
              </a:rPr>
            </a:br>
            <a:r>
              <a:rPr lang="es-GT" sz="4800" b="1" i="1" dirty="0" smtClean="0">
                <a:latin typeface="Algerian" panose="04020705040A02060702" pitchFamily="82" charset="0"/>
              </a:rPr>
              <a:t>                              personas</a:t>
            </a:r>
            <a:br>
              <a:rPr lang="es-GT" sz="4800" b="1" i="1" dirty="0" smtClean="0">
                <a:latin typeface="Algerian" panose="04020705040A02060702" pitchFamily="82" charset="0"/>
              </a:rPr>
            </a:br>
            <a:r>
              <a:rPr lang="es-GT" sz="4800" b="1" i="1" dirty="0" smtClean="0">
                <a:latin typeface="Algerian" panose="04020705040A02060702" pitchFamily="82" charset="0"/>
              </a:rPr>
              <a:t>                             ubicación  </a:t>
            </a:r>
            <a:endParaRPr lang="es-GT" sz="4800" b="1" i="1" dirty="0">
              <a:latin typeface="Algerian" panose="04020705040A02060702" pitchFamily="82" charset="0"/>
            </a:endParaRPr>
          </a:p>
        </p:txBody>
      </p:sp>
      <p:pic>
        <p:nvPicPr>
          <p:cNvPr id="4" name="Imagen 3"/>
          <p:cNvPicPr>
            <a:picLocks noChangeAspect="1"/>
          </p:cNvPicPr>
          <p:nvPr/>
        </p:nvPicPr>
        <p:blipFill rotWithShape="1">
          <a:blip r:embed="rId2"/>
          <a:srcRect t="8740" b="8676"/>
          <a:stretch/>
        </p:blipFill>
        <p:spPr>
          <a:xfrm>
            <a:off x="3076413" y="2791593"/>
            <a:ext cx="5982346" cy="3781586"/>
          </a:xfrm>
          <a:prstGeom prst="rect">
            <a:avLst/>
          </a:prstGeom>
        </p:spPr>
      </p:pic>
    </p:spTree>
    <p:extLst>
      <p:ext uri="{BB962C8B-B14F-4D97-AF65-F5344CB8AC3E}">
        <p14:creationId xmlns:p14="http://schemas.microsoft.com/office/powerpoint/2010/main" val="2776457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59797" y="480447"/>
            <a:ext cx="10153973" cy="993789"/>
          </a:xfrm>
          <a:effectLst>
            <a:glow rad="228600">
              <a:schemeClr val="accent5">
                <a:satMod val="175000"/>
                <a:alpha val="40000"/>
              </a:schemeClr>
            </a:glow>
          </a:effectLst>
        </p:spPr>
        <p:txBody>
          <a:bodyPr/>
          <a:lstStyle/>
          <a:p>
            <a:r>
              <a:rPr lang="es-GT" b="1" i="1" dirty="0" smtClean="0">
                <a:latin typeface="Algerian" panose="04020705040A02060702" pitchFamily="82" charset="0"/>
              </a:rPr>
              <a:t>Información de </a:t>
            </a:r>
            <a:r>
              <a:rPr lang="es-GT" b="1" i="1" dirty="0" err="1" smtClean="0">
                <a:latin typeface="Algerian" panose="04020705040A02060702" pitchFamily="82" charset="0"/>
              </a:rPr>
              <a:t>renap</a:t>
            </a:r>
            <a:endParaRPr lang="es-GT" b="1" i="1" dirty="0">
              <a:latin typeface="Algerian" panose="04020705040A02060702" pitchFamily="82" charset="0"/>
            </a:endParaRPr>
          </a:p>
        </p:txBody>
      </p:sp>
      <p:pic>
        <p:nvPicPr>
          <p:cNvPr id="5" name="Imagen 4"/>
          <p:cNvPicPr>
            <a:picLocks noChangeAspect="1"/>
          </p:cNvPicPr>
          <p:nvPr/>
        </p:nvPicPr>
        <p:blipFill>
          <a:blip r:embed="rId2"/>
          <a:stretch>
            <a:fillRect/>
          </a:stretch>
        </p:blipFill>
        <p:spPr>
          <a:xfrm>
            <a:off x="92991" y="2290405"/>
            <a:ext cx="2262752" cy="2323051"/>
          </a:xfrm>
          <a:prstGeom prst="rect">
            <a:avLst/>
          </a:prstGeom>
        </p:spPr>
      </p:pic>
      <p:pic>
        <p:nvPicPr>
          <p:cNvPr id="6" name="Imagen 5"/>
          <p:cNvPicPr>
            <a:picLocks noChangeAspect="1"/>
          </p:cNvPicPr>
          <p:nvPr/>
        </p:nvPicPr>
        <p:blipFill>
          <a:blip r:embed="rId3"/>
          <a:stretch>
            <a:fillRect/>
          </a:stretch>
        </p:blipFill>
        <p:spPr>
          <a:xfrm>
            <a:off x="9051011" y="2030278"/>
            <a:ext cx="2962760" cy="2600771"/>
          </a:xfrm>
          <a:prstGeom prst="rect">
            <a:avLst/>
          </a:prstGeom>
        </p:spPr>
      </p:pic>
      <p:sp>
        <p:nvSpPr>
          <p:cNvPr id="7" name="Rectángulo 6"/>
          <p:cNvSpPr/>
          <p:nvPr/>
        </p:nvSpPr>
        <p:spPr>
          <a:xfrm>
            <a:off x="2355743" y="1298712"/>
            <a:ext cx="6695268" cy="5078313"/>
          </a:xfrm>
          <a:prstGeom prst="rect">
            <a:avLst/>
          </a:prstGeom>
        </p:spPr>
        <p:txBody>
          <a:bodyPr wrap="square">
            <a:spAutoFit/>
          </a:bodyPr>
          <a:lstStyle/>
          <a:p>
            <a:r>
              <a:rPr lang="es-GT" dirty="0"/>
              <a:t>El Registro Nacional de Personas -también conocido como RENAP-, es la entidad encargada de organizar y mantener el registro único de identificación de las personas naturales e inscribir los hechos y actos relativos a su estado civil, desde el nacimiento hasta la muerte, en Guatemala. Desde 2009 es el Documento Personal de Identificación (DPI) es el documento reemplazante de la Cédula de Vecindad, aunque fue hasta 2013 que dejó de usarse oficialmente esta última (Registro Nacional de Personas, s.f.).</a:t>
            </a:r>
          </a:p>
          <a:p>
            <a:endParaRPr lang="es-GT" dirty="0"/>
          </a:p>
          <a:p>
            <a:r>
              <a:rPr lang="es-GT" dirty="0"/>
              <a:t>El Registro Nacional de Personas es una entidad autónoma con personalidad jurídica (Registro Nacional de Personas, s.f.). Su actual director es Rudy Gallardo, quien ocupa el puesto desde junio de 2012 en reemplazo del director interino Luis Marroquín (Rudy Gallardo será el nuevo director del </a:t>
            </a:r>
            <a:r>
              <a:rPr lang="es-GT" dirty="0" err="1"/>
              <a:t>Renap</a:t>
            </a:r>
            <a:r>
              <a:rPr lang="es-GT" dirty="0"/>
              <a:t>, 2012).</a:t>
            </a:r>
          </a:p>
          <a:p>
            <a:endParaRPr lang="es-GT" dirty="0"/>
          </a:p>
        </p:txBody>
      </p:sp>
    </p:spTree>
    <p:extLst>
      <p:ext uri="{BB962C8B-B14F-4D97-AF65-F5344CB8AC3E}">
        <p14:creationId xmlns:p14="http://schemas.microsoft.com/office/powerpoint/2010/main" val="619095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34</TotalTime>
  <Words>158</Words>
  <Application>Microsoft Office PowerPoint</Application>
  <PresentationFormat>Panorámica</PresentationFormat>
  <Paragraphs>7</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Adobe Garamond Pro Bold</vt:lpstr>
      <vt:lpstr>Algerian</vt:lpstr>
      <vt:lpstr>Arial</vt:lpstr>
      <vt:lpstr>Century Gothic</vt:lpstr>
      <vt:lpstr>Estela de condensación</vt:lpstr>
      <vt:lpstr>Registro nacional de las personas  </vt:lpstr>
      <vt:lpstr>                   Registro nacional de                                      las                                      personas                              ubicación  </vt:lpstr>
      <vt:lpstr>Información de renap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4</cp:revision>
  <dcterms:created xsi:type="dcterms:W3CDTF">2018-08-15T16:09:53Z</dcterms:created>
  <dcterms:modified xsi:type="dcterms:W3CDTF">2018-08-15T16:44:33Z</dcterms:modified>
</cp:coreProperties>
</file>