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69" r:id="rId3"/>
    <p:sldId id="268" r:id="rId4"/>
    <p:sldId id="267" r:id="rId5"/>
    <p:sldId id="266" r:id="rId6"/>
    <p:sldId id="263" r:id="rId7"/>
    <p:sldId id="265" r:id="rId8"/>
    <p:sldId id="264" r:id="rId9"/>
    <p:sldId id="271" r:id="rId10"/>
    <p:sldId id="261" r:id="rId11"/>
    <p:sldId id="260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4CC2E-F794-4DAB-9E6E-AFD85476D08F}" v="74" dt="2022-11-06T04:35:36.723"/>
    <p1510:client id="{6533FF95-13AB-D145-ED76-48A60078130B}" v="224" dt="2022-11-08T07:19:35.116"/>
    <p1510:client id="{69B46313-7954-C533-A72C-EFE7DF49DF8E}" v="213" dt="2022-11-08T02:20:03.769"/>
    <p1510:client id="{DD76F00C-1290-5881-DB0B-72882B6595E9}" v="37" dt="2022-11-08T02:23:5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90AD1-69A0-431A-B5B0-497903F78A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289773-FE98-4ED8-8CBE-3EFDB185E361}">
      <dgm:prSet/>
      <dgm:spPr/>
      <dgm:t>
        <a:bodyPr/>
        <a:lstStyle/>
        <a:p>
          <a:r>
            <a:rPr lang="en-US" b="1"/>
            <a:t>Defined Target User: Adolescent Demographic</a:t>
          </a:r>
          <a:endParaRPr lang="en-US"/>
        </a:p>
      </dgm:t>
    </dgm:pt>
    <dgm:pt modelId="{F008AFF7-FBBD-4307-8732-F38BF27075BD}" type="parTrans" cxnId="{25D7067A-9867-4ADE-95BD-2467939794B3}">
      <dgm:prSet/>
      <dgm:spPr/>
      <dgm:t>
        <a:bodyPr/>
        <a:lstStyle/>
        <a:p>
          <a:endParaRPr lang="en-US"/>
        </a:p>
      </dgm:t>
    </dgm:pt>
    <dgm:pt modelId="{A5DC839E-C3AC-4B20-A438-3FEFBB3E4D73}" type="sibTrans" cxnId="{25D7067A-9867-4ADE-95BD-2467939794B3}">
      <dgm:prSet/>
      <dgm:spPr/>
      <dgm:t>
        <a:bodyPr/>
        <a:lstStyle/>
        <a:p>
          <a:endParaRPr lang="en-US"/>
        </a:p>
      </dgm:t>
    </dgm:pt>
    <dgm:pt modelId="{231BB996-9985-4661-B07D-0ADF4094C997}">
      <dgm:prSet/>
      <dgm:spPr/>
      <dgm:t>
        <a:bodyPr/>
        <a:lstStyle/>
        <a:p>
          <a:r>
            <a:rPr lang="en-US" b="1"/>
            <a:t>Interested in Sciences and Animals, New Technology, and Exploration</a:t>
          </a:r>
          <a:endParaRPr lang="en-US"/>
        </a:p>
      </dgm:t>
    </dgm:pt>
    <dgm:pt modelId="{EA3BEE10-39D1-48A1-8D3A-C7347FF462A9}" type="parTrans" cxnId="{36488CA8-7715-4D7F-88A4-64F96D950723}">
      <dgm:prSet/>
      <dgm:spPr/>
      <dgm:t>
        <a:bodyPr/>
        <a:lstStyle/>
        <a:p>
          <a:endParaRPr lang="en-US"/>
        </a:p>
      </dgm:t>
    </dgm:pt>
    <dgm:pt modelId="{5686E867-ACEF-47B5-BD97-A34B3F6F184B}" type="sibTrans" cxnId="{36488CA8-7715-4D7F-88A4-64F96D950723}">
      <dgm:prSet/>
      <dgm:spPr/>
      <dgm:t>
        <a:bodyPr/>
        <a:lstStyle/>
        <a:p>
          <a:endParaRPr lang="en-US"/>
        </a:p>
      </dgm:t>
    </dgm:pt>
    <dgm:pt modelId="{2A413605-3B95-4D45-9DBC-8649AC0ED11D}">
      <dgm:prSet/>
      <dgm:spPr/>
      <dgm:t>
        <a:bodyPr/>
        <a:lstStyle/>
        <a:p>
          <a:r>
            <a:rPr lang="en-US" b="1"/>
            <a:t>Target Audience assumed to be able to play this simulator using an accessible device, and do not need any external installation of hardware (already has a webcam)</a:t>
          </a:r>
          <a:endParaRPr lang="en-US"/>
        </a:p>
      </dgm:t>
    </dgm:pt>
    <dgm:pt modelId="{349BB839-EBC2-4AFB-BC9D-C839533DF31A}" type="parTrans" cxnId="{B9D9A276-E7F9-4045-A368-B6BC23EF1D80}">
      <dgm:prSet/>
      <dgm:spPr/>
      <dgm:t>
        <a:bodyPr/>
        <a:lstStyle/>
        <a:p>
          <a:endParaRPr lang="en-US"/>
        </a:p>
      </dgm:t>
    </dgm:pt>
    <dgm:pt modelId="{2E5BC260-7CC2-48FA-B5AD-2D2CEF806900}" type="sibTrans" cxnId="{B9D9A276-E7F9-4045-A368-B6BC23EF1D80}">
      <dgm:prSet/>
      <dgm:spPr/>
      <dgm:t>
        <a:bodyPr/>
        <a:lstStyle/>
        <a:p>
          <a:endParaRPr lang="en-US"/>
        </a:p>
      </dgm:t>
    </dgm:pt>
    <dgm:pt modelId="{F4F5955D-CB4A-461C-97D7-DA81EE93EBB7}" type="pres">
      <dgm:prSet presAssocID="{D2B90AD1-69A0-431A-B5B0-497903F78AB3}" presName="linear" presStyleCnt="0">
        <dgm:presLayoutVars>
          <dgm:animLvl val="lvl"/>
          <dgm:resizeHandles val="exact"/>
        </dgm:presLayoutVars>
      </dgm:prSet>
      <dgm:spPr/>
    </dgm:pt>
    <dgm:pt modelId="{F8E40F65-DAD7-4723-98D3-D4B8BABDC1D4}" type="pres">
      <dgm:prSet presAssocID="{CD289773-FE98-4ED8-8CBE-3EFDB185E3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F7499-A077-404F-A5A8-DE35DD22D8EE}" type="pres">
      <dgm:prSet presAssocID="{A5DC839E-C3AC-4B20-A438-3FEFBB3E4D73}" presName="spacer" presStyleCnt="0"/>
      <dgm:spPr/>
    </dgm:pt>
    <dgm:pt modelId="{7004074C-105D-409E-9786-F210FDC8DC83}" type="pres">
      <dgm:prSet presAssocID="{231BB996-9985-4661-B07D-0ADF4094C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B9E5BF-38FB-4013-9C7F-DE76F4E452AB}" type="pres">
      <dgm:prSet presAssocID="{5686E867-ACEF-47B5-BD97-A34B3F6F184B}" presName="spacer" presStyleCnt="0"/>
      <dgm:spPr/>
    </dgm:pt>
    <dgm:pt modelId="{5C0590B3-155F-4A75-8BE5-9B6069ED9FD5}" type="pres">
      <dgm:prSet presAssocID="{2A413605-3B95-4D45-9DBC-8649AC0ED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CB236F-8555-4ED2-9B36-5F351F3149C3}" type="presOf" srcId="{D2B90AD1-69A0-431A-B5B0-497903F78AB3}" destId="{F4F5955D-CB4A-461C-97D7-DA81EE93EBB7}" srcOrd="0" destOrd="0" presId="urn:microsoft.com/office/officeart/2005/8/layout/vList2"/>
    <dgm:cxn modelId="{C43E9254-B92C-43AD-B369-305B3DB3C1D2}" type="presOf" srcId="{CD289773-FE98-4ED8-8CBE-3EFDB185E361}" destId="{F8E40F65-DAD7-4723-98D3-D4B8BABDC1D4}" srcOrd="0" destOrd="0" presId="urn:microsoft.com/office/officeart/2005/8/layout/vList2"/>
    <dgm:cxn modelId="{B9D9A276-E7F9-4045-A368-B6BC23EF1D80}" srcId="{D2B90AD1-69A0-431A-B5B0-497903F78AB3}" destId="{2A413605-3B95-4D45-9DBC-8649AC0ED11D}" srcOrd="2" destOrd="0" parTransId="{349BB839-EBC2-4AFB-BC9D-C839533DF31A}" sibTransId="{2E5BC260-7CC2-48FA-B5AD-2D2CEF806900}"/>
    <dgm:cxn modelId="{25D7067A-9867-4ADE-95BD-2467939794B3}" srcId="{D2B90AD1-69A0-431A-B5B0-497903F78AB3}" destId="{CD289773-FE98-4ED8-8CBE-3EFDB185E361}" srcOrd="0" destOrd="0" parTransId="{F008AFF7-FBBD-4307-8732-F38BF27075BD}" sibTransId="{A5DC839E-C3AC-4B20-A438-3FEFBB3E4D73}"/>
    <dgm:cxn modelId="{36488CA8-7715-4D7F-88A4-64F96D950723}" srcId="{D2B90AD1-69A0-431A-B5B0-497903F78AB3}" destId="{231BB996-9985-4661-B07D-0ADF4094C997}" srcOrd="1" destOrd="0" parTransId="{EA3BEE10-39D1-48A1-8D3A-C7347FF462A9}" sibTransId="{5686E867-ACEF-47B5-BD97-A34B3F6F184B}"/>
    <dgm:cxn modelId="{394D66B4-825F-479F-940B-D5D484A8822E}" type="presOf" srcId="{2A413605-3B95-4D45-9DBC-8649AC0ED11D}" destId="{5C0590B3-155F-4A75-8BE5-9B6069ED9FD5}" srcOrd="0" destOrd="0" presId="urn:microsoft.com/office/officeart/2005/8/layout/vList2"/>
    <dgm:cxn modelId="{DC5F37E4-1971-4134-B583-5A2D611FC3AD}" type="presOf" srcId="{231BB996-9985-4661-B07D-0ADF4094C997}" destId="{7004074C-105D-409E-9786-F210FDC8DC83}" srcOrd="0" destOrd="0" presId="urn:microsoft.com/office/officeart/2005/8/layout/vList2"/>
    <dgm:cxn modelId="{22602471-B37F-4BB4-A2AC-97005CAADDD5}" type="presParOf" srcId="{F4F5955D-CB4A-461C-97D7-DA81EE93EBB7}" destId="{F8E40F65-DAD7-4723-98D3-D4B8BABDC1D4}" srcOrd="0" destOrd="0" presId="urn:microsoft.com/office/officeart/2005/8/layout/vList2"/>
    <dgm:cxn modelId="{A5EFE022-24B4-4B32-BDAB-B4E28E5ED726}" type="presParOf" srcId="{F4F5955D-CB4A-461C-97D7-DA81EE93EBB7}" destId="{515F7499-A077-404F-A5A8-DE35DD22D8EE}" srcOrd="1" destOrd="0" presId="urn:microsoft.com/office/officeart/2005/8/layout/vList2"/>
    <dgm:cxn modelId="{2FB2F282-1333-4095-9975-A3E9D668B916}" type="presParOf" srcId="{F4F5955D-CB4A-461C-97D7-DA81EE93EBB7}" destId="{7004074C-105D-409E-9786-F210FDC8DC83}" srcOrd="2" destOrd="0" presId="urn:microsoft.com/office/officeart/2005/8/layout/vList2"/>
    <dgm:cxn modelId="{F6CC795E-941E-4033-845A-E272AD42F803}" type="presParOf" srcId="{F4F5955D-CB4A-461C-97D7-DA81EE93EBB7}" destId="{ABB9E5BF-38FB-4013-9C7F-DE76F4E452AB}" srcOrd="3" destOrd="0" presId="urn:microsoft.com/office/officeart/2005/8/layout/vList2"/>
    <dgm:cxn modelId="{D0BFBC94-1E93-4E56-A928-F74C07F923F6}" type="presParOf" srcId="{F4F5955D-CB4A-461C-97D7-DA81EE93EBB7}" destId="{5C0590B3-155F-4A75-8BE5-9B6069ED9F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48390-CDE6-4417-A7DE-2863302DB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35453-CDBD-4584-9696-7A672494091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Calibri Light" panose="020F0302020204030204"/>
            </a:rPr>
            <a:t>Positive</a:t>
          </a:r>
        </a:p>
      </dgm:t>
    </dgm:pt>
    <dgm:pt modelId="{E3FC2FF3-2FEB-41AB-97AE-5C2774F2483B}" type="parTrans" cxnId="{F3800DF8-B853-4BAC-8444-1E6C370AA206}">
      <dgm:prSet/>
      <dgm:spPr/>
    </dgm:pt>
    <dgm:pt modelId="{91C0F24F-9CE7-4802-8D8B-3EC7A6EADB4C}" type="sibTrans" cxnId="{F3800DF8-B853-4BAC-8444-1E6C370AA206}">
      <dgm:prSet/>
      <dgm:spPr/>
    </dgm:pt>
    <dgm:pt modelId="{9C61F0C6-2D26-4BFD-96F9-30B1AEBE17F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Calibri Light" panose="020F0302020204030204"/>
            </a:rPr>
            <a:t>Negative</a:t>
          </a:r>
        </a:p>
      </dgm:t>
    </dgm:pt>
    <dgm:pt modelId="{B67C7136-5C6A-4E40-9600-1332E6A3DEBE}" type="parTrans" cxnId="{8BD74351-D2D0-4FD7-AD41-1E28ECA3D5B8}">
      <dgm:prSet/>
      <dgm:spPr/>
    </dgm:pt>
    <dgm:pt modelId="{AA4FB1FF-EA85-4306-A036-3ED5B377B976}" type="sibTrans" cxnId="{8BD74351-D2D0-4FD7-AD41-1E28ECA3D5B8}">
      <dgm:prSet/>
      <dgm:spPr/>
    </dgm:pt>
    <dgm:pt modelId="{889245D7-E87B-4FD0-A267-A67ED7C55D5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Calibri Light" panose="020F0302020204030204"/>
            </a:rPr>
            <a:t>Immersive movement (fluidity: as if moving in water)</a:t>
          </a:r>
          <a:endParaRPr lang="en-US" dirty="0"/>
        </a:p>
      </dgm:t>
    </dgm:pt>
    <dgm:pt modelId="{F82314A6-944D-434A-87B1-1B9AF8B4BBFD}" type="parTrans" cxnId="{335729CB-6C36-4D25-8C55-EA865820E605}">
      <dgm:prSet/>
      <dgm:spPr/>
    </dgm:pt>
    <dgm:pt modelId="{82F8AF75-C2D1-4A18-A400-7FE629DDBB70}" type="sibTrans" cxnId="{335729CB-6C36-4D25-8C55-EA865820E605}">
      <dgm:prSet/>
      <dgm:spPr/>
    </dgm:pt>
    <dgm:pt modelId="{EC7473EB-FA83-4181-AFBE-B73A0B1390B2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Current static environment must be implemented to determine complete simulation immersivity</a:t>
          </a:r>
          <a:endParaRPr lang="en-US" b="0" dirty="0"/>
        </a:p>
      </dgm:t>
    </dgm:pt>
    <dgm:pt modelId="{36C4CD93-4DCE-40A9-BC8C-5CBBA633BF0D}" type="parTrans" cxnId="{40354550-D7D8-498B-9DD6-4382352A246A}">
      <dgm:prSet/>
      <dgm:spPr/>
    </dgm:pt>
    <dgm:pt modelId="{79C75990-4079-4096-AA2C-CD818457367F}" type="sibTrans" cxnId="{40354550-D7D8-498B-9DD6-4382352A246A}">
      <dgm:prSet/>
      <dgm:spPr/>
    </dgm:pt>
    <dgm:pt modelId="{F356CCE5-DCEA-41E9-B350-7180B73E566E}" type="pres">
      <dgm:prSet presAssocID="{23948390-CDE6-4417-A7DE-2863302DBE37}" presName="Name0" presStyleCnt="0">
        <dgm:presLayoutVars>
          <dgm:dir/>
          <dgm:animLvl val="lvl"/>
          <dgm:resizeHandles val="exact"/>
        </dgm:presLayoutVars>
      </dgm:prSet>
      <dgm:spPr/>
    </dgm:pt>
    <dgm:pt modelId="{D75B6188-578A-4938-A7B1-641EC5768CB7}" type="pres">
      <dgm:prSet presAssocID="{95935453-CDBD-4584-9696-7A6724940911}" presName="composite" presStyleCnt="0"/>
      <dgm:spPr/>
    </dgm:pt>
    <dgm:pt modelId="{A32CC57C-8763-4CB2-ACAF-44073FB573E0}" type="pres">
      <dgm:prSet presAssocID="{95935453-CDBD-4584-9696-7A67249409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16C58BD-16F5-410A-9563-B1E70EFBE380}" type="pres">
      <dgm:prSet presAssocID="{95935453-CDBD-4584-9696-7A6724940911}" presName="desTx" presStyleLbl="alignAccFollowNode1" presStyleIdx="0" presStyleCnt="2">
        <dgm:presLayoutVars>
          <dgm:bulletEnabled val="1"/>
        </dgm:presLayoutVars>
      </dgm:prSet>
      <dgm:spPr/>
    </dgm:pt>
    <dgm:pt modelId="{D514BAB2-E360-4FE0-AC67-46A556BBC321}" type="pres">
      <dgm:prSet presAssocID="{91C0F24F-9CE7-4802-8D8B-3EC7A6EADB4C}" presName="space" presStyleCnt="0"/>
      <dgm:spPr/>
    </dgm:pt>
    <dgm:pt modelId="{038C8632-BFC1-4D2C-B762-56E989553491}" type="pres">
      <dgm:prSet presAssocID="{9C61F0C6-2D26-4BFD-96F9-30B1AEBE17F6}" presName="composite" presStyleCnt="0"/>
      <dgm:spPr/>
    </dgm:pt>
    <dgm:pt modelId="{D307F542-F8E6-423B-AF54-7ADE5526F5AC}" type="pres">
      <dgm:prSet presAssocID="{9C61F0C6-2D26-4BFD-96F9-30B1AEBE17F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0F69418-263F-453D-9E6E-E7C1A23E260F}" type="pres">
      <dgm:prSet presAssocID="{9C61F0C6-2D26-4BFD-96F9-30B1AEBE17F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D20E4C-C2D6-43BC-96A2-D1A4EAECF68D}" type="presOf" srcId="{23948390-CDE6-4417-A7DE-2863302DBE37}" destId="{F356CCE5-DCEA-41E9-B350-7180B73E566E}" srcOrd="0" destOrd="0" presId="urn:microsoft.com/office/officeart/2005/8/layout/hList1"/>
    <dgm:cxn modelId="{40354550-D7D8-498B-9DD6-4382352A246A}" srcId="{9C61F0C6-2D26-4BFD-96F9-30B1AEBE17F6}" destId="{EC7473EB-FA83-4181-AFBE-B73A0B1390B2}" srcOrd="0" destOrd="0" parTransId="{36C4CD93-4DCE-40A9-BC8C-5CBBA633BF0D}" sibTransId="{79C75990-4079-4096-AA2C-CD818457367F}"/>
    <dgm:cxn modelId="{8BD74351-D2D0-4FD7-AD41-1E28ECA3D5B8}" srcId="{23948390-CDE6-4417-A7DE-2863302DBE37}" destId="{9C61F0C6-2D26-4BFD-96F9-30B1AEBE17F6}" srcOrd="1" destOrd="0" parTransId="{B67C7136-5C6A-4E40-9600-1332E6A3DEBE}" sibTransId="{AA4FB1FF-EA85-4306-A036-3ED5B377B976}"/>
    <dgm:cxn modelId="{7B48E159-5F6C-4CCB-9CDD-5A839BBE34DD}" type="presOf" srcId="{95935453-CDBD-4584-9696-7A6724940911}" destId="{A32CC57C-8763-4CB2-ACAF-44073FB573E0}" srcOrd="0" destOrd="0" presId="urn:microsoft.com/office/officeart/2005/8/layout/hList1"/>
    <dgm:cxn modelId="{558F0397-EBA8-4CC3-9D89-E6F267393A25}" type="presOf" srcId="{9C61F0C6-2D26-4BFD-96F9-30B1AEBE17F6}" destId="{D307F542-F8E6-423B-AF54-7ADE5526F5AC}" srcOrd="0" destOrd="0" presId="urn:microsoft.com/office/officeart/2005/8/layout/hList1"/>
    <dgm:cxn modelId="{872BCBAD-964F-438A-B09C-49A079F7587E}" type="presOf" srcId="{EC7473EB-FA83-4181-AFBE-B73A0B1390B2}" destId="{90F69418-263F-453D-9E6E-E7C1A23E260F}" srcOrd="0" destOrd="0" presId="urn:microsoft.com/office/officeart/2005/8/layout/hList1"/>
    <dgm:cxn modelId="{78F9F6C6-40BD-498F-A04B-38CAED5BADA9}" type="presOf" srcId="{889245D7-E87B-4FD0-A267-A67ED7C55D56}" destId="{416C58BD-16F5-410A-9563-B1E70EFBE380}" srcOrd="0" destOrd="0" presId="urn:microsoft.com/office/officeart/2005/8/layout/hList1"/>
    <dgm:cxn modelId="{335729CB-6C36-4D25-8C55-EA865820E605}" srcId="{95935453-CDBD-4584-9696-7A6724940911}" destId="{889245D7-E87B-4FD0-A267-A67ED7C55D56}" srcOrd="0" destOrd="0" parTransId="{F82314A6-944D-434A-87B1-1B9AF8B4BBFD}" sibTransId="{82F8AF75-C2D1-4A18-A400-7FE629DDBB70}"/>
    <dgm:cxn modelId="{F3800DF8-B853-4BAC-8444-1E6C370AA206}" srcId="{23948390-CDE6-4417-A7DE-2863302DBE37}" destId="{95935453-CDBD-4584-9696-7A6724940911}" srcOrd="0" destOrd="0" parTransId="{E3FC2FF3-2FEB-41AB-97AE-5C2774F2483B}" sibTransId="{91C0F24F-9CE7-4802-8D8B-3EC7A6EADB4C}"/>
    <dgm:cxn modelId="{667BF13A-564B-439C-9C17-90D555B8E939}" type="presParOf" srcId="{F356CCE5-DCEA-41E9-B350-7180B73E566E}" destId="{D75B6188-578A-4938-A7B1-641EC5768CB7}" srcOrd="0" destOrd="0" presId="urn:microsoft.com/office/officeart/2005/8/layout/hList1"/>
    <dgm:cxn modelId="{04D75EC4-62F7-4B33-8048-BAEDC8735CFB}" type="presParOf" srcId="{D75B6188-578A-4938-A7B1-641EC5768CB7}" destId="{A32CC57C-8763-4CB2-ACAF-44073FB573E0}" srcOrd="0" destOrd="0" presId="urn:microsoft.com/office/officeart/2005/8/layout/hList1"/>
    <dgm:cxn modelId="{001DAA23-8F63-4760-BC9E-5D6721B4A4D6}" type="presParOf" srcId="{D75B6188-578A-4938-A7B1-641EC5768CB7}" destId="{416C58BD-16F5-410A-9563-B1E70EFBE380}" srcOrd="1" destOrd="0" presId="urn:microsoft.com/office/officeart/2005/8/layout/hList1"/>
    <dgm:cxn modelId="{9F69EE1A-968D-4817-8229-AF4B7933A0F0}" type="presParOf" srcId="{F356CCE5-DCEA-41E9-B350-7180B73E566E}" destId="{D514BAB2-E360-4FE0-AC67-46A556BBC321}" srcOrd="1" destOrd="0" presId="urn:microsoft.com/office/officeart/2005/8/layout/hList1"/>
    <dgm:cxn modelId="{DF270B4D-A1AC-43EA-A200-64AD904AD567}" type="presParOf" srcId="{F356CCE5-DCEA-41E9-B350-7180B73E566E}" destId="{038C8632-BFC1-4D2C-B762-56E989553491}" srcOrd="2" destOrd="0" presId="urn:microsoft.com/office/officeart/2005/8/layout/hList1"/>
    <dgm:cxn modelId="{817E126C-378E-4A9C-BA5B-877FDAAA546E}" type="presParOf" srcId="{038C8632-BFC1-4D2C-B762-56E989553491}" destId="{D307F542-F8E6-423B-AF54-7ADE5526F5AC}" srcOrd="0" destOrd="0" presId="urn:microsoft.com/office/officeart/2005/8/layout/hList1"/>
    <dgm:cxn modelId="{1A547D70-513A-4795-8851-1364C247FBF3}" type="presParOf" srcId="{038C8632-BFC1-4D2C-B762-56E989553491}" destId="{90F69418-263F-453D-9E6E-E7C1A23E26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0F65-DAD7-4723-98D3-D4B8BABDC1D4}">
      <dsp:nvSpPr>
        <dsp:cNvPr id="0" name=""/>
        <dsp:cNvSpPr/>
      </dsp:nvSpPr>
      <dsp:spPr>
        <a:xfrm>
          <a:off x="0" y="535687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Defined Target User: Adolescent Demographic</a:t>
          </a:r>
          <a:endParaRPr lang="en-US" sz="2100" kern="1200"/>
        </a:p>
      </dsp:txBody>
      <dsp:txXfrm>
        <a:off x="40724" y="576411"/>
        <a:ext cx="10086679" cy="752780"/>
      </dsp:txXfrm>
    </dsp:sp>
    <dsp:sp modelId="{7004074C-105D-409E-9786-F210FDC8DC83}">
      <dsp:nvSpPr>
        <dsp:cNvPr id="0" name=""/>
        <dsp:cNvSpPr/>
      </dsp:nvSpPr>
      <dsp:spPr>
        <a:xfrm>
          <a:off x="0" y="1430395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Interested in Sciences and Animals, New Technology, and Exploration</a:t>
          </a:r>
          <a:endParaRPr lang="en-US" sz="2100" kern="1200"/>
        </a:p>
      </dsp:txBody>
      <dsp:txXfrm>
        <a:off x="40724" y="1471119"/>
        <a:ext cx="10086679" cy="752780"/>
      </dsp:txXfrm>
    </dsp:sp>
    <dsp:sp modelId="{5C0590B3-155F-4A75-8BE5-9B6069ED9FD5}">
      <dsp:nvSpPr>
        <dsp:cNvPr id="0" name=""/>
        <dsp:cNvSpPr/>
      </dsp:nvSpPr>
      <dsp:spPr>
        <a:xfrm>
          <a:off x="0" y="2325104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Target Audience assumed to be able to play this simulator using an accessible device, and do not need any external installation of hardware (already has a webcam)</a:t>
          </a:r>
          <a:endParaRPr lang="en-US" sz="2100" kern="1200"/>
        </a:p>
      </dsp:txBody>
      <dsp:txXfrm>
        <a:off x="40724" y="2365828"/>
        <a:ext cx="10086679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CC57C-8763-4CB2-ACAF-44073FB573E0}">
      <dsp:nvSpPr>
        <dsp:cNvPr id="0" name=""/>
        <dsp:cNvSpPr/>
      </dsp:nvSpPr>
      <dsp:spPr>
        <a:xfrm>
          <a:off x="30" y="43864"/>
          <a:ext cx="2884177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Positive</a:t>
          </a:r>
        </a:p>
      </dsp:txBody>
      <dsp:txXfrm>
        <a:off x="30" y="43864"/>
        <a:ext cx="2884177" cy="892800"/>
      </dsp:txXfrm>
    </dsp:sp>
    <dsp:sp modelId="{416C58BD-16F5-410A-9563-B1E70EFBE380}">
      <dsp:nvSpPr>
        <dsp:cNvPr id="0" name=""/>
        <dsp:cNvSpPr/>
      </dsp:nvSpPr>
      <dsp:spPr>
        <a:xfrm>
          <a:off x="30" y="936664"/>
          <a:ext cx="2884177" cy="38930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latin typeface="Calibri Light" panose="020F0302020204030204"/>
            </a:rPr>
            <a:t>Immersive movement (fluidity: as if moving in water)</a:t>
          </a:r>
          <a:endParaRPr lang="en-US" sz="3100" kern="1200" dirty="0"/>
        </a:p>
      </dsp:txBody>
      <dsp:txXfrm>
        <a:off x="30" y="936664"/>
        <a:ext cx="2884177" cy="3893096"/>
      </dsp:txXfrm>
    </dsp:sp>
    <dsp:sp modelId="{D307F542-F8E6-423B-AF54-7ADE5526F5AC}">
      <dsp:nvSpPr>
        <dsp:cNvPr id="0" name=""/>
        <dsp:cNvSpPr/>
      </dsp:nvSpPr>
      <dsp:spPr>
        <a:xfrm>
          <a:off x="3287992" y="43864"/>
          <a:ext cx="2884177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Negative</a:t>
          </a:r>
        </a:p>
      </dsp:txBody>
      <dsp:txXfrm>
        <a:off x="3287992" y="43864"/>
        <a:ext cx="2884177" cy="892800"/>
      </dsp:txXfrm>
    </dsp:sp>
    <dsp:sp modelId="{90F69418-263F-453D-9E6E-E7C1A23E260F}">
      <dsp:nvSpPr>
        <dsp:cNvPr id="0" name=""/>
        <dsp:cNvSpPr/>
      </dsp:nvSpPr>
      <dsp:spPr>
        <a:xfrm>
          <a:off x="3287992" y="936664"/>
          <a:ext cx="2884177" cy="38930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>
              <a:latin typeface="Calibri Light" panose="020F0302020204030204"/>
            </a:rPr>
            <a:t>Current static environment must be implemented to determine complete simulation immersivity</a:t>
          </a:r>
          <a:endParaRPr lang="en-US" sz="3100" b="0" kern="1200" dirty="0"/>
        </a:p>
      </dsp:txBody>
      <dsp:txXfrm>
        <a:off x="3287992" y="936664"/>
        <a:ext cx="2884177" cy="389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0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12345/ocean-simulator/commit/c66a1a8c6b1573688c9a33a378faa0cb58b8244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E48-0B3C-7D0E-AB75-25728E0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3756-AB0F-EBD8-A7F1-DC72E676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F02E-E0A7-C64C-1B20-712B8429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cs typeface="Calibri Light"/>
              </a:rPr>
              <a:t>Running the Code</a:t>
            </a:r>
            <a:endParaRPr lang="en-US" sz="5400" b="1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D45E552-1EAC-E324-BA02-D096C584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ea typeface="+mn-lt"/>
                <a:cs typeface="+mn-lt"/>
              </a:rPr>
              <a:t>Install </a:t>
            </a:r>
            <a:r>
              <a:rPr lang="en-US" sz="2200" dirty="0" err="1">
                <a:ea typeface="+mn-lt"/>
                <a:cs typeface="+mn-lt"/>
              </a:rPr>
              <a:t>nodejs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>
                <a:ea typeface="+mn-lt"/>
                <a:cs typeface="+mn-lt"/>
              </a:rPr>
              <a:t>Clone ocean simulator repository.</a:t>
            </a:r>
          </a:p>
          <a:p>
            <a:pPr marL="514350" indent="-514350">
              <a:buAutoNum type="arabicPeriod"/>
            </a:pPr>
            <a:r>
              <a:rPr lang="en-US" sz="2200" dirty="0">
                <a:ea typeface="+mn-lt"/>
                <a:cs typeface="+mn-lt"/>
              </a:rPr>
              <a:t>Run "</a:t>
            </a:r>
            <a:r>
              <a:rPr lang="en-US" sz="2200" dirty="0" err="1">
                <a:ea typeface="+mn-lt"/>
                <a:cs typeface="+mn-lt"/>
              </a:rPr>
              <a:t>npm</a:t>
            </a:r>
            <a:r>
              <a:rPr lang="en-US" sz="2200" dirty="0">
                <a:ea typeface="+mn-lt"/>
                <a:cs typeface="+mn-lt"/>
              </a:rPr>
              <a:t> install" in there.</a:t>
            </a:r>
          </a:p>
          <a:p>
            <a:pPr marL="514350" indent="-514350">
              <a:buAutoNum type="arabicPeriod"/>
            </a:pPr>
            <a:r>
              <a:rPr lang="en-US" sz="2200" dirty="0">
                <a:ea typeface="+mn-lt"/>
                <a:cs typeface="+mn-lt"/>
              </a:rPr>
              <a:t>Run "</a:t>
            </a:r>
            <a:r>
              <a:rPr lang="en-US" sz="2200" dirty="0" err="1">
                <a:ea typeface="+mn-lt"/>
                <a:cs typeface="+mn-lt"/>
              </a:rPr>
              <a:t>npm</a:t>
            </a:r>
            <a:r>
              <a:rPr lang="en-US" sz="2200" dirty="0">
                <a:ea typeface="+mn-lt"/>
                <a:cs typeface="+mn-lt"/>
              </a:rPr>
              <a:t> run dev" in there.</a:t>
            </a:r>
          </a:p>
          <a:p>
            <a:pPr marL="514350" indent="-514350">
              <a:buAutoNum type="arabicPeriod"/>
            </a:pPr>
            <a:r>
              <a:rPr lang="en-US" sz="2200" dirty="0">
                <a:ea typeface="+mn-lt"/>
                <a:cs typeface="+mn-lt"/>
              </a:rPr>
              <a:t>Navigate to </a:t>
            </a:r>
            <a:r>
              <a:rPr lang="en-US" sz="2200" u="sng" dirty="0">
                <a:ea typeface="+mn-lt"/>
                <a:cs typeface="+mn-lt"/>
                <a:hlinkClick r:id="rId2"/>
              </a:rPr>
              <a:t>https://localhost:8080</a:t>
            </a:r>
            <a:r>
              <a:rPr lang="en-US" sz="2200" dirty="0">
                <a:ea typeface="+mn-lt"/>
                <a:cs typeface="+mn-lt"/>
              </a:rPr>
              <a:t> from the development computer and wait for it to load.</a:t>
            </a:r>
          </a:p>
          <a:p>
            <a:pPr marL="514350" indent="-514350">
              <a:buAutoNum type="arabicPeriod"/>
            </a:pPr>
            <a:r>
              <a:rPr lang="en-US" sz="2200" dirty="0">
                <a:ea typeface="+mn-lt"/>
                <a:cs typeface="+mn-lt"/>
              </a:rPr>
              <a:t>Check for movement of test object (fluidity simulation and hinge testing)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1E21-9912-5941-E395-AA4008EB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E2B0-DE64-20E0-D957-D2EA0C5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Test Cases (Updated)</a:t>
            </a:r>
            <a:endParaRPr lang="en-US" b="1"/>
          </a:p>
        </p:txBody>
      </p:sp>
      <p:sp>
        <p:nvSpPr>
          <p:cNvPr id="704" name="Text Placeholder 703">
            <a:extLst>
              <a:ext uri="{FF2B5EF4-FFF2-40B4-BE49-F238E27FC236}">
                <a16:creationId xmlns:a16="http://schemas.microsoft.com/office/drawing/2014/main" id="{9ECB0AE5-F5FD-6786-B0D4-223FA09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Math tests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03" name="Content Placeholder 702">
            <a:extLst>
              <a:ext uri="{FF2B5EF4-FFF2-40B4-BE49-F238E27FC236}">
                <a16:creationId xmlns:a16="http://schemas.microsoft.com/office/drawing/2014/main" id="{650DACCA-561F-DA83-6D47-4DBFFF9AF1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Automated tests given expected inputs and output(s)</a:t>
            </a:r>
            <a:endParaRPr lang="en-US" sz="32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Euler angle rotations</a:t>
            </a:r>
            <a:endParaRPr lang="en-US" sz="32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Transformations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Pose angle decomposition</a:t>
            </a:r>
          </a:p>
        </p:txBody>
      </p:sp>
      <p:sp>
        <p:nvSpPr>
          <p:cNvPr id="705" name="Text Placeholder 704">
            <a:extLst>
              <a:ext uri="{FF2B5EF4-FFF2-40B4-BE49-F238E27FC236}">
                <a16:creationId xmlns:a16="http://schemas.microsoft.com/office/drawing/2014/main" id="{152DB5A2-CC55-09CC-A3B5-5CACE9FF8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Observation tests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06" name="Content Placeholder 705">
            <a:extLst>
              <a:ext uri="{FF2B5EF4-FFF2-40B4-BE49-F238E27FC236}">
                <a16:creationId xmlns:a16="http://schemas.microsoft.com/office/drawing/2014/main" id="{51B83A6F-91E1-91EA-57F9-7794E90EC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Tester observes rendering &amp; physics of "playground" functions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Hinges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Capsule, sphere, and box entity generators</a:t>
            </a:r>
            <a:endParaRPr lang="en-US" sz="32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Moving rigid bodies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Diver &amp; components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D93A1FA-B037-DE45-DD08-C2EA6BE7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29310E-DF4B-9293-EC5C-80927EF5067F}"/>
              </a:ext>
            </a:extLst>
          </p:cNvPr>
          <p:cNvCxnSpPr/>
          <p:nvPr/>
        </p:nvCxnSpPr>
        <p:spPr>
          <a:xfrm flipV="1">
            <a:off x="836763" y="1677837"/>
            <a:ext cx="10840526" cy="14379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3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988-5598-1080-5D85-9B1EAD3C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Customer Feedback</a:t>
            </a:r>
            <a:endParaRPr lang="en-US" b="1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8A7B6FD8-3294-632A-CABF-2EF9B9FD1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2654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27279A68-4FFB-7FEB-9E49-C3A9D6B5E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 b="1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1800" b="1" dirty="0">
                <a:cs typeface="Calibri"/>
              </a:rPr>
              <a:t>Jacob represents the target audience as he is a young male who is interested in new technology and exploring ocean life</a:t>
            </a:r>
          </a:p>
          <a:p>
            <a:pPr marL="285750" indent="-285750">
              <a:buChar char="•"/>
            </a:pPr>
            <a:r>
              <a:rPr lang="en-US" sz="1800" b="1" dirty="0">
                <a:cs typeface="Calibri"/>
              </a:rPr>
              <a:t>We will need to interconnect more features before getting further feedback from Jacob.</a:t>
            </a:r>
          </a:p>
          <a:p>
            <a:pPr marL="285750" indent="-285750">
              <a:buChar char="•"/>
            </a:pPr>
            <a:endParaRPr lang="en-US" sz="1800" b="1">
              <a:cs typeface="Calibri"/>
            </a:endParaRPr>
          </a:p>
        </p:txBody>
      </p:sp>
      <p:sp>
        <p:nvSpPr>
          <p:cNvPr id="446" name="Slide Number Placeholder 445">
            <a:extLst>
              <a:ext uri="{FF2B5EF4-FFF2-40B4-BE49-F238E27FC236}">
                <a16:creationId xmlns:a16="http://schemas.microsoft.com/office/drawing/2014/main" id="{95ED51C5-94F4-DBC4-5DD7-A9E36937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BAD3-87D1-81C2-AB0B-6C8A179B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000" b="1" kern="1200" dirty="0"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BB548-350D-5547-294D-CBA09C42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938" y="4619624"/>
            <a:ext cx="10637765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ea typeface="+mn-lt"/>
                <a:cs typeface="+mn-lt"/>
                <a:hlinkClick r:id="rId2"/>
              </a:rPr>
              <a:t>https://github.com/i12345/ocean-simulator/commit/c66a1a8c6b1573688c9a33a378faa0cb58b82449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2CE9-7B59-4278-B71B-649D075C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>
                <a:cs typeface="Calibri Light"/>
              </a:rPr>
              <a:t>Ocean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728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en-US" b="1">
                <a:cs typeface="Calibri"/>
              </a:rPr>
              <a:t>Iteration 3</a:t>
            </a:r>
          </a:p>
          <a:p>
            <a:pPr algn="r"/>
            <a:r>
              <a:rPr lang="en-US" b="1">
                <a:cs typeface="Calibri"/>
              </a:rPr>
              <a:t>Group 4</a:t>
            </a:r>
          </a:p>
          <a:p>
            <a:pPr algn="r"/>
            <a:r>
              <a:rPr lang="en-US" b="1">
                <a:cs typeface="Calibri"/>
              </a:rPr>
              <a:t>Christian Blundell</a:t>
            </a:r>
            <a:br>
              <a:rPr lang="en-US" b="1">
                <a:cs typeface="Calibri"/>
              </a:rPr>
            </a:br>
            <a:r>
              <a:rPr lang="en-US" b="1">
                <a:cs typeface="Calibri"/>
              </a:rPr>
              <a:t>Shaina Ayer</a:t>
            </a:r>
            <a:br>
              <a:rPr lang="en-US" b="1">
                <a:cs typeface="Calibri"/>
              </a:rPr>
            </a:br>
            <a:r>
              <a:rPr lang="en-US" b="1">
                <a:cs typeface="Calibri"/>
              </a:rPr>
              <a:t>Isaac Valdez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5F21-1EBC-D994-3737-73A56DA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F819B-98E7-389D-2247-43ED1C81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Target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91F294F-D310-9372-5385-1E5F84D4CE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420D720-4C09-1F47-CB0A-E7599747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cs typeface="Calibri Light"/>
              </a:rPr>
              <a:t>Updated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C90E5F-38F7-336A-E937-2345649DE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05222"/>
              </p:ext>
            </p:extLst>
          </p:nvPr>
        </p:nvGraphicFramePr>
        <p:xfrm>
          <a:off x="838199" y="2013857"/>
          <a:ext cx="10604398" cy="365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199">
                  <a:extLst>
                    <a:ext uri="{9D8B030D-6E8A-4147-A177-3AD203B41FA5}">
                      <a16:colId xmlns:a16="http://schemas.microsoft.com/office/drawing/2014/main" val="3635145732"/>
                    </a:ext>
                  </a:extLst>
                </a:gridCol>
                <a:gridCol w="5302199">
                  <a:extLst>
                    <a:ext uri="{9D8B030D-6E8A-4147-A177-3AD203B41FA5}">
                      <a16:colId xmlns:a16="http://schemas.microsoft.com/office/drawing/2014/main" val="3944429118"/>
                    </a:ext>
                  </a:extLst>
                </a:gridCol>
              </a:tblGrid>
              <a:tr h="5203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Assumed 30 hours remaining of development for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project timeframe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2005"/>
                  </a:ext>
                </a:extLst>
              </a:tr>
              <a:tr h="914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For 3D environment: Generate the marine life into simulation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Iteration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63853"/>
                  </a:ext>
                </a:extLst>
              </a:tr>
              <a:tr h="5203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Start screen and simulator navigation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Iteration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38748"/>
                  </a:ext>
                </a:extLst>
              </a:tr>
              <a:tr h="17017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After main features: Various marine life generation, simple AI patterns, polished motion control recognition, dynamically generated marine life, multi-device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0568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5F43-7FE6-4AD9-7369-15E52874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22785" cy="1315537"/>
          </a:xfrm>
        </p:spPr>
        <p:txBody>
          <a:bodyPr>
            <a:normAutofit/>
          </a:bodyPr>
          <a:lstStyle/>
          <a:p>
            <a:r>
              <a:rPr lang="en-US" sz="5400" b="1">
                <a:cs typeface="Calibri Light"/>
              </a:rPr>
              <a:t>Risks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BC56-A0E5-7964-8471-833D763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53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cs typeface="Calibri"/>
              </a:rPr>
              <a:t>TV/Large Monitor Multi-Device Implementation: 100% x 15 </a:t>
            </a:r>
            <a:r>
              <a:rPr lang="en-US" sz="2200" b="1" dirty="0" err="1">
                <a:cs typeface="Calibri"/>
              </a:rPr>
              <a:t>hr</a:t>
            </a:r>
            <a:r>
              <a:rPr lang="en-US" sz="2200" b="1" dirty="0">
                <a:cs typeface="Calibri"/>
              </a:rPr>
              <a:t> = 15 </a:t>
            </a:r>
            <a:r>
              <a:rPr lang="en-US" sz="2200" b="1" dirty="0" err="1">
                <a:cs typeface="Calibri"/>
              </a:rPr>
              <a:t>hr</a:t>
            </a:r>
            <a:endParaRPr lang="en-US" sz="2200" b="1" dirty="0">
              <a:cs typeface="Calibri"/>
            </a:endParaRPr>
          </a:p>
          <a:p>
            <a:pPr lvl="1"/>
            <a:r>
              <a:rPr lang="en-US" sz="1800" dirty="0">
                <a:cs typeface="Calibri"/>
              </a:rPr>
              <a:t>Effect: Difficult Implementation for multi-device setups</a:t>
            </a:r>
          </a:p>
          <a:p>
            <a:pPr lvl="1"/>
            <a:r>
              <a:rPr lang="en-US" sz="1800" dirty="0">
                <a:cs typeface="Calibri"/>
              </a:rPr>
              <a:t>Mitigation: Begin computer webcam implementation, then begin simple prototype; classify project as single device so this is not classified as a major risk – Justified with market study that shows most target users only have access to single device setup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 b="1" dirty="0">
                <a:cs typeface="Calibri"/>
              </a:rPr>
              <a:t>Unrealistic Schedule: 80% x 15 </a:t>
            </a:r>
            <a:r>
              <a:rPr lang="en-US" sz="2200" b="1" dirty="0" err="1">
                <a:cs typeface="Calibri"/>
              </a:rPr>
              <a:t>hr</a:t>
            </a:r>
            <a:r>
              <a:rPr lang="en-US" sz="2200" b="1" dirty="0">
                <a:cs typeface="Calibri"/>
              </a:rPr>
              <a:t> = 12 </a:t>
            </a:r>
            <a:r>
              <a:rPr lang="en-US" sz="2200" b="1" dirty="0" err="1">
                <a:cs typeface="Calibri"/>
              </a:rPr>
              <a:t>hr</a:t>
            </a:r>
          </a:p>
          <a:p>
            <a:pPr lvl="1"/>
            <a:r>
              <a:rPr lang="en-US" sz="1800" dirty="0">
                <a:cs typeface="Calibri"/>
              </a:rPr>
              <a:t>Effect: Incomplete or lower quality product</a:t>
            </a:r>
          </a:p>
          <a:p>
            <a:pPr lvl="1"/>
            <a:r>
              <a:rPr lang="en-US" sz="1800" dirty="0">
                <a:cs typeface="Calibri"/>
              </a:rPr>
              <a:t>Mitigation: Create incremental delivery schedule for main features, focus on supplemental features in later iterations; ensure there is core feature functionality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 b="1" dirty="0">
                <a:cs typeface="Calibri"/>
              </a:rPr>
              <a:t>Failure of Pose Detection Functionality: 60% x 15 </a:t>
            </a:r>
            <a:r>
              <a:rPr lang="en-US" sz="2200" b="1" dirty="0" err="1">
                <a:cs typeface="Calibri"/>
              </a:rPr>
              <a:t>hr</a:t>
            </a:r>
            <a:r>
              <a:rPr lang="en-US" sz="2200" b="1" dirty="0">
                <a:cs typeface="Calibri"/>
              </a:rPr>
              <a:t> = 9 </a:t>
            </a:r>
            <a:r>
              <a:rPr lang="en-US" sz="2200" b="1" dirty="0" err="1">
                <a:cs typeface="Calibri"/>
              </a:rPr>
              <a:t>hr</a:t>
            </a:r>
          </a:p>
          <a:p>
            <a:pPr lvl="1"/>
            <a:r>
              <a:rPr lang="en-US" sz="1800" dirty="0">
                <a:cs typeface="Calibri"/>
              </a:rPr>
              <a:t>Effect: Main feature not properly implemented, product is different to its initial description</a:t>
            </a:r>
          </a:p>
          <a:p>
            <a:pPr lvl="1"/>
            <a:r>
              <a:rPr lang="en-US" sz="1800" dirty="0">
                <a:cs typeface="Calibri"/>
              </a:rPr>
              <a:t>Mitigation: Focus on this functionality first to ensure the core feature is included in the project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2EF5-0915-A18F-800D-8F506BE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EAEA3-95B0-7562-4642-CEAE697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4" y="640080"/>
            <a:ext cx="5029440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cs typeface="Calibri Light"/>
              </a:rPr>
              <a:t>Iteration 3 Progress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C2D7-FD3A-560F-EC40-C7BD61AA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Fluid simulator and hinge joints – to be implemented for diver movement in environment</a:t>
            </a:r>
            <a:endParaRPr lang="en-US">
              <a:cs typeface="Calibri" panose="020F0502020204030204"/>
            </a:endParaRPr>
          </a:p>
          <a:p>
            <a:r>
              <a:rPr lang="en-US" sz="2200" dirty="0">
                <a:cs typeface="Calibri"/>
              </a:rPr>
              <a:t>3D environment (static)</a:t>
            </a:r>
          </a:p>
          <a:p>
            <a:endParaRPr lang="en-US" sz="2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F7EB3-8EBE-1235-5A6A-496A8F6F3665}"/>
              </a:ext>
            </a:extLst>
          </p:cNvPr>
          <p:cNvSpPr txBox="1"/>
          <p:nvPr/>
        </p:nvSpPr>
        <p:spPr>
          <a:xfrm>
            <a:off x="6694558" y="3729102"/>
            <a:ext cx="4916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Image of Hinge Testing </a:t>
            </a:r>
          </a:p>
        </p:txBody>
      </p:sp>
      <p:pic>
        <p:nvPicPr>
          <p:cNvPr id="5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73BEC23-98B3-90C4-93AD-4A06ED18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19" y="430061"/>
            <a:ext cx="4251294" cy="31899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81114-5372-03DF-DBED-A79F683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50CB92B-AF0A-A2EC-7800-AA5CD30B0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165" y="435049"/>
            <a:ext cx="9218614" cy="547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D57B-8253-CF84-488F-58E66B3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088479"/>
            <a:ext cx="3571810" cy="11242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dirty="0"/>
              <a:t>System Sequence Diagram: Gameplay</a:t>
            </a:r>
            <a:endParaRPr lang="en-US" sz="6600" b="1" kern="1200" dirty="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760AAE-3086-8B6C-3AD9-961B3667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B43757B-8A72-A4EE-08C8-91D21E9A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14" y="943699"/>
            <a:ext cx="7819621" cy="42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3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59" y="3065033"/>
            <a:ext cx="4029010" cy="11476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dirty="0"/>
              <a:t>Software Organization</a:t>
            </a:r>
            <a:endParaRPr lang="en-US" sz="6600" b="1" kern="1200" dirty="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760AAE-3086-8B6C-3AD9-961B3667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E32A95-6510-A6E0-0588-7E81C310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02" y="175846"/>
            <a:ext cx="3558685" cy="65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Demo</vt:lpstr>
      <vt:lpstr>Ocean Simulator</vt:lpstr>
      <vt:lpstr>Target User</vt:lpstr>
      <vt:lpstr>Updated Plan</vt:lpstr>
      <vt:lpstr>Risks</vt:lpstr>
      <vt:lpstr>Iteration 3 Progress</vt:lpstr>
      <vt:lpstr>Domain Model</vt:lpstr>
      <vt:lpstr>System Sequence Diagram: Gameplay</vt:lpstr>
      <vt:lpstr>Software Organization</vt:lpstr>
      <vt:lpstr>Running the Code</vt:lpstr>
      <vt:lpstr>Test Cases (Updated)</vt:lpstr>
      <vt:lpstr>Customer Feedback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</cp:revision>
  <dcterms:created xsi:type="dcterms:W3CDTF">2022-11-06T04:33:45Z</dcterms:created>
  <dcterms:modified xsi:type="dcterms:W3CDTF">2022-11-08T08:22:28Z</dcterms:modified>
</cp:coreProperties>
</file>