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75" r:id="rId3"/>
    <p:sldId id="276" r:id="rId4"/>
    <p:sldId id="267" r:id="rId5"/>
    <p:sldId id="266" r:id="rId6"/>
    <p:sldId id="269" r:id="rId7"/>
    <p:sldId id="262" r:id="rId8"/>
    <p:sldId id="261" r:id="rId9"/>
    <p:sldId id="273" r:id="rId10"/>
    <p:sldId id="274" r:id="rId11"/>
    <p:sldId id="264" r:id="rId12"/>
    <p:sldId id="263" r:id="rId13"/>
    <p:sldId id="257" r:id="rId14"/>
    <p:sldId id="260" r:id="rId15"/>
    <p:sldId id="259" r:id="rId16"/>
    <p:sldId id="258" r:id="rId17"/>
    <p:sldId id="270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710E9-9A10-8AFA-D12D-B35C844F0749}" v="98" dt="2022-11-29T00:07:25.823"/>
    <p1510:client id="{BB2ABA5C-FD60-8486-5AEA-DDE6670D6930}" v="1106" dt="2022-11-29T03:42:0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90AD1-69A0-431A-B5B0-497903F78A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289773-FE98-4ED8-8CBE-3EFDB185E361}">
      <dgm:prSet/>
      <dgm:spPr/>
      <dgm:t>
        <a:bodyPr/>
        <a:lstStyle/>
        <a:p>
          <a:r>
            <a:rPr lang="en-US" b="1"/>
            <a:t>Defined Target User: Adolescent Demographic</a:t>
          </a:r>
          <a:endParaRPr lang="en-US"/>
        </a:p>
      </dgm:t>
    </dgm:pt>
    <dgm:pt modelId="{F008AFF7-FBBD-4307-8732-F38BF27075BD}" type="parTrans" cxnId="{25D7067A-9867-4ADE-95BD-2467939794B3}">
      <dgm:prSet/>
      <dgm:spPr/>
      <dgm:t>
        <a:bodyPr/>
        <a:lstStyle/>
        <a:p>
          <a:endParaRPr lang="en-US"/>
        </a:p>
      </dgm:t>
    </dgm:pt>
    <dgm:pt modelId="{A5DC839E-C3AC-4B20-A438-3FEFBB3E4D73}" type="sibTrans" cxnId="{25D7067A-9867-4ADE-95BD-2467939794B3}">
      <dgm:prSet/>
      <dgm:spPr/>
      <dgm:t>
        <a:bodyPr/>
        <a:lstStyle/>
        <a:p>
          <a:endParaRPr lang="en-US"/>
        </a:p>
      </dgm:t>
    </dgm:pt>
    <dgm:pt modelId="{231BB996-9985-4661-B07D-0ADF4094C997}">
      <dgm:prSet/>
      <dgm:spPr/>
      <dgm:t>
        <a:bodyPr/>
        <a:lstStyle/>
        <a:p>
          <a:r>
            <a:rPr lang="en-US" b="1"/>
            <a:t>Interested in Sciences and Animals, New Technology, and Exploration</a:t>
          </a:r>
          <a:endParaRPr lang="en-US"/>
        </a:p>
      </dgm:t>
    </dgm:pt>
    <dgm:pt modelId="{EA3BEE10-39D1-48A1-8D3A-C7347FF462A9}" type="parTrans" cxnId="{36488CA8-7715-4D7F-88A4-64F96D950723}">
      <dgm:prSet/>
      <dgm:spPr/>
      <dgm:t>
        <a:bodyPr/>
        <a:lstStyle/>
        <a:p>
          <a:endParaRPr lang="en-US"/>
        </a:p>
      </dgm:t>
    </dgm:pt>
    <dgm:pt modelId="{5686E867-ACEF-47B5-BD97-A34B3F6F184B}" type="sibTrans" cxnId="{36488CA8-7715-4D7F-88A4-64F96D950723}">
      <dgm:prSet/>
      <dgm:spPr/>
      <dgm:t>
        <a:bodyPr/>
        <a:lstStyle/>
        <a:p>
          <a:endParaRPr lang="en-US"/>
        </a:p>
      </dgm:t>
    </dgm:pt>
    <dgm:pt modelId="{2A413605-3B95-4D45-9DBC-8649AC0ED11D}">
      <dgm:prSet/>
      <dgm:spPr/>
      <dgm:t>
        <a:bodyPr/>
        <a:lstStyle/>
        <a:p>
          <a:r>
            <a:rPr lang="en-US" b="1"/>
            <a:t>Target Audience assumed to be able to play this simulator using an accessible device, and do not need any external installation of hardware (already has a webcam)</a:t>
          </a:r>
          <a:endParaRPr lang="en-US"/>
        </a:p>
      </dgm:t>
    </dgm:pt>
    <dgm:pt modelId="{349BB839-EBC2-4AFB-BC9D-C839533DF31A}" type="parTrans" cxnId="{B9D9A276-E7F9-4045-A368-B6BC23EF1D80}">
      <dgm:prSet/>
      <dgm:spPr/>
      <dgm:t>
        <a:bodyPr/>
        <a:lstStyle/>
        <a:p>
          <a:endParaRPr lang="en-US"/>
        </a:p>
      </dgm:t>
    </dgm:pt>
    <dgm:pt modelId="{2E5BC260-7CC2-48FA-B5AD-2D2CEF806900}" type="sibTrans" cxnId="{B9D9A276-E7F9-4045-A368-B6BC23EF1D80}">
      <dgm:prSet/>
      <dgm:spPr/>
      <dgm:t>
        <a:bodyPr/>
        <a:lstStyle/>
        <a:p>
          <a:endParaRPr lang="en-US"/>
        </a:p>
      </dgm:t>
    </dgm:pt>
    <dgm:pt modelId="{F4F5955D-CB4A-461C-97D7-DA81EE93EBB7}" type="pres">
      <dgm:prSet presAssocID="{D2B90AD1-69A0-431A-B5B0-497903F78AB3}" presName="linear" presStyleCnt="0">
        <dgm:presLayoutVars>
          <dgm:animLvl val="lvl"/>
          <dgm:resizeHandles val="exact"/>
        </dgm:presLayoutVars>
      </dgm:prSet>
      <dgm:spPr/>
    </dgm:pt>
    <dgm:pt modelId="{F8E40F65-DAD7-4723-98D3-D4B8BABDC1D4}" type="pres">
      <dgm:prSet presAssocID="{CD289773-FE98-4ED8-8CBE-3EFDB185E3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5F7499-A077-404F-A5A8-DE35DD22D8EE}" type="pres">
      <dgm:prSet presAssocID="{A5DC839E-C3AC-4B20-A438-3FEFBB3E4D73}" presName="spacer" presStyleCnt="0"/>
      <dgm:spPr/>
    </dgm:pt>
    <dgm:pt modelId="{7004074C-105D-409E-9786-F210FDC8DC83}" type="pres">
      <dgm:prSet presAssocID="{231BB996-9985-4661-B07D-0ADF4094C9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B9E5BF-38FB-4013-9C7F-DE76F4E452AB}" type="pres">
      <dgm:prSet presAssocID="{5686E867-ACEF-47B5-BD97-A34B3F6F184B}" presName="spacer" presStyleCnt="0"/>
      <dgm:spPr/>
    </dgm:pt>
    <dgm:pt modelId="{5C0590B3-155F-4A75-8BE5-9B6069ED9FD5}" type="pres">
      <dgm:prSet presAssocID="{2A413605-3B95-4D45-9DBC-8649AC0ED1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CB236F-8555-4ED2-9B36-5F351F3149C3}" type="presOf" srcId="{D2B90AD1-69A0-431A-B5B0-497903F78AB3}" destId="{F4F5955D-CB4A-461C-97D7-DA81EE93EBB7}" srcOrd="0" destOrd="0" presId="urn:microsoft.com/office/officeart/2005/8/layout/vList2"/>
    <dgm:cxn modelId="{C43E9254-B92C-43AD-B369-305B3DB3C1D2}" type="presOf" srcId="{CD289773-FE98-4ED8-8CBE-3EFDB185E361}" destId="{F8E40F65-DAD7-4723-98D3-D4B8BABDC1D4}" srcOrd="0" destOrd="0" presId="urn:microsoft.com/office/officeart/2005/8/layout/vList2"/>
    <dgm:cxn modelId="{B9D9A276-E7F9-4045-A368-B6BC23EF1D80}" srcId="{D2B90AD1-69A0-431A-B5B0-497903F78AB3}" destId="{2A413605-3B95-4D45-9DBC-8649AC0ED11D}" srcOrd="2" destOrd="0" parTransId="{349BB839-EBC2-4AFB-BC9D-C839533DF31A}" sibTransId="{2E5BC260-7CC2-48FA-B5AD-2D2CEF806900}"/>
    <dgm:cxn modelId="{25D7067A-9867-4ADE-95BD-2467939794B3}" srcId="{D2B90AD1-69A0-431A-B5B0-497903F78AB3}" destId="{CD289773-FE98-4ED8-8CBE-3EFDB185E361}" srcOrd="0" destOrd="0" parTransId="{F008AFF7-FBBD-4307-8732-F38BF27075BD}" sibTransId="{A5DC839E-C3AC-4B20-A438-3FEFBB3E4D73}"/>
    <dgm:cxn modelId="{36488CA8-7715-4D7F-88A4-64F96D950723}" srcId="{D2B90AD1-69A0-431A-B5B0-497903F78AB3}" destId="{231BB996-9985-4661-B07D-0ADF4094C997}" srcOrd="1" destOrd="0" parTransId="{EA3BEE10-39D1-48A1-8D3A-C7347FF462A9}" sibTransId="{5686E867-ACEF-47B5-BD97-A34B3F6F184B}"/>
    <dgm:cxn modelId="{394D66B4-825F-479F-940B-D5D484A8822E}" type="presOf" srcId="{2A413605-3B95-4D45-9DBC-8649AC0ED11D}" destId="{5C0590B3-155F-4A75-8BE5-9B6069ED9FD5}" srcOrd="0" destOrd="0" presId="urn:microsoft.com/office/officeart/2005/8/layout/vList2"/>
    <dgm:cxn modelId="{DC5F37E4-1971-4134-B583-5A2D611FC3AD}" type="presOf" srcId="{231BB996-9985-4661-B07D-0ADF4094C997}" destId="{7004074C-105D-409E-9786-F210FDC8DC83}" srcOrd="0" destOrd="0" presId="urn:microsoft.com/office/officeart/2005/8/layout/vList2"/>
    <dgm:cxn modelId="{22602471-B37F-4BB4-A2AC-97005CAADDD5}" type="presParOf" srcId="{F4F5955D-CB4A-461C-97D7-DA81EE93EBB7}" destId="{F8E40F65-DAD7-4723-98D3-D4B8BABDC1D4}" srcOrd="0" destOrd="0" presId="urn:microsoft.com/office/officeart/2005/8/layout/vList2"/>
    <dgm:cxn modelId="{A5EFE022-24B4-4B32-BDAB-B4E28E5ED726}" type="presParOf" srcId="{F4F5955D-CB4A-461C-97D7-DA81EE93EBB7}" destId="{515F7499-A077-404F-A5A8-DE35DD22D8EE}" srcOrd="1" destOrd="0" presId="urn:microsoft.com/office/officeart/2005/8/layout/vList2"/>
    <dgm:cxn modelId="{2FB2F282-1333-4095-9975-A3E9D668B916}" type="presParOf" srcId="{F4F5955D-CB4A-461C-97D7-DA81EE93EBB7}" destId="{7004074C-105D-409E-9786-F210FDC8DC83}" srcOrd="2" destOrd="0" presId="urn:microsoft.com/office/officeart/2005/8/layout/vList2"/>
    <dgm:cxn modelId="{F6CC795E-941E-4033-845A-E272AD42F803}" type="presParOf" srcId="{F4F5955D-CB4A-461C-97D7-DA81EE93EBB7}" destId="{ABB9E5BF-38FB-4013-9C7F-DE76F4E452AB}" srcOrd="3" destOrd="0" presId="urn:microsoft.com/office/officeart/2005/8/layout/vList2"/>
    <dgm:cxn modelId="{D0BFBC94-1E93-4E56-A928-F74C07F923F6}" type="presParOf" srcId="{F4F5955D-CB4A-461C-97D7-DA81EE93EBB7}" destId="{5C0590B3-155F-4A75-8BE5-9B6069ED9F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40F65-DAD7-4723-98D3-D4B8BABDC1D4}">
      <dsp:nvSpPr>
        <dsp:cNvPr id="0" name=""/>
        <dsp:cNvSpPr/>
      </dsp:nvSpPr>
      <dsp:spPr>
        <a:xfrm>
          <a:off x="0" y="535687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Defined Target User: Adolescent Demographic</a:t>
          </a:r>
          <a:endParaRPr lang="en-US" sz="2100" kern="1200"/>
        </a:p>
      </dsp:txBody>
      <dsp:txXfrm>
        <a:off x="40724" y="576411"/>
        <a:ext cx="10086679" cy="752780"/>
      </dsp:txXfrm>
    </dsp:sp>
    <dsp:sp modelId="{7004074C-105D-409E-9786-F210FDC8DC83}">
      <dsp:nvSpPr>
        <dsp:cNvPr id="0" name=""/>
        <dsp:cNvSpPr/>
      </dsp:nvSpPr>
      <dsp:spPr>
        <a:xfrm>
          <a:off x="0" y="1430395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Interested in Sciences and Animals, New Technology, and Exploration</a:t>
          </a:r>
          <a:endParaRPr lang="en-US" sz="2100" kern="1200"/>
        </a:p>
      </dsp:txBody>
      <dsp:txXfrm>
        <a:off x="40724" y="1471119"/>
        <a:ext cx="10086679" cy="752780"/>
      </dsp:txXfrm>
    </dsp:sp>
    <dsp:sp modelId="{5C0590B3-155F-4A75-8BE5-9B6069ED9FD5}">
      <dsp:nvSpPr>
        <dsp:cNvPr id="0" name=""/>
        <dsp:cNvSpPr/>
      </dsp:nvSpPr>
      <dsp:spPr>
        <a:xfrm>
          <a:off x="0" y="2325104"/>
          <a:ext cx="10168127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Target Audience assumed to be able to play this simulator using an accessible device, and do not need any external installation of hardware (already has a webcam)</a:t>
          </a:r>
          <a:endParaRPr lang="en-US" sz="2100" kern="1200"/>
        </a:p>
      </dsp:txBody>
      <dsp:txXfrm>
        <a:off x="40724" y="2365828"/>
        <a:ext cx="10086679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808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12345/ocean-simulator/commit/e57d62ffe6e1422dd2223211fc9d851b0ba98b7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playmechanics.OceanMammalsBlueWhaleMarineLifeSim3D&amp;gl=US" TargetMode="External"/><Relationship Id="rId7" Type="http://schemas.openxmlformats.org/officeDocument/2006/relationships/hyperlink" Target="https://experiments.withgoogle.com/move" TargetMode="External"/><Relationship Id="rId2" Type="http://schemas.openxmlformats.org/officeDocument/2006/relationships/hyperlink" Target="https://play.google.com/store/apps/details?id=com.glutenfreegames.ultimateoceansimulator&amp;hl=en_US&amp;gl=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vel.earth/best-virtual-ocean-adventures/" TargetMode="External"/><Relationship Id="rId5" Type="http://schemas.openxmlformats.org/officeDocument/2006/relationships/hyperlink" Target="https://attenboroughsreef.com/" TargetMode="External"/><Relationship Id="rId4" Type="http://schemas.openxmlformats.org/officeDocument/2006/relationships/hyperlink" Target="https://apps.apple.com/us/app/fish-abyss-aquarium-simulator/id144230477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9E48-0B3C-7D0E-AB75-25728E04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43756-AB0F-EBD8-A7F1-DC72E676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/>
              <a:t>Use Case Gameplay</a:t>
            </a:r>
            <a:endParaRPr lang="en-US" sz="6600" b="1" kern="1200">
              <a:latin typeface="+mj-lt"/>
              <a:cs typeface="Calibri Light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AD57B-8253-CF84-488F-58E66B36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6AEEBF0-92BC-6F5E-ABDB-F8A54ED9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75" y="97104"/>
            <a:ext cx="6807197" cy="66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CD6FC-D7DE-7DF6-15D3-AAC69796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22785" cy="1315537"/>
          </a:xfrm>
        </p:spPr>
        <p:txBody>
          <a:bodyPr>
            <a:normAutofit/>
          </a:bodyPr>
          <a:lstStyle/>
          <a:p>
            <a:r>
              <a:rPr lang="en-US" sz="5900" b="1">
                <a:cs typeface="Calibri Light"/>
              </a:rPr>
              <a:t>Risks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BC56-A0E5-7964-8471-833D7636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532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b="1">
                <a:cs typeface="Calibri"/>
              </a:rPr>
              <a:t>TV/Monitor Multi-Device Implementation: 100% x 80 </a:t>
            </a:r>
            <a:r>
              <a:rPr lang="en-US" sz="2200" b="1" err="1">
                <a:cs typeface="Calibri"/>
              </a:rPr>
              <a:t>hr</a:t>
            </a:r>
            <a:r>
              <a:rPr lang="en-US" sz="2200" b="1">
                <a:cs typeface="Calibri"/>
              </a:rPr>
              <a:t> = 80 </a:t>
            </a:r>
            <a:r>
              <a:rPr lang="en-US" sz="2200" b="1" err="1">
                <a:cs typeface="Calibri"/>
              </a:rPr>
              <a:t>hr</a:t>
            </a:r>
            <a:endParaRPr lang="en-US" sz="2200" b="1">
              <a:cs typeface="Calibri"/>
            </a:endParaRPr>
          </a:p>
          <a:p>
            <a:pPr lvl="1"/>
            <a:r>
              <a:rPr lang="en-US">
                <a:cs typeface="Calibri"/>
              </a:rPr>
              <a:t>Effect: Incomplete Implementation for multi-device setups</a:t>
            </a:r>
          </a:p>
          <a:p>
            <a:pPr lvl="1"/>
            <a:r>
              <a:rPr lang="en-US">
                <a:cs typeface="Calibri"/>
              </a:rPr>
              <a:t>Mitigation: Begin computer webcam implementation, then begin simple prototype; classify project as single device so this is not classified as a major risk – Justified with market study that shows most target users only have access to single device setup</a:t>
            </a:r>
          </a:p>
          <a:p>
            <a:r>
              <a:rPr lang="en-US" sz="2200" b="1">
                <a:cs typeface="Calibri"/>
              </a:rPr>
              <a:t>Unrealistic Schedule: 100% x 80 </a:t>
            </a:r>
            <a:r>
              <a:rPr lang="en-US" sz="2200" b="1" err="1">
                <a:cs typeface="Calibri"/>
              </a:rPr>
              <a:t>hr</a:t>
            </a:r>
            <a:r>
              <a:rPr lang="en-US" sz="2200" b="1">
                <a:cs typeface="Calibri"/>
              </a:rPr>
              <a:t> = 80 </a:t>
            </a:r>
            <a:r>
              <a:rPr lang="en-US" sz="2200" b="1" err="1">
                <a:cs typeface="Calibri"/>
              </a:rPr>
              <a:t>hr</a:t>
            </a:r>
            <a:endParaRPr lang="en-US" sz="2200" b="1">
              <a:cs typeface="Calibri"/>
            </a:endParaRPr>
          </a:p>
          <a:p>
            <a:pPr lvl="1"/>
            <a:r>
              <a:rPr lang="en-US">
                <a:cs typeface="Calibri"/>
              </a:rPr>
              <a:t>Effect: Incomplete or lower quality product</a:t>
            </a:r>
          </a:p>
          <a:p>
            <a:pPr lvl="1"/>
            <a:r>
              <a:rPr lang="en-US">
                <a:cs typeface="Calibri"/>
              </a:rPr>
              <a:t>Mitigation: Create incremental delivery schedule for main features, focus on supplemental features in later iterations; ensure there is core feature functionality</a:t>
            </a:r>
          </a:p>
          <a:p>
            <a:r>
              <a:rPr lang="en-US" sz="2200" b="1">
                <a:cs typeface="Calibri"/>
              </a:rPr>
              <a:t>Environment Pose Detection Implementation Failure: 100% x 80 </a:t>
            </a:r>
            <a:r>
              <a:rPr lang="en-US" sz="2200" b="1" err="1">
                <a:cs typeface="Calibri"/>
              </a:rPr>
              <a:t>hr</a:t>
            </a:r>
            <a:r>
              <a:rPr lang="en-US" sz="2200" b="1">
                <a:cs typeface="Calibri"/>
              </a:rPr>
              <a:t> = 80 </a:t>
            </a:r>
            <a:r>
              <a:rPr lang="en-US" sz="2200" b="1" err="1">
                <a:cs typeface="Calibri"/>
              </a:rPr>
              <a:t>hr</a:t>
            </a:r>
            <a:endParaRPr lang="en-US" sz="2200" b="1">
              <a:cs typeface="Calibri"/>
            </a:endParaRPr>
          </a:p>
          <a:p>
            <a:pPr lvl="1"/>
            <a:r>
              <a:rPr lang="en-US">
                <a:cs typeface="Calibri"/>
              </a:rPr>
              <a:t>Effect: Main feature not  implemented, product is different to its initial description</a:t>
            </a:r>
          </a:p>
          <a:p>
            <a:pPr lvl="1"/>
            <a:r>
              <a:rPr lang="en-US">
                <a:cs typeface="Calibri"/>
              </a:rPr>
              <a:t>Mitigation: Focus on this functionality first to ensure the core feature is included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2EF5-0915-A18F-800D-8F506BE5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EAEA3-95B0-7562-4642-CEAE6973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84" y="640080"/>
            <a:ext cx="5029440" cy="1481328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Project Status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C2D7-FD3A-560F-EC40-C7BD61AA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027" y="501904"/>
            <a:ext cx="4818888" cy="584541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81114-5372-03DF-DBED-A79F683E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A707F-FD06-7C18-160E-698B6E84B9E4}"/>
              </a:ext>
            </a:extLst>
          </p:cNvPr>
          <p:cNvSpPr txBox="1"/>
          <p:nvPr/>
        </p:nvSpPr>
        <p:spPr>
          <a:xfrm>
            <a:off x="499148" y="2492779"/>
            <a:ext cx="105617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 panose="020F0502020204030204"/>
              </a:rPr>
              <a:t>Progress Update: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Animal hierarchy is expanded and generalized (different models can be created)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Generic pose controlling system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GitHub Repo Organization (Extensibility feature for future development)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Hinge joints generically implemented for diver (controlled by user)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A9DC3-4EA0-5F59-E661-C211F75049C1}"/>
              </a:ext>
            </a:extLst>
          </p:cNvPr>
          <p:cNvSpPr txBox="1"/>
          <p:nvPr/>
        </p:nvSpPr>
        <p:spPr>
          <a:xfrm>
            <a:off x="477117" y="4503049"/>
            <a:ext cx="709260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 panose="020F0502020204030204"/>
              </a:rPr>
              <a:t>Incomplete Core Features: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Home Screen (Main Menu)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Demo 3D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AI Generation of 3D models (marine life and simulation environment)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0B0565-15A2-A5A5-1050-A050217C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51" y="301504"/>
            <a:ext cx="6588612" cy="23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0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988-5598-1080-5D85-9B1EAD3C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900" b="1">
                <a:cs typeface="Calibri Light"/>
              </a:rPr>
              <a:t>Customer Feedback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F326A3C-5A80-C9CE-4BE1-0DE03413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080"/>
            <a:ext cx="10515600" cy="45360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 panose="020F0502020204030204"/>
              </a:rPr>
              <a:t>Simulator Foundation shown to Target Audience Representative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Feedback was based on foundation and quality of webcam calibration and motion control (not simulated environment statically created in Iteration 3)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Representative liked physics-based fluid simulation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Prepresentative would like calibration done after environment set up</a:t>
            </a:r>
            <a:endParaRPr lang="en-US" dirty="0"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cs typeface="Calibri" panose="020F0502020204030204"/>
              </a:rPr>
              <a:t> Added requirement for future project plan</a:t>
            </a:r>
            <a:endParaRPr lang="en-US" sz="2800" dirty="0">
              <a:cs typeface="Calibri" panose="020F0502020204030204"/>
            </a:endParaRPr>
          </a:p>
        </p:txBody>
      </p:sp>
      <p:sp>
        <p:nvSpPr>
          <p:cNvPr id="446" name="Slide Number Placeholder 445">
            <a:extLst>
              <a:ext uri="{FF2B5EF4-FFF2-40B4-BE49-F238E27FC236}">
                <a16:creationId xmlns:a16="http://schemas.microsoft.com/office/drawing/2014/main" id="{95ED51C5-94F4-DBC4-5DD7-A9E36937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A7562B-4A90-74DF-53EE-6B9240192695}"/>
              </a:ext>
            </a:extLst>
          </p:cNvPr>
          <p:cNvCxnSpPr/>
          <p:nvPr/>
        </p:nvCxnSpPr>
        <p:spPr>
          <a:xfrm flipV="1">
            <a:off x="836763" y="1677837"/>
            <a:ext cx="10840526" cy="14379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8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/>
              <a:t>Software Organization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12D2884E-A3EF-4815-9F26-D21A74C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8" y="476573"/>
            <a:ext cx="2333420" cy="3774916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D53F70-9015-B693-54BD-63A7ACAA0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71" y="476573"/>
            <a:ext cx="2465598" cy="3774916"/>
          </a:xfrm>
          <a:prstGeom prst="rect">
            <a:avLst/>
          </a:prstGeom>
        </p:spPr>
      </p:pic>
      <p:pic>
        <p:nvPicPr>
          <p:cNvPr id="10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6941815-B374-F062-5CB8-03E33FF4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748" y="476572"/>
            <a:ext cx="1978298" cy="3774917"/>
          </a:xfrm>
          <a:prstGeom prst="rect">
            <a:avLst/>
          </a:prstGeom>
        </p:spPr>
      </p:pic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D08273-1B2D-6941-07ED-DCC6CF380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662" y="915559"/>
            <a:ext cx="2685706" cy="3335929"/>
          </a:xfrm>
          <a:prstGeom prst="rect">
            <a:avLst/>
          </a:prstGeom>
        </p:spPr>
      </p:pic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51D8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760AAE-3086-8B6C-3AD9-961B3667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394A91-89C6-738C-0B5B-08EBF9F49FDC}"/>
              </a:ext>
            </a:extLst>
          </p:cNvPr>
          <p:cNvCxnSpPr/>
          <p:nvPr/>
        </p:nvCxnSpPr>
        <p:spPr>
          <a:xfrm flipV="1">
            <a:off x="698218" y="5776473"/>
            <a:ext cx="10840526" cy="14379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0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F02E-E0A7-C64C-1B20-712B8429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900" b="1">
                <a:cs typeface="Calibri Light"/>
              </a:rPr>
              <a:t>Running the Code</a:t>
            </a:r>
            <a:endParaRPr lang="en-US" sz="5900" b="1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D45E552-1EAC-E324-BA02-D096C584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Install </a:t>
            </a:r>
            <a:r>
              <a:rPr lang="en-US" err="1">
                <a:ea typeface="+mn-lt"/>
                <a:cs typeface="+mn-lt"/>
              </a:rPr>
              <a:t>nodejs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Clone ocean simulator repository.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Run "</a:t>
            </a:r>
            <a:r>
              <a:rPr lang="en-US" err="1">
                <a:ea typeface="+mn-lt"/>
                <a:cs typeface="+mn-lt"/>
              </a:rPr>
              <a:t>npm</a:t>
            </a:r>
            <a:r>
              <a:rPr lang="en-US">
                <a:ea typeface="+mn-lt"/>
                <a:cs typeface="+mn-lt"/>
              </a:rPr>
              <a:t> install" in there.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Run "</a:t>
            </a:r>
            <a:r>
              <a:rPr lang="en-US" err="1">
                <a:ea typeface="+mn-lt"/>
                <a:cs typeface="+mn-lt"/>
              </a:rPr>
              <a:t>npm</a:t>
            </a:r>
            <a:r>
              <a:rPr lang="en-US">
                <a:ea typeface="+mn-lt"/>
                <a:cs typeface="+mn-lt"/>
              </a:rPr>
              <a:t> run dev" in there.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Navigate to </a:t>
            </a:r>
            <a:r>
              <a:rPr lang="en-US" u="sng">
                <a:ea typeface="+mn-lt"/>
                <a:cs typeface="+mn-lt"/>
                <a:hlinkClick r:id="rId2"/>
              </a:rPr>
              <a:t>https://localhost:8080</a:t>
            </a:r>
            <a:r>
              <a:rPr lang="en-US">
                <a:ea typeface="+mn-lt"/>
                <a:cs typeface="+mn-lt"/>
              </a:rPr>
              <a:t> from the development computer and wait for it to load.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Check for movement of test object (fluidity simulation and hinge joint testing)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1E21-9912-5941-E395-AA4008EB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5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E2B0-DE64-20E0-D957-D2EA0C5F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900" b="1">
                <a:cs typeface="Calibri Light"/>
              </a:rPr>
              <a:t>Test Cases</a:t>
            </a:r>
          </a:p>
        </p:txBody>
      </p:sp>
      <p:sp>
        <p:nvSpPr>
          <p:cNvPr id="704" name="Text Placeholder 703">
            <a:extLst>
              <a:ext uri="{FF2B5EF4-FFF2-40B4-BE49-F238E27FC236}">
                <a16:creationId xmlns:a16="http://schemas.microsoft.com/office/drawing/2014/main" id="{9ECB0AE5-F5FD-6786-B0D4-223FA09D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Math tests (42)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03" name="Content Placeholder 702">
            <a:extLst>
              <a:ext uri="{FF2B5EF4-FFF2-40B4-BE49-F238E27FC236}">
                <a16:creationId xmlns:a16="http://schemas.microsoft.com/office/drawing/2014/main" id="{650DACCA-561F-DA83-6D47-4DBFFF9AF1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Automated tests given expected inputs and outputs</a:t>
            </a:r>
            <a:endParaRPr lang="en-US" sz="32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Euler angle rotations</a:t>
            </a:r>
            <a:endParaRPr lang="en-US" sz="320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Transformations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Pose angle decomposition</a:t>
            </a:r>
          </a:p>
        </p:txBody>
      </p:sp>
      <p:sp>
        <p:nvSpPr>
          <p:cNvPr id="705" name="Text Placeholder 704">
            <a:extLst>
              <a:ext uri="{FF2B5EF4-FFF2-40B4-BE49-F238E27FC236}">
                <a16:creationId xmlns:a16="http://schemas.microsoft.com/office/drawing/2014/main" id="{152DB5A2-CC55-09CC-A3B5-5CACE9FF8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Observation tests (40) 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06" name="Content Placeholder 705">
            <a:extLst>
              <a:ext uri="{FF2B5EF4-FFF2-40B4-BE49-F238E27FC236}">
                <a16:creationId xmlns:a16="http://schemas.microsoft.com/office/drawing/2014/main" id="{51B83A6F-91E1-91EA-57F9-7794E90EC8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Tester observes rendering &amp; physics of "playground" functions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Hinge and "cone-twist" joints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Capsule, sphere, and box entity generators</a:t>
            </a:r>
            <a:endParaRPr lang="en-US" sz="320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Moving rigid bodies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ea typeface="+mn-lt"/>
                <a:cs typeface="+mn-lt"/>
              </a:rPr>
              <a:t>Diver, hand, and arm(s)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D93A1FA-B037-DE45-DD08-C2EA6BE7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29310E-DF4B-9293-EC5C-80927EF5067F}"/>
              </a:ext>
            </a:extLst>
          </p:cNvPr>
          <p:cNvCxnSpPr/>
          <p:nvPr/>
        </p:nvCxnSpPr>
        <p:spPr>
          <a:xfrm flipV="1">
            <a:off x="836763" y="1677837"/>
            <a:ext cx="10840526" cy="14379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3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/>
              <a:t>Future Project Plans</a:t>
            </a:r>
            <a:endParaRPr lang="en-US" sz="6600" b="1" kern="1200">
              <a:latin typeface="+mj-lt"/>
              <a:cs typeface="Calibri Light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AD57B-8253-CF84-488F-58E66B36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572B4-AE0C-C8F3-BDCE-CF572D2F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017" y="982807"/>
            <a:ext cx="6555509" cy="5113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Implement the game features previously mentioned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Create Simulator Screen &amp; Navigation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Create ocean environments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Implement animal perspective (move as marine animal)</a:t>
            </a:r>
          </a:p>
        </p:txBody>
      </p:sp>
    </p:spTree>
    <p:extLst>
      <p:ext uri="{BB962C8B-B14F-4D97-AF65-F5344CB8AC3E}">
        <p14:creationId xmlns:p14="http://schemas.microsoft.com/office/powerpoint/2010/main" val="400921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BAD3-87D1-81C2-AB0B-6C8A179B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8000" b="1" kern="1200"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BB548-350D-5547-294D-CBA09C429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938" y="4619624"/>
            <a:ext cx="10637765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ea typeface="+mn-lt"/>
                <a:cs typeface="+mn-lt"/>
                <a:hlinkClick r:id="rId2"/>
              </a:rPr>
              <a:t>https://github.com/i12345/ocean-simulator/commit/e57d62ffe6e1422dd2223211fc9d851b0ba98b73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2CE9-7B59-4278-B71B-649D075C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falling person1">
            <a:hlinkClick r:id="" action="ppaction://media"/>
            <a:extLst>
              <a:ext uri="{FF2B5EF4-FFF2-40B4-BE49-F238E27FC236}">
                <a16:creationId xmlns:a16="http://schemas.microsoft.com/office/drawing/2014/main" id="{A3121E49-1D47-7DD5-E474-762142FA4F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1" y="826851"/>
            <a:ext cx="10350230" cy="52140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2B3D5-7C31-1DAD-6911-7530650F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2B3D5-7C31-1DAD-6911-7530650F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My First Project _ Launch">
            <a:hlinkClick r:id="" action="ppaction://media"/>
            <a:extLst>
              <a:ext uri="{FF2B5EF4-FFF2-40B4-BE49-F238E27FC236}">
                <a16:creationId xmlns:a16="http://schemas.microsoft.com/office/drawing/2014/main" id="{F9BE13CC-5341-839B-B456-89365D5197C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3827" y="791852"/>
            <a:ext cx="10350632" cy="52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b="1">
                <a:cs typeface="Calibri Light"/>
              </a:rPr>
              <a:t>Ocean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434897"/>
            <a:ext cx="3946779" cy="17283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endParaRPr lang="en-US" b="1">
              <a:cs typeface="Calibri"/>
            </a:endParaRPr>
          </a:p>
          <a:p>
            <a:pPr algn="r"/>
            <a:r>
              <a:rPr lang="en-US" b="1">
                <a:cs typeface="Calibri"/>
              </a:rPr>
              <a:t>Group 4</a:t>
            </a:r>
          </a:p>
          <a:p>
            <a:pPr algn="r"/>
            <a:r>
              <a:rPr lang="en-US" b="1">
                <a:cs typeface="Calibri"/>
              </a:rPr>
              <a:t>Christian Blundell</a:t>
            </a:r>
            <a:br>
              <a:rPr lang="en-US" b="1">
                <a:cs typeface="Calibri"/>
              </a:rPr>
            </a:br>
            <a:r>
              <a:rPr lang="en-US" b="1">
                <a:cs typeface="Calibri"/>
              </a:rPr>
              <a:t>Shaina Ayer</a:t>
            </a:r>
            <a:br>
              <a:rPr lang="en-US" b="1">
                <a:cs typeface="Calibri"/>
              </a:rPr>
            </a:br>
            <a:r>
              <a:rPr lang="en-US" b="1">
                <a:cs typeface="Calibri"/>
              </a:rPr>
              <a:t>Isaac Valdez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B5F21-1EBC-D994-3737-73A56DA6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F819B-98E7-389D-2247-43ED1C81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5900" b="1">
                <a:cs typeface="Calibri Light"/>
              </a:rPr>
              <a:t>Target 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91F294F-D310-9372-5385-1E5F84D4CE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420D720-4C09-1F47-CB0A-E7599747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F966A-E869-0496-F8EA-AFA358AB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5900" b="1">
                <a:cs typeface="Calibri Light"/>
              </a:rPr>
              <a:t>Competitors</a:t>
            </a:r>
            <a:endParaRPr lang="en-US" sz="5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E84CD-3485-E555-5048-D9305B98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EFCC40D-C522-968E-5863-D5B629612DC6}"/>
              </a:ext>
            </a:extLst>
          </p:cNvPr>
          <p:cNvSpPr>
            <a:spLocks noGrp="1"/>
          </p:cNvSpPr>
          <p:nvPr/>
        </p:nvSpPr>
        <p:spPr>
          <a:xfrm>
            <a:off x="937862" y="2381993"/>
            <a:ext cx="4963444" cy="713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b="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tx1"/>
                </a:solidFill>
                <a:ea typeface="+mn-lt"/>
                <a:cs typeface="+mn-lt"/>
              </a:rPr>
              <a:t>Video games / interactive projects with marine life 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A3C211-694F-2A90-53B6-5AF22048C4B1}"/>
              </a:ext>
            </a:extLst>
          </p:cNvPr>
          <p:cNvSpPr>
            <a:spLocks noGrp="1"/>
          </p:cNvSpPr>
          <p:nvPr/>
        </p:nvSpPr>
        <p:spPr>
          <a:xfrm>
            <a:off x="833953" y="3097439"/>
            <a:ext cx="4963444" cy="32983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ea typeface="+mn-lt"/>
                <a:cs typeface="+mn-lt"/>
                <a:hlinkClick r:id="rId2"/>
              </a:rPr>
              <a:t>Ultimate Ocean Simulator</a:t>
            </a:r>
            <a:endParaRPr lang="en-US" dirty="0"/>
          </a:p>
          <a:p>
            <a:pPr lvl="1">
              <a:buClr>
                <a:srgbClr val="75ABB0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lets the player “play” as one of the marine animals</a:t>
            </a:r>
            <a:endParaRPr lang="en-US" u="sng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75ABB0"/>
              </a:buClr>
            </a:pPr>
            <a:r>
              <a:rPr lang="en-US" u="sng" dirty="0">
                <a:ea typeface="+mn-lt"/>
                <a:cs typeface="+mn-lt"/>
                <a:hlinkClick r:id="rId3"/>
              </a:rPr>
              <a:t>Ocean Mammals: Blue Whale Mari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75ABB0"/>
              </a:buClr>
            </a:pPr>
            <a:r>
              <a:rPr lang="en-US" u="sng" dirty="0">
                <a:ea typeface="+mn-lt"/>
                <a:cs typeface="+mn-lt"/>
                <a:hlinkClick r:id="rId4"/>
              </a:rPr>
              <a:t>Fish Abyss: Aquarium Simulator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75ABB0"/>
              </a:buClr>
            </a:pPr>
            <a:r>
              <a:rPr lang="en-US" u="sng" dirty="0">
                <a:ea typeface="+mn-lt"/>
                <a:cs typeface="+mn-lt"/>
                <a:hlinkClick r:id="rId5"/>
              </a:rPr>
              <a:t>David Attenborough’s Great Barrier Reef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75ABB0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has many educational videos and articles as well. </a:t>
            </a:r>
          </a:p>
          <a:p>
            <a:pPr>
              <a:buClr>
                <a:srgbClr val="75ABB0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(Besides these, there are many non-interactive underwater experiences available on the Internet, such as </a:t>
            </a:r>
            <a:r>
              <a:rPr lang="en-US" u="sng" dirty="0">
                <a:ea typeface="+mn-lt"/>
                <a:cs typeface="+mn-lt"/>
                <a:hlinkClick r:id="rId6"/>
              </a:rPr>
              <a:t>regular and 3D videos</a:t>
            </a:r>
            <a:r>
              <a:rPr lang="en-US" dirty="0">
                <a:ea typeface="+mn-lt"/>
                <a:cs typeface="+mn-lt"/>
              </a:rPr>
              <a:t>.)</a:t>
            </a:r>
          </a:p>
          <a:p>
            <a:pPr>
              <a:buClr>
                <a:srgbClr val="75ABB0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However, these games lack motion-controlled input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7B1AD0F-2F2C-3D9F-676E-08D555321CC9}"/>
              </a:ext>
            </a:extLst>
          </p:cNvPr>
          <p:cNvSpPr>
            <a:spLocks noGrp="1"/>
          </p:cNvSpPr>
          <p:nvPr/>
        </p:nvSpPr>
        <p:spPr>
          <a:xfrm>
            <a:off x="6246226" y="2474356"/>
            <a:ext cx="4900298" cy="540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b="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Motion-controlled video games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9DE09194-42CF-9376-8DF0-44262DAF327C}"/>
              </a:ext>
            </a:extLst>
          </p:cNvPr>
          <p:cNvSpPr>
            <a:spLocks noGrp="1"/>
          </p:cNvSpPr>
          <p:nvPr/>
        </p:nvSpPr>
        <p:spPr>
          <a:xfrm>
            <a:off x="6246226" y="3097439"/>
            <a:ext cx="4900298" cy="27903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5ABB0"/>
              </a:buClr>
              <a:buFont typeface="Wingdings" panose="05000000000000000000" pitchFamily="2" charset="2"/>
              <a:buChar char="ü"/>
            </a:pPr>
            <a:r>
              <a:rPr lang="en-US" i="1" u="sng" dirty="0">
                <a:ea typeface="+mn-lt"/>
                <a:cs typeface="+mn-lt"/>
                <a:hlinkClick r:id="rId7"/>
              </a:rPr>
              <a:t>Move!</a:t>
            </a:r>
          </a:p>
          <a:p>
            <a:pPr>
              <a:buClr>
                <a:srgbClr val="75ABB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(Various Kinect and PlayStation games)</a:t>
            </a:r>
          </a:p>
          <a:p>
            <a:pPr>
              <a:buClr>
                <a:srgbClr val="75ABB0"/>
              </a:buClr>
              <a:buChar char="ü"/>
            </a:pPr>
            <a:r>
              <a:rPr lang="en-US" dirty="0">
                <a:solidFill>
                  <a:schemeClr val="tx1"/>
                </a:solidFill>
              </a:rPr>
              <a:t>After several Internet searches, I could not find any motion-controlled marine life / ocean simulator games</a:t>
            </a:r>
          </a:p>
          <a:p>
            <a:pPr>
              <a:buClr>
                <a:srgbClr val="75ABB0"/>
              </a:buClr>
              <a:buFont typeface="Wingdings" panose="05000000000000000000" pitchFamily="2" charset="2"/>
              <a:buChar char="ü"/>
            </a:pP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47181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50CB92B-AF0A-A2EC-7800-AA5CD30B0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165" y="435049"/>
            <a:ext cx="9218614" cy="547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AD57B-8253-CF84-488F-58E66B36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894843"/>
            <a:ext cx="3571810" cy="3317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/>
              <a:t>UML</a:t>
            </a:r>
            <a:endParaRPr lang="en-US" sz="6600" b="1" kern="1200">
              <a:latin typeface="+mj-l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760AAE-3086-8B6C-3AD9-961B3667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4E9C35B-3CB1-9A9B-F4DD-5A6D202F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482562"/>
            <a:ext cx="7603836" cy="55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026C-28D4-F0F9-0230-B1D39C57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/>
              <a:t>Use Case Webcam Calibration</a:t>
            </a:r>
            <a:endParaRPr lang="en-US" sz="6600" b="1" kern="1200">
              <a:latin typeface="+mj-lt"/>
              <a:cs typeface="Calibri Light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AD57B-8253-CF84-488F-58E66B36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390CA602-7BA3-EDFF-69D9-BC44C60A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857" y="43776"/>
            <a:ext cx="6391562" cy="67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8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633</Words>
  <Application>Microsoft Office PowerPoint</Application>
  <PresentationFormat>Widescreen</PresentationFormat>
  <Paragraphs>105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Demo</vt:lpstr>
      <vt:lpstr>PowerPoint Presentation</vt:lpstr>
      <vt:lpstr>PowerPoint Presentation</vt:lpstr>
      <vt:lpstr>Ocean Simulator</vt:lpstr>
      <vt:lpstr>Target User</vt:lpstr>
      <vt:lpstr>Competitors</vt:lpstr>
      <vt:lpstr>Domain Model</vt:lpstr>
      <vt:lpstr>UML</vt:lpstr>
      <vt:lpstr>Use Case Webcam Calibration</vt:lpstr>
      <vt:lpstr>Use Case Gameplay</vt:lpstr>
      <vt:lpstr>Risks</vt:lpstr>
      <vt:lpstr>Project Status</vt:lpstr>
      <vt:lpstr>Customer Feedback</vt:lpstr>
      <vt:lpstr>Software Organization</vt:lpstr>
      <vt:lpstr>Running the Code</vt:lpstr>
      <vt:lpstr>Test Cases</vt:lpstr>
      <vt:lpstr>Future Project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Christian Blundell</cp:lastModifiedBy>
  <cp:revision>29</cp:revision>
  <dcterms:created xsi:type="dcterms:W3CDTF">2022-11-27T03:08:14Z</dcterms:created>
  <dcterms:modified xsi:type="dcterms:W3CDTF">2022-11-29T05:31:44Z</dcterms:modified>
</cp:coreProperties>
</file>