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T Interphases" charset="1" panose="02000503020000020004"/>
      <p:regular r:id="rId17"/>
    </p:embeddedFont>
    <p:embeddedFont>
      <p:font typeface="TT Interphases Italics" charset="1" panose="02000503020000090004"/>
      <p:regular r:id="rId18"/>
    </p:embeddedFont>
    <p:embeddedFont>
      <p:font typeface="TT Ramillas" charset="1" panose="020E0000080000020004"/>
      <p:regular r:id="rId19"/>
    </p:embeddedFont>
    <p:embeddedFont>
      <p:font typeface="TT Ramillas Bold" charset="1" panose="020E00000800000200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87637" y="3177989"/>
            <a:ext cx="14112725" cy="2534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975"/>
              </a:lnSpc>
            </a:pPr>
            <a:r>
              <a:rPr lang="en-US" sz="8750">
                <a:solidFill>
                  <a:srgbClr val="F5F3F3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Predicción de cardiopatías mediante Machine Learning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945054" y="7395956"/>
            <a:ext cx="11955278" cy="1186477"/>
            <a:chOff x="0" y="0"/>
            <a:chExt cx="4241545" cy="42094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41545" cy="420943"/>
            </a:xfrm>
            <a:custGeom>
              <a:avLst/>
              <a:gdLst/>
              <a:ahLst/>
              <a:cxnLst/>
              <a:rect r="r" b="b" t="t" l="l"/>
              <a:pathLst>
                <a:path h="420943" w="4241545">
                  <a:moveTo>
                    <a:pt x="0" y="0"/>
                  </a:moveTo>
                  <a:lnTo>
                    <a:pt x="4241545" y="0"/>
                  </a:lnTo>
                  <a:lnTo>
                    <a:pt x="4241545" y="420943"/>
                  </a:lnTo>
                  <a:lnTo>
                    <a:pt x="0" y="420943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241545" cy="459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3104350" y="7660127"/>
            <a:ext cx="11403371" cy="587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1"/>
              </a:lnSpc>
              <a:spcBef>
                <a:spcPct val="0"/>
              </a:spcBef>
            </a:pPr>
            <a:r>
              <a:rPr lang="en-US" sz="3479">
                <a:solidFill>
                  <a:srgbClr val="094C69"/>
                </a:solidFill>
                <a:latin typeface="TT Interphases Italics"/>
                <a:ea typeface="TT Interphases Italics"/>
                <a:cs typeface="TT Interphases Italics"/>
                <a:sym typeface="TT Interphases Italics"/>
              </a:rPr>
              <a:t>Proyecto final Ironhack 2024 - Laura y Christian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47229" y="2004596"/>
            <a:ext cx="786207" cy="786207"/>
          </a:xfrm>
          <a:custGeom>
            <a:avLst/>
            <a:gdLst/>
            <a:ahLst/>
            <a:cxnLst/>
            <a:rect r="r" b="b" t="t" l="l"/>
            <a:pathLst>
              <a:path h="786207" w="786207">
                <a:moveTo>
                  <a:pt x="0" y="0"/>
                </a:moveTo>
                <a:lnTo>
                  <a:pt x="786208" y="0"/>
                </a:lnTo>
                <a:lnTo>
                  <a:pt x="786208" y="786207"/>
                </a:lnTo>
                <a:lnTo>
                  <a:pt x="0" y="786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18553" y="5949075"/>
            <a:ext cx="19402416" cy="4723692"/>
            <a:chOff x="0" y="0"/>
            <a:chExt cx="5110101" cy="12441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10101" cy="1244100"/>
            </a:xfrm>
            <a:custGeom>
              <a:avLst/>
              <a:gdLst/>
              <a:ahLst/>
              <a:cxnLst/>
              <a:rect r="r" b="b" t="t" l="l"/>
              <a:pathLst>
                <a:path h="1244100" w="5110101">
                  <a:moveTo>
                    <a:pt x="0" y="0"/>
                  </a:moveTo>
                  <a:lnTo>
                    <a:pt x="5110101" y="0"/>
                  </a:lnTo>
                  <a:lnTo>
                    <a:pt x="5110101" y="1244100"/>
                  </a:lnTo>
                  <a:lnTo>
                    <a:pt x="0" y="1244100"/>
                  </a:lnTo>
                  <a:close/>
                </a:path>
              </a:pathLst>
            </a:custGeom>
            <a:solidFill>
              <a:srgbClr val="094C6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110101" cy="1282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126040" y="2108227"/>
            <a:ext cx="10035919" cy="136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64"/>
              </a:lnSpc>
              <a:spcBef>
                <a:spcPct val="0"/>
              </a:spcBef>
            </a:pPr>
            <a:r>
              <a:rPr lang="en-US" sz="4705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SEGMENTACIÓN PARA MÉTRICAS POR ENCIMA DE LA MEDIANA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56128" y="7220656"/>
            <a:ext cx="14832602" cy="1090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66"/>
              </a:lnSpc>
              <a:spcBef>
                <a:spcPct val="0"/>
              </a:spcBef>
            </a:pPr>
            <a:r>
              <a:rPr lang="en-US" sz="2938">
                <a:solidFill>
                  <a:srgbClr val="FFFEF7"/>
                </a:solidFill>
                <a:latin typeface="TT Ramillas"/>
                <a:ea typeface="TT Ramillas"/>
                <a:cs typeface="TT Ramillas"/>
                <a:sym typeface="TT Ramillas"/>
              </a:rPr>
              <a:t>La prevención temprana de estas enfermedades mediante ML puede beneficiar enormemente a los sistemas de salud.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-1673225" y="1204357"/>
            <a:ext cx="16457873" cy="337406"/>
            <a:chOff x="0" y="0"/>
            <a:chExt cx="4334584" cy="8886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34584" cy="88864"/>
            </a:xfrm>
            <a:custGeom>
              <a:avLst/>
              <a:gdLst/>
              <a:ahLst/>
              <a:cxnLst/>
              <a:rect r="r" b="b" t="t" l="l"/>
              <a:pathLst>
                <a:path h="88864" w="4334584">
                  <a:moveTo>
                    <a:pt x="0" y="0"/>
                  </a:moveTo>
                  <a:lnTo>
                    <a:pt x="4334584" y="0"/>
                  </a:lnTo>
                  <a:lnTo>
                    <a:pt x="4334584" y="88864"/>
                  </a:lnTo>
                  <a:lnTo>
                    <a:pt x="0" y="88864"/>
                  </a:lnTo>
                  <a:close/>
                </a:path>
              </a:pathLst>
            </a:custGeom>
            <a:solidFill>
              <a:srgbClr val="094C6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334584" cy="1269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98715" y="204117"/>
            <a:ext cx="13825046" cy="884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68"/>
              </a:lnSpc>
              <a:spcBef>
                <a:spcPct val="0"/>
              </a:spcBef>
            </a:pPr>
            <a:r>
              <a:rPr lang="en-US" sz="6112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FUTURE WORK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2847229" y="3933659"/>
            <a:ext cx="786207" cy="786207"/>
          </a:xfrm>
          <a:custGeom>
            <a:avLst/>
            <a:gdLst/>
            <a:ahLst/>
            <a:cxnLst/>
            <a:rect r="r" b="b" t="t" l="l"/>
            <a:pathLst>
              <a:path h="786207" w="786207">
                <a:moveTo>
                  <a:pt x="0" y="0"/>
                </a:moveTo>
                <a:lnTo>
                  <a:pt x="786208" y="0"/>
                </a:lnTo>
                <a:lnTo>
                  <a:pt x="786208" y="786207"/>
                </a:lnTo>
                <a:lnTo>
                  <a:pt x="0" y="786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126040" y="3962234"/>
            <a:ext cx="11994453" cy="136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64"/>
              </a:lnSpc>
              <a:spcBef>
                <a:spcPct val="0"/>
              </a:spcBef>
            </a:pPr>
            <a:r>
              <a:rPr lang="en-US" sz="4705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AMPLIAR EL CONJUNTO MUESTRAL Y EXPLORAR PARÁMETROS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57480" y="5537511"/>
            <a:ext cx="10373041" cy="97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44"/>
              </a:lnSpc>
              <a:spcBef>
                <a:spcPct val="0"/>
              </a:spcBef>
            </a:pPr>
            <a:r>
              <a:rPr lang="en-US" sz="6957">
                <a:solidFill>
                  <a:srgbClr val="094C69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¡Gracias!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918632" y="3777364"/>
            <a:ext cx="2450737" cy="1234559"/>
          </a:xfrm>
          <a:custGeom>
            <a:avLst/>
            <a:gdLst/>
            <a:ahLst/>
            <a:cxnLst/>
            <a:rect r="r" b="b" t="t" l="l"/>
            <a:pathLst>
              <a:path h="1234559" w="2450737">
                <a:moveTo>
                  <a:pt x="0" y="0"/>
                </a:moveTo>
                <a:lnTo>
                  <a:pt x="2450736" y="0"/>
                </a:lnTo>
                <a:lnTo>
                  <a:pt x="2450736" y="1234559"/>
                </a:lnTo>
                <a:lnTo>
                  <a:pt x="0" y="12345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7211263" cy="10948294"/>
            <a:chOff x="0" y="0"/>
            <a:chExt cx="9615018" cy="14597725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1406" t="0" r="32085" b="0"/>
            <a:stretch>
              <a:fillRect/>
            </a:stretch>
          </p:blipFill>
          <p:spPr>
            <a:xfrm flipH="false" flipV="false">
              <a:off x="0" y="0"/>
              <a:ext cx="9615018" cy="14597725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7565359" y="2233361"/>
            <a:ext cx="14183095" cy="337406"/>
            <a:chOff x="0" y="0"/>
            <a:chExt cx="3735465" cy="8886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735465" cy="88864"/>
            </a:xfrm>
            <a:custGeom>
              <a:avLst/>
              <a:gdLst/>
              <a:ahLst/>
              <a:cxnLst/>
              <a:rect r="r" b="b" t="t" l="l"/>
              <a:pathLst>
                <a:path h="88864" w="3735465">
                  <a:moveTo>
                    <a:pt x="0" y="0"/>
                  </a:moveTo>
                  <a:lnTo>
                    <a:pt x="3735465" y="0"/>
                  </a:lnTo>
                  <a:lnTo>
                    <a:pt x="3735465" y="88864"/>
                  </a:lnTo>
                  <a:lnTo>
                    <a:pt x="0" y="88864"/>
                  </a:lnTo>
                  <a:close/>
                </a:path>
              </a:pathLst>
            </a:custGeom>
            <a:solidFill>
              <a:srgbClr val="094C6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3735465" cy="1269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7565359" y="916394"/>
            <a:ext cx="10409948" cy="864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40"/>
              </a:lnSpc>
              <a:spcBef>
                <a:spcPct val="0"/>
              </a:spcBef>
            </a:pPr>
            <a:r>
              <a:rPr lang="en-US" sz="5912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VISIÓN GENERAL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565359" y="4632913"/>
            <a:ext cx="10069504" cy="1555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7" indent="-291463" lvl="1">
              <a:lnSpc>
                <a:spcPts val="4103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Base de datos de estudio de cardiopatías en Sudáfrica (1983)</a:t>
            </a:r>
          </a:p>
          <a:p>
            <a:pPr algn="l" marL="604516" indent="-302258" lvl="1">
              <a:lnSpc>
                <a:spcPts val="4255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462 observaciones médicas de hombres con datos clínicos detallados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79420" y="3397231"/>
            <a:ext cx="11914172" cy="864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40"/>
              </a:lnSpc>
              <a:spcBef>
                <a:spcPct val="0"/>
              </a:spcBef>
            </a:pPr>
            <a:r>
              <a:rPr lang="en-US" sz="5912" strike="noStrike" u="none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Conjunto de datos original: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565359" y="6700248"/>
            <a:ext cx="9301713" cy="864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40"/>
              </a:lnSpc>
              <a:spcBef>
                <a:spcPct val="0"/>
              </a:spcBef>
            </a:pPr>
            <a:r>
              <a:rPr lang="en-US" sz="5912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Objetivo: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579420" y="7763481"/>
            <a:ext cx="10069504" cy="1150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1"/>
              </a:lnSpc>
            </a:pPr>
            <a:r>
              <a:rPr lang="en-US" sz="3099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Predicción de cardiopatías coronarias a partir de datos clínicos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87081" y="3012297"/>
            <a:ext cx="8192769" cy="6787968"/>
            <a:chOff x="0" y="0"/>
            <a:chExt cx="10923692" cy="9050624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2160" t="0" r="2160" b="0"/>
            <a:stretch>
              <a:fillRect/>
            </a:stretch>
          </p:blipFill>
          <p:spPr>
            <a:xfrm flipH="false" flipV="false">
              <a:off x="0" y="0"/>
              <a:ext cx="10923692" cy="9050624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-3600255" y="2048408"/>
            <a:ext cx="14183095" cy="337406"/>
            <a:chOff x="0" y="0"/>
            <a:chExt cx="3735465" cy="8886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735465" cy="88864"/>
            </a:xfrm>
            <a:custGeom>
              <a:avLst/>
              <a:gdLst/>
              <a:ahLst/>
              <a:cxnLst/>
              <a:rect r="r" b="b" t="t" l="l"/>
              <a:pathLst>
                <a:path h="88864" w="3735465">
                  <a:moveTo>
                    <a:pt x="0" y="0"/>
                  </a:moveTo>
                  <a:lnTo>
                    <a:pt x="3735465" y="0"/>
                  </a:lnTo>
                  <a:lnTo>
                    <a:pt x="3735465" y="88864"/>
                  </a:lnTo>
                  <a:lnTo>
                    <a:pt x="0" y="88864"/>
                  </a:lnTo>
                  <a:close/>
                </a:path>
              </a:pathLst>
            </a:custGeom>
            <a:solidFill>
              <a:srgbClr val="094C6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3735465" cy="1269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99274" y="894358"/>
            <a:ext cx="10409948" cy="864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40"/>
              </a:lnSpc>
              <a:spcBef>
                <a:spcPct val="0"/>
              </a:spcBef>
            </a:pPr>
            <a:r>
              <a:rPr lang="en-US" sz="5912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EDA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99274" y="7152766"/>
            <a:ext cx="8787807" cy="2105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6" indent="-302258" lvl="1">
              <a:lnSpc>
                <a:spcPts val="4255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Muestra reducida</a:t>
            </a:r>
          </a:p>
          <a:p>
            <a:pPr algn="l" marL="604516" indent="-302258" lvl="1">
              <a:lnSpc>
                <a:spcPts val="4255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Base de datos desbalanceada</a:t>
            </a:r>
          </a:p>
          <a:p>
            <a:pPr algn="l" marL="604516" indent="-302258" lvl="1">
              <a:lnSpc>
                <a:spcPts val="4255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Problemas de escala </a:t>
            </a:r>
          </a:p>
          <a:p>
            <a:pPr algn="l" marL="604516" indent="-302258" lvl="1">
              <a:lnSpc>
                <a:spcPts val="4255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Duplicados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1545" y="6179072"/>
            <a:ext cx="10397677" cy="864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40"/>
              </a:lnSpc>
              <a:spcBef>
                <a:spcPct val="0"/>
              </a:spcBef>
            </a:pPr>
            <a:r>
              <a:rPr lang="en-US" sz="5912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Desafíos: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85212" y="3040872"/>
            <a:ext cx="9301713" cy="864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40"/>
              </a:lnSpc>
              <a:spcBef>
                <a:spcPct val="0"/>
              </a:spcBef>
            </a:pPr>
            <a:r>
              <a:rPr lang="en-US" sz="5912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Manejo y Limpieza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85212" y="4145772"/>
            <a:ext cx="10069504" cy="1678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5" indent="-323848" lvl="1">
              <a:lnSpc>
                <a:spcPts val="455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Conversión a formato CSV</a:t>
            </a:r>
          </a:p>
          <a:p>
            <a:pPr algn="l" marL="647695" indent="-323848" lvl="1">
              <a:lnSpc>
                <a:spcPts val="455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Eliminación de variables irrelevantes (id)</a:t>
            </a:r>
          </a:p>
          <a:p>
            <a:pPr algn="l" marL="647695" indent="-323848" lvl="1">
              <a:lnSpc>
                <a:spcPts val="455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Verificación de valores nulos y outliers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81325" y="892782"/>
            <a:ext cx="14183095" cy="337406"/>
            <a:chOff x="0" y="0"/>
            <a:chExt cx="3735465" cy="888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35465" cy="88864"/>
            </a:xfrm>
            <a:custGeom>
              <a:avLst/>
              <a:gdLst/>
              <a:ahLst/>
              <a:cxnLst/>
              <a:rect r="r" b="b" t="t" l="l"/>
              <a:pathLst>
                <a:path h="88864" w="3735465">
                  <a:moveTo>
                    <a:pt x="0" y="0"/>
                  </a:moveTo>
                  <a:lnTo>
                    <a:pt x="3735465" y="0"/>
                  </a:lnTo>
                  <a:lnTo>
                    <a:pt x="3735465" y="88864"/>
                  </a:lnTo>
                  <a:lnTo>
                    <a:pt x="0" y="88864"/>
                  </a:lnTo>
                  <a:close/>
                </a:path>
              </a:pathLst>
            </a:custGeom>
            <a:solidFill>
              <a:srgbClr val="094C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735465" cy="1269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103478" y="1449263"/>
            <a:ext cx="12686165" cy="8634669"/>
          </a:xfrm>
          <a:custGeom>
            <a:avLst/>
            <a:gdLst/>
            <a:ahLst/>
            <a:cxnLst/>
            <a:rect r="r" b="b" t="t" l="l"/>
            <a:pathLst>
              <a:path h="8634669" w="12686165">
                <a:moveTo>
                  <a:pt x="0" y="0"/>
                </a:moveTo>
                <a:lnTo>
                  <a:pt x="12686165" y="0"/>
                </a:lnTo>
                <a:lnTo>
                  <a:pt x="12686165" y="8634670"/>
                </a:lnTo>
                <a:lnTo>
                  <a:pt x="0" y="86346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86" t="0" r="-894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94930" y="28575"/>
            <a:ext cx="10409948" cy="864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40"/>
              </a:lnSpc>
              <a:spcBef>
                <a:spcPct val="0"/>
              </a:spcBef>
            </a:pPr>
            <a:r>
              <a:rPr lang="en-US" sz="5912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EDA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651094" y="135875"/>
            <a:ext cx="10069504" cy="535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2999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Boxplot variables numéricas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81325" y="892782"/>
            <a:ext cx="14183095" cy="337406"/>
            <a:chOff x="0" y="0"/>
            <a:chExt cx="3735465" cy="888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35465" cy="88864"/>
            </a:xfrm>
            <a:custGeom>
              <a:avLst/>
              <a:gdLst/>
              <a:ahLst/>
              <a:cxnLst/>
              <a:rect r="r" b="b" t="t" l="l"/>
              <a:pathLst>
                <a:path h="88864" w="3735465">
                  <a:moveTo>
                    <a:pt x="0" y="0"/>
                  </a:moveTo>
                  <a:lnTo>
                    <a:pt x="3735465" y="0"/>
                  </a:lnTo>
                  <a:lnTo>
                    <a:pt x="3735465" y="88864"/>
                  </a:lnTo>
                  <a:lnTo>
                    <a:pt x="0" y="88864"/>
                  </a:lnTo>
                  <a:close/>
                </a:path>
              </a:pathLst>
            </a:custGeom>
            <a:solidFill>
              <a:srgbClr val="094C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735465" cy="1269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196325" y="1449263"/>
            <a:ext cx="9895349" cy="8553394"/>
          </a:xfrm>
          <a:custGeom>
            <a:avLst/>
            <a:gdLst/>
            <a:ahLst/>
            <a:cxnLst/>
            <a:rect r="r" b="b" t="t" l="l"/>
            <a:pathLst>
              <a:path h="8553394" w="9895349">
                <a:moveTo>
                  <a:pt x="0" y="0"/>
                </a:moveTo>
                <a:lnTo>
                  <a:pt x="9895350" y="0"/>
                </a:lnTo>
                <a:lnTo>
                  <a:pt x="9895350" y="8553395"/>
                </a:lnTo>
                <a:lnTo>
                  <a:pt x="0" y="85533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94930" y="28575"/>
            <a:ext cx="10409948" cy="864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40"/>
              </a:lnSpc>
              <a:spcBef>
                <a:spcPct val="0"/>
              </a:spcBef>
            </a:pPr>
            <a:r>
              <a:rPr lang="en-US" sz="5912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EDA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882279" y="138401"/>
            <a:ext cx="10069504" cy="535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2999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Matriz de correlación variables numéricas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961144" y="548323"/>
            <a:ext cx="5605365" cy="7753754"/>
            <a:chOff x="0" y="0"/>
            <a:chExt cx="7473821" cy="10338339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2209" r="0" b="2209"/>
            <a:stretch>
              <a:fillRect/>
            </a:stretch>
          </p:blipFill>
          <p:spPr>
            <a:xfrm flipH="false" flipV="false">
              <a:off x="0" y="0"/>
              <a:ext cx="7473821" cy="10338339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-3600255" y="2048408"/>
            <a:ext cx="14183095" cy="337406"/>
            <a:chOff x="0" y="0"/>
            <a:chExt cx="3735465" cy="8886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735465" cy="88864"/>
            </a:xfrm>
            <a:custGeom>
              <a:avLst/>
              <a:gdLst/>
              <a:ahLst/>
              <a:cxnLst/>
              <a:rect r="r" b="b" t="t" l="l"/>
              <a:pathLst>
                <a:path h="88864" w="3735465">
                  <a:moveTo>
                    <a:pt x="0" y="0"/>
                  </a:moveTo>
                  <a:lnTo>
                    <a:pt x="3735465" y="0"/>
                  </a:lnTo>
                  <a:lnTo>
                    <a:pt x="3735465" y="88864"/>
                  </a:lnTo>
                  <a:lnTo>
                    <a:pt x="0" y="88864"/>
                  </a:lnTo>
                  <a:close/>
                </a:path>
              </a:pathLst>
            </a:custGeom>
            <a:solidFill>
              <a:srgbClr val="094C6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3735465" cy="1269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99274" y="894358"/>
            <a:ext cx="10409948" cy="864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40"/>
              </a:lnSpc>
              <a:spcBef>
                <a:spcPct val="0"/>
              </a:spcBef>
            </a:pPr>
            <a:r>
              <a:rPr lang="en-US" sz="5912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FEATURE ENGINEERING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62465" y="3094033"/>
            <a:ext cx="9301713" cy="864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40"/>
              </a:lnSpc>
              <a:spcBef>
                <a:spcPct val="0"/>
              </a:spcBef>
            </a:pPr>
            <a:r>
              <a:rPr lang="en-US" sz="5912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Resolución: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6526" y="4157267"/>
            <a:ext cx="10069504" cy="2922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5" indent="-334642" lvl="1">
              <a:lnSpc>
                <a:spcPts val="4711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Sustitución variable "tobacco" por "tabaco_anual"</a:t>
            </a:r>
          </a:p>
          <a:p>
            <a:pPr algn="l" marL="669285" indent="-334642" lvl="1">
              <a:lnSpc>
                <a:spcPts val="4711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Eliminación de "obesity" para evitar multicolinealidad</a:t>
            </a:r>
          </a:p>
          <a:p>
            <a:pPr algn="l" marL="669285" indent="-334642" lvl="1">
              <a:lnSpc>
                <a:spcPts val="4711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Transformación a boleano de “famhist”</a:t>
            </a:r>
          </a:p>
          <a:p>
            <a:pPr algn="l" marL="669285" indent="-334642" lvl="1">
              <a:lnSpc>
                <a:spcPts val="4711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Identificación variables más correlacionadas con chd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9667"/>
            <a:ext cx="3928078" cy="10267333"/>
            <a:chOff x="0" y="0"/>
            <a:chExt cx="5237438" cy="13689778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41653" b="0"/>
            <a:stretch>
              <a:fillRect/>
            </a:stretch>
          </p:blipFill>
          <p:spPr>
            <a:xfrm flipH="false" flipV="false">
              <a:off x="0" y="0"/>
              <a:ext cx="5237438" cy="13689778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4657395" y="1080008"/>
            <a:ext cx="16457873" cy="337406"/>
            <a:chOff x="0" y="0"/>
            <a:chExt cx="4334584" cy="8886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34584" cy="88864"/>
            </a:xfrm>
            <a:custGeom>
              <a:avLst/>
              <a:gdLst/>
              <a:ahLst/>
              <a:cxnLst/>
              <a:rect r="r" b="b" t="t" l="l"/>
              <a:pathLst>
                <a:path h="88864" w="4334584">
                  <a:moveTo>
                    <a:pt x="0" y="0"/>
                  </a:moveTo>
                  <a:lnTo>
                    <a:pt x="4334584" y="0"/>
                  </a:lnTo>
                  <a:lnTo>
                    <a:pt x="4334584" y="88864"/>
                  </a:lnTo>
                  <a:lnTo>
                    <a:pt x="0" y="88864"/>
                  </a:lnTo>
                  <a:close/>
                </a:path>
              </a:pathLst>
            </a:custGeom>
            <a:solidFill>
              <a:srgbClr val="094C6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334584" cy="1269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657395" y="215801"/>
            <a:ext cx="12079564" cy="864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40"/>
              </a:lnSpc>
              <a:spcBef>
                <a:spcPct val="0"/>
              </a:spcBef>
            </a:pPr>
            <a:r>
              <a:rPr lang="en-US" sz="5912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MODELOS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657395" y="2977649"/>
            <a:ext cx="11684518" cy="1572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6" indent="-302258" lvl="1">
              <a:lnSpc>
                <a:spcPts val="4255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Escalado (StandardScaler / MinMaxScaler)</a:t>
            </a:r>
          </a:p>
          <a:p>
            <a:pPr algn="l" marL="604516" indent="-302258" lvl="1">
              <a:lnSpc>
                <a:spcPts val="4255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SMOTE </a:t>
            </a:r>
          </a:p>
          <a:p>
            <a:pPr algn="l" marL="604516" indent="-302258" lvl="1">
              <a:lnSpc>
                <a:spcPts val="4255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Validación cruzada (10 folds)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657395" y="4811021"/>
            <a:ext cx="13825046" cy="834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12"/>
              </a:lnSpc>
              <a:spcBef>
                <a:spcPct val="0"/>
              </a:spcBef>
            </a:pPr>
            <a:r>
              <a:rPr lang="en-US" sz="5712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Modelos utilizados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57395" y="7567233"/>
            <a:ext cx="10793584" cy="834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12"/>
              </a:lnSpc>
              <a:spcBef>
                <a:spcPct val="0"/>
              </a:spcBef>
            </a:pPr>
            <a:r>
              <a:rPr lang="en-US" sz="5712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Métricas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657395" y="2046459"/>
            <a:ext cx="13825046" cy="834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12"/>
              </a:lnSpc>
              <a:spcBef>
                <a:spcPct val="0"/>
              </a:spcBef>
            </a:pPr>
            <a:r>
              <a:rPr lang="en-US" sz="5712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Preprocesamiento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657395" y="5733860"/>
            <a:ext cx="11684518" cy="1572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6" indent="-302258" lvl="1">
              <a:lnSpc>
                <a:spcPts val="4255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Regresión Logística (RL)</a:t>
            </a:r>
          </a:p>
          <a:p>
            <a:pPr algn="l" marL="604516" indent="-302258" lvl="1">
              <a:lnSpc>
                <a:spcPts val="4255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Máquinas de soporte Vectorial (SVC)</a:t>
            </a:r>
          </a:p>
          <a:p>
            <a:pPr algn="l" marL="604516" indent="-302258" lvl="1">
              <a:lnSpc>
                <a:spcPts val="4255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Redes Neuronales Artificiales (ANN)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4657395" y="8629941"/>
            <a:ext cx="5247598" cy="953009"/>
            <a:chOff x="0" y="0"/>
            <a:chExt cx="6996797" cy="1270678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85725"/>
              <a:ext cx="3009449" cy="13564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04516" indent="-302258" lvl="1">
                <a:lnSpc>
                  <a:spcPts val="4255"/>
                </a:lnSpc>
                <a:buFont typeface="Arial"/>
                <a:buChar char="•"/>
              </a:pPr>
              <a:r>
                <a:rPr lang="en-US" sz="2799">
                  <a:solidFill>
                    <a:srgbClr val="000000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Accuracy</a:t>
              </a:r>
            </a:p>
            <a:p>
              <a:pPr algn="l" marL="604516" indent="-302258" lvl="1">
                <a:lnSpc>
                  <a:spcPts val="4255"/>
                </a:lnSpc>
                <a:buFont typeface="Arial"/>
                <a:buChar char="•"/>
              </a:pPr>
              <a:r>
                <a:rPr lang="en-US" sz="2799">
                  <a:solidFill>
                    <a:srgbClr val="000000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Precision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3987349" y="-85725"/>
              <a:ext cx="3009449" cy="13564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04516" indent="-302258" lvl="1">
                <a:lnSpc>
                  <a:spcPts val="4255"/>
                </a:lnSpc>
                <a:buFont typeface="Arial"/>
                <a:buChar char="•"/>
              </a:pPr>
              <a:r>
                <a:rPr lang="en-US" sz="2799">
                  <a:solidFill>
                    <a:srgbClr val="000000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Recall</a:t>
              </a:r>
            </a:p>
            <a:p>
              <a:pPr algn="l" marL="604516" indent="-302258" lvl="1">
                <a:lnSpc>
                  <a:spcPts val="4255"/>
                </a:lnSpc>
                <a:buFont typeface="Arial"/>
                <a:buChar char="•"/>
              </a:pPr>
              <a:r>
                <a:rPr lang="en-US" sz="2799">
                  <a:solidFill>
                    <a:srgbClr val="000000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F1 Score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684639"/>
            <a:ext cx="5877864" cy="1379855"/>
            <a:chOff x="0" y="0"/>
            <a:chExt cx="7837152" cy="183980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7837152" cy="1839807"/>
              <a:chOff x="0" y="0"/>
              <a:chExt cx="1470951" cy="345312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470951" cy="345312"/>
              </a:xfrm>
              <a:custGeom>
                <a:avLst/>
                <a:gdLst/>
                <a:ahLst/>
                <a:cxnLst/>
                <a:rect r="r" b="b" t="t" l="l"/>
                <a:pathLst>
                  <a:path h="345312" w="1470951">
                    <a:moveTo>
                      <a:pt x="0" y="0"/>
                    </a:moveTo>
                    <a:lnTo>
                      <a:pt x="1470951" y="0"/>
                    </a:lnTo>
                    <a:lnTo>
                      <a:pt x="1470951" y="345312"/>
                    </a:lnTo>
                    <a:lnTo>
                      <a:pt x="0" y="345312"/>
                    </a:lnTo>
                    <a:close/>
                  </a:path>
                </a:pathLst>
              </a:custGeom>
              <a:solidFill>
                <a:srgbClr val="094C6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9525"/>
                <a:ext cx="1470951" cy="35483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84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405160" y="294217"/>
              <a:ext cx="7026833" cy="15455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55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FFFFFF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4 CLUSTERS CON 9 VARIABLES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1696676" y="1061482"/>
            <a:ext cx="16457873" cy="337406"/>
            <a:chOff x="0" y="0"/>
            <a:chExt cx="4334584" cy="8886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334584" cy="88864"/>
            </a:xfrm>
            <a:custGeom>
              <a:avLst/>
              <a:gdLst/>
              <a:ahLst/>
              <a:cxnLst/>
              <a:rect r="r" b="b" t="t" l="l"/>
              <a:pathLst>
                <a:path h="88864" w="4334584">
                  <a:moveTo>
                    <a:pt x="0" y="0"/>
                  </a:moveTo>
                  <a:lnTo>
                    <a:pt x="4334584" y="0"/>
                  </a:lnTo>
                  <a:lnTo>
                    <a:pt x="4334584" y="88864"/>
                  </a:lnTo>
                  <a:lnTo>
                    <a:pt x="0" y="88864"/>
                  </a:lnTo>
                  <a:close/>
                </a:path>
              </a:pathLst>
            </a:custGeom>
            <a:solidFill>
              <a:srgbClr val="094C6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334584" cy="1269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340017" y="1684639"/>
            <a:ext cx="6045115" cy="1385728"/>
            <a:chOff x="0" y="0"/>
            <a:chExt cx="8060153" cy="1847637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8060153" cy="1847637"/>
              <a:chOff x="0" y="0"/>
              <a:chExt cx="1470951" cy="337188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470951" cy="337188"/>
              </a:xfrm>
              <a:custGeom>
                <a:avLst/>
                <a:gdLst/>
                <a:ahLst/>
                <a:cxnLst/>
                <a:rect r="r" b="b" t="t" l="l"/>
                <a:pathLst>
                  <a:path h="337188" w="1470951">
                    <a:moveTo>
                      <a:pt x="0" y="0"/>
                    </a:moveTo>
                    <a:lnTo>
                      <a:pt x="1470951" y="0"/>
                    </a:lnTo>
                    <a:lnTo>
                      <a:pt x="1470951" y="337188"/>
                    </a:lnTo>
                    <a:lnTo>
                      <a:pt x="0" y="337188"/>
                    </a:lnTo>
                    <a:close/>
                  </a:path>
                </a:pathLst>
              </a:custGeom>
              <a:solidFill>
                <a:srgbClr val="094C6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1470951" cy="3752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416688" y="302047"/>
              <a:ext cx="7226777" cy="15455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55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FFFFFF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3 CLUSTERS CON 7 VARIABLES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498715" y="3207369"/>
            <a:ext cx="8272038" cy="6982723"/>
          </a:xfrm>
          <a:custGeom>
            <a:avLst/>
            <a:gdLst/>
            <a:ahLst/>
            <a:cxnLst/>
            <a:rect r="r" b="b" t="t" l="l"/>
            <a:pathLst>
              <a:path h="6982723" w="8272038">
                <a:moveTo>
                  <a:pt x="0" y="0"/>
                </a:moveTo>
                <a:lnTo>
                  <a:pt x="8272037" y="0"/>
                </a:lnTo>
                <a:lnTo>
                  <a:pt x="8272037" y="6982723"/>
                </a:lnTo>
                <a:lnTo>
                  <a:pt x="0" y="69827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824088" y="3437983"/>
            <a:ext cx="7725647" cy="6521495"/>
          </a:xfrm>
          <a:custGeom>
            <a:avLst/>
            <a:gdLst/>
            <a:ahLst/>
            <a:cxnLst/>
            <a:rect r="r" b="b" t="t" l="l"/>
            <a:pathLst>
              <a:path h="6521495" w="7725647">
                <a:moveTo>
                  <a:pt x="0" y="0"/>
                </a:moveTo>
                <a:lnTo>
                  <a:pt x="7725647" y="0"/>
                </a:lnTo>
                <a:lnTo>
                  <a:pt x="7725647" y="6521495"/>
                </a:lnTo>
                <a:lnTo>
                  <a:pt x="0" y="65214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634734" y="84500"/>
            <a:ext cx="13825046" cy="834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12"/>
              </a:lnSpc>
              <a:spcBef>
                <a:spcPct val="0"/>
              </a:spcBef>
            </a:pPr>
            <a:r>
              <a:rPr lang="en-US" sz="5712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Segmentación KMeans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673225" y="1204357"/>
            <a:ext cx="16457873" cy="337406"/>
            <a:chOff x="0" y="0"/>
            <a:chExt cx="4334584" cy="888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34584" cy="88864"/>
            </a:xfrm>
            <a:custGeom>
              <a:avLst/>
              <a:gdLst/>
              <a:ahLst/>
              <a:cxnLst/>
              <a:rect r="r" b="b" t="t" l="l"/>
              <a:pathLst>
                <a:path h="88864" w="4334584">
                  <a:moveTo>
                    <a:pt x="0" y="0"/>
                  </a:moveTo>
                  <a:lnTo>
                    <a:pt x="4334584" y="0"/>
                  </a:lnTo>
                  <a:lnTo>
                    <a:pt x="4334584" y="88864"/>
                  </a:lnTo>
                  <a:lnTo>
                    <a:pt x="0" y="88864"/>
                  </a:lnTo>
                  <a:close/>
                </a:path>
              </a:pathLst>
            </a:custGeom>
            <a:solidFill>
              <a:srgbClr val="094C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34584" cy="1269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2822043"/>
            <a:ext cx="7261551" cy="5902976"/>
          </a:xfrm>
          <a:custGeom>
            <a:avLst/>
            <a:gdLst/>
            <a:ahLst/>
            <a:cxnLst/>
            <a:rect r="r" b="b" t="t" l="l"/>
            <a:pathLst>
              <a:path h="5902976" w="7261551">
                <a:moveTo>
                  <a:pt x="0" y="0"/>
                </a:moveTo>
                <a:lnTo>
                  <a:pt x="7261551" y="0"/>
                </a:lnTo>
                <a:lnTo>
                  <a:pt x="7261551" y="5902975"/>
                </a:lnTo>
                <a:lnTo>
                  <a:pt x="0" y="5902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87" t="0" r="-1888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411238" y="2564078"/>
            <a:ext cx="10667189" cy="803941"/>
            <a:chOff x="0" y="0"/>
            <a:chExt cx="14222919" cy="1071921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14222919" cy="1071921"/>
              <a:chOff x="0" y="0"/>
              <a:chExt cx="2595635" cy="195622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595635" cy="195622"/>
              </a:xfrm>
              <a:custGeom>
                <a:avLst/>
                <a:gdLst/>
                <a:ahLst/>
                <a:cxnLst/>
                <a:rect r="r" b="b" t="t" l="l"/>
                <a:pathLst>
                  <a:path h="195622" w="2595635">
                    <a:moveTo>
                      <a:pt x="0" y="0"/>
                    </a:moveTo>
                    <a:lnTo>
                      <a:pt x="2595635" y="0"/>
                    </a:lnTo>
                    <a:lnTo>
                      <a:pt x="2595635" y="195622"/>
                    </a:lnTo>
                    <a:lnTo>
                      <a:pt x="0" y="195622"/>
                    </a:lnTo>
                    <a:close/>
                  </a:path>
                </a:pathLst>
              </a:custGeom>
              <a:solidFill>
                <a:srgbClr val="094C6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2595635" cy="23372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735287" y="302047"/>
              <a:ext cx="12752345" cy="7698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4445"/>
                </a:lnSpc>
                <a:spcBef>
                  <a:spcPct val="0"/>
                </a:spcBef>
              </a:pPr>
              <a:r>
                <a:rPr lang="en-US" sz="3899">
                  <a:solidFill>
                    <a:srgbClr val="FFFFFF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MODELO PREDICTIVO: KMEANS + ANN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415904" y="3539469"/>
            <a:ext cx="10872096" cy="4715447"/>
          </a:xfrm>
          <a:custGeom>
            <a:avLst/>
            <a:gdLst/>
            <a:ahLst/>
            <a:cxnLst/>
            <a:rect r="r" b="b" t="t" l="l"/>
            <a:pathLst>
              <a:path h="4715447" w="10872096">
                <a:moveTo>
                  <a:pt x="0" y="0"/>
                </a:moveTo>
                <a:lnTo>
                  <a:pt x="10872096" y="0"/>
                </a:lnTo>
                <a:lnTo>
                  <a:pt x="10872096" y="4715447"/>
                </a:lnTo>
                <a:lnTo>
                  <a:pt x="0" y="47154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42" t="0" r="-2342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98715" y="204117"/>
            <a:ext cx="13825046" cy="884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68"/>
              </a:lnSpc>
              <a:spcBef>
                <a:spcPct val="0"/>
              </a:spcBef>
            </a:pPr>
            <a:r>
              <a:rPr lang="en-US" sz="6112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RESULTADO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DAGMB56P3H4</dc:identifier>
  <dcterms:modified xsi:type="dcterms:W3CDTF">2011-08-01T06:04:30Z</dcterms:modified>
  <cp:revision>1</cp:revision>
  <dc:title>Predicción de cardiopatías mediante Machine Learning</dc:title>
</cp:coreProperties>
</file>