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56" r:id="rId2"/>
    <p:sldId id="257" r:id="rId3"/>
    <p:sldId id="270" r:id="rId4"/>
    <p:sldId id="271" r:id="rId5"/>
    <p:sldId id="272" r:id="rId6"/>
    <p:sldId id="258" r:id="rId7"/>
    <p:sldId id="268" r:id="rId8"/>
    <p:sldId id="269" r:id="rId9"/>
    <p:sldId id="259" r:id="rId10"/>
    <p:sldId id="260" r:id="rId11"/>
    <p:sldId id="277" r:id="rId12"/>
    <p:sldId id="278" r:id="rId13"/>
    <p:sldId id="275" r:id="rId14"/>
    <p:sldId id="262" r:id="rId15"/>
    <p:sldId id="264" r:id="rId16"/>
    <p:sldId id="279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5ADFA-5CE1-4719-B213-791EC702404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208DB-27D1-4B0A-A1D4-492A2BE27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76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208DB-27D1-4B0A-A1D4-492A2BE279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0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8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57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2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5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58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67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62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9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70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4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79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6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24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6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3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1122-8D4A-4E0B-86BD-3E2C584590D8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8EFC-A711-4B5D-B442-0E28A9B8B3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42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hands-on/Introduction%20to%20Coroutines%20and%20Channels/08_Channel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images/J/javascript-js-logo-2949701702-seeklogo.com.png" TargetMode="External"/><Relationship Id="rId2" Type="http://schemas.openxmlformats.org/officeDocument/2006/relationships/hyperlink" Target="https://cdn.worldvectorlogo.com/logos/kotlin-1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T2gHPQ4Z1Q" TargetMode="External"/><Relationship Id="rId5" Type="http://schemas.openxmlformats.org/officeDocument/2006/relationships/hyperlink" Target="https://www.youtube.com/watch?v=_hfBv0a09Jc" TargetMode="External"/><Relationship Id="rId4" Type="http://schemas.openxmlformats.org/officeDocument/2006/relationships/hyperlink" Target="https://books.google.de/books/about/Kotlin_Kompakt.html?id=fWSrvgEACAAJ&amp;source=kp_cover&amp;redir_esc=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D3460-1D91-4EFD-83A2-9A90DEF63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 err="1"/>
              <a:t>Kotlin</a:t>
            </a:r>
            <a:r>
              <a:rPr lang="de-DE" sz="4400" dirty="0"/>
              <a:t> </a:t>
            </a:r>
            <a:r>
              <a:rPr lang="de-DE" sz="4400" dirty="0" err="1"/>
              <a:t>Coroutines</a:t>
            </a:r>
            <a:r>
              <a:rPr lang="de-DE" sz="4400" dirty="0"/>
              <a:t> im Vergleich zur klassischen Rekursion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54910B-4CF3-4B64-A1EA-8C9B22EAF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gezeigt anhand eines Sudoku-lösenden Algorithmus</a:t>
            </a:r>
          </a:p>
        </p:txBody>
      </p:sp>
    </p:spTree>
    <p:extLst>
      <p:ext uri="{BB962C8B-B14F-4D97-AF65-F5344CB8AC3E}">
        <p14:creationId xmlns:p14="http://schemas.microsoft.com/office/powerpoint/2010/main" val="151137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D9211-BE6F-4EFE-9693-7462762B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r>
              <a:rPr lang="de-DE" dirty="0"/>
              <a:t> </a:t>
            </a:r>
            <a:r>
              <a:rPr lang="de-DE" dirty="0" err="1"/>
              <a:t>Coroutines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5EBB6-02E0-4858-902C-CDDE69A6C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8723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Prinzip: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Sequenziellen Code leicht parallelisieren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Asynchrone Prozesse erleichtern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Alternativer Umgang mit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Strukturierte Parallelität:</a:t>
            </a:r>
          </a:p>
          <a:p>
            <a:pPr lvl="2"/>
            <a:r>
              <a:rPr lang="de-DE" b="1" dirty="0"/>
              <a:t>„</a:t>
            </a:r>
            <a:r>
              <a:rPr lang="de-DE" b="1" dirty="0" err="1"/>
              <a:t>suspend</a:t>
            </a:r>
            <a:r>
              <a:rPr lang="de-DE" b="1" dirty="0"/>
              <a:t>“ </a:t>
            </a:r>
            <a:r>
              <a:rPr lang="de-DE" dirty="0" err="1"/>
              <a:t>modifier</a:t>
            </a:r>
            <a:r>
              <a:rPr lang="de-DE" dirty="0"/>
              <a:t> </a:t>
            </a:r>
          </a:p>
          <a:p>
            <a:pPr lvl="2"/>
            <a:r>
              <a:rPr lang="de-DE" b="1" dirty="0"/>
              <a:t>„</a:t>
            </a:r>
            <a:r>
              <a:rPr lang="de-DE" b="1" dirty="0" err="1"/>
              <a:t>coroutineScope</a:t>
            </a:r>
            <a:r>
              <a:rPr lang="de-DE" b="1" dirty="0"/>
              <a:t>“</a:t>
            </a:r>
          </a:p>
          <a:p>
            <a:pPr lvl="2"/>
            <a:r>
              <a:rPr lang="de-DE" b="1" dirty="0" err="1"/>
              <a:t>Coroutine</a:t>
            </a:r>
            <a:r>
              <a:rPr lang="de-DE" b="1" dirty="0"/>
              <a:t> </a:t>
            </a:r>
            <a:r>
              <a:rPr lang="de-DE" b="1" dirty="0" err="1"/>
              <a:t>Builder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6243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BD8BB6-8A70-40E4-A848-8F936BC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31416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Alternativer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Umgang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mit</a:t>
            </a:r>
            <a:r>
              <a:rPr lang="en-US" sz="3200" dirty="0">
                <a:solidFill>
                  <a:srgbClr val="FFFFFF"/>
                </a:solidFill>
              </a:rPr>
              <a:t> shared states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54CA3148-E9D8-4AEE-B9E7-6046C6052D94}"/>
              </a:ext>
            </a:extLst>
          </p:cNvPr>
          <p:cNvSpPr txBox="1"/>
          <p:nvPr/>
        </p:nvSpPr>
        <p:spPr>
          <a:xfrm>
            <a:off x="6096000" y="636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75D2E1-9EBE-483C-9733-C170C88827F6}"/>
              </a:ext>
            </a:extLst>
          </p:cNvPr>
          <p:cNvSpPr txBox="1"/>
          <p:nvPr/>
        </p:nvSpPr>
        <p:spPr>
          <a:xfrm>
            <a:off x="4700617" y="6216651"/>
            <a:ext cx="675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https://play.kotlinlang.org/hands-on/Introduction%20to%20Coroutines%20and%20Channels/08_Channels</a:t>
            </a:r>
            <a:endParaRPr lang="de-DE" sz="1200" dirty="0"/>
          </a:p>
        </p:txBody>
      </p:sp>
      <p:pic>
        <p:nvPicPr>
          <p:cNvPr id="8" name="Grafik 7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2CC8E6D5-B141-465C-A0C0-571A4993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80" y="1200420"/>
            <a:ext cx="7305675" cy="17617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A89278-DA80-4E4E-AB90-5F2F4EE55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863" y="3875642"/>
            <a:ext cx="3614584" cy="2527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36D0F55-6387-4DD9-B5FA-9BE75E505E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7" r="1"/>
          <a:stretch/>
        </p:blipFill>
        <p:spPr>
          <a:xfrm>
            <a:off x="5324863" y="4386527"/>
            <a:ext cx="2144687" cy="2527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28E911-76CD-48DD-AE47-36A05FD7B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7"/>
          <a:stretch/>
        </p:blipFill>
        <p:spPr>
          <a:xfrm>
            <a:off x="5324863" y="4897412"/>
            <a:ext cx="3485573" cy="3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6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BD8BB6-8A70-40E4-A848-8F936BC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0" y="2314168"/>
            <a:ext cx="3408218" cy="14785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sz="3200" dirty="0" err="1">
                <a:solidFill>
                  <a:schemeClr val="bg1"/>
                </a:solidFill>
              </a:rPr>
              <a:t>Suspend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 err="1">
                <a:solidFill>
                  <a:schemeClr val="bg1"/>
                </a:solidFill>
              </a:rPr>
              <a:t>Scope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 err="1">
                <a:solidFill>
                  <a:schemeClr val="bg1"/>
                </a:solidFill>
              </a:rPr>
              <a:t>Coroutine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Builder</a:t>
            </a:r>
            <a:endParaRPr lang="de-DE" sz="32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54CA3148-E9D8-4AEE-B9E7-6046C6052D94}"/>
              </a:ext>
            </a:extLst>
          </p:cNvPr>
          <p:cNvSpPr txBox="1"/>
          <p:nvPr/>
        </p:nvSpPr>
        <p:spPr>
          <a:xfrm>
            <a:off x="6096000" y="636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BDB3CBB2-6309-4B8E-AF40-91388CC6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250" y="757382"/>
            <a:ext cx="6133125" cy="56486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suspend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modifier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für Funktionen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Rückgabe wird verzögert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 Blockieren!</a:t>
            </a:r>
          </a:p>
          <a:p>
            <a:pPr lvl="1">
              <a:lnSpc>
                <a:spcPct val="100000"/>
              </a:lnSpc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de-DE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GlobalScope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 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CoroutineScope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Gibt den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Scope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an, in dem die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Coroutines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arbeiten</a:t>
            </a:r>
          </a:p>
          <a:p>
            <a:pPr lvl="1">
              <a:lnSpc>
                <a:spcPct val="100000"/>
              </a:lnSpc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Coroutine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Builder</a:t>
            </a:r>
            <a:endParaRPr lang="de-DE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Starten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Coroutine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Direkter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 { }        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startet einen Job ohne Rückgabe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 }         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startet einen Job mit Rückgabe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runBlocking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 } 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blockiert explizit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0487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BD8BB6-8A70-40E4-A848-8F936BC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31416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Strukturierte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Parallelität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D825F2-37E7-41C2-A8FA-7E62EE30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35" y="2150275"/>
            <a:ext cx="7658869" cy="26040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4CA3148-E9D8-4AEE-B9E7-6046C6052D94}"/>
              </a:ext>
            </a:extLst>
          </p:cNvPr>
          <p:cNvSpPr txBox="1"/>
          <p:nvPr/>
        </p:nvSpPr>
        <p:spPr>
          <a:xfrm>
            <a:off x="6096000" y="636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08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01961-AC1C-48E5-BE7B-42E01453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Rekursion </a:t>
            </a:r>
            <a:r>
              <a:rPr lang="de-DE" dirty="0">
                <a:sym typeface="Wingdings" panose="05000000000000000000" pitchFamily="2" charset="2"/>
              </a:rPr>
              <a:t> </a:t>
            </a:r>
            <a:r>
              <a:rPr lang="de-DE" dirty="0" err="1">
                <a:sym typeface="Wingdings" panose="05000000000000000000" pitchFamily="2" charset="2"/>
              </a:rPr>
              <a:t>Coroutines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B03AC08-71B5-4038-A6C9-85F3D61E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171" y="2558905"/>
            <a:ext cx="3912829" cy="1939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98D898-2E59-4852-8BE0-CA761F43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36" y="2558905"/>
            <a:ext cx="5013637" cy="2604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9314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EE16B-8953-48C6-91A1-D72E8156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Rekursion </a:t>
            </a:r>
            <a:r>
              <a:rPr lang="de-DE" dirty="0">
                <a:sym typeface="Wingdings" panose="05000000000000000000" pitchFamily="2" charset="2"/>
              </a:rPr>
              <a:t> </a:t>
            </a:r>
            <a:r>
              <a:rPr lang="de-DE" dirty="0" err="1">
                <a:sym typeface="Wingdings" panose="05000000000000000000" pitchFamily="2" charset="2"/>
              </a:rPr>
              <a:t>Coroutines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525422-AA07-44E3-8AE3-BC9CCA78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78" y="4010328"/>
            <a:ext cx="6615746" cy="2381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CE1859-ED3A-406D-8EFA-28CBF050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76" y="1845683"/>
            <a:ext cx="8981599" cy="2003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5F3827-7EAD-401E-9E6C-E72154DC49F6}"/>
              </a:ext>
            </a:extLst>
          </p:cNvPr>
          <p:cNvSpPr txBox="1"/>
          <p:nvPr/>
        </p:nvSpPr>
        <p:spPr>
          <a:xfrm>
            <a:off x="9858375" y="2663006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rekursiv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175C07-48A5-4791-B8E0-09F5B38DBAA2}"/>
              </a:ext>
            </a:extLst>
          </p:cNvPr>
          <p:cNvSpPr txBox="1"/>
          <p:nvPr/>
        </p:nvSpPr>
        <p:spPr>
          <a:xfrm>
            <a:off x="3517224" y="5016166"/>
            <a:ext cx="118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Coroutines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12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EE16B-8953-48C6-91A1-D72E8156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Rekursion </a:t>
            </a:r>
            <a:r>
              <a:rPr lang="de-DE" dirty="0">
                <a:sym typeface="Wingdings" panose="05000000000000000000" pitchFamily="2" charset="2"/>
              </a:rPr>
              <a:t> </a:t>
            </a:r>
            <a:r>
              <a:rPr lang="de-DE" dirty="0" err="1">
                <a:sym typeface="Wingdings" panose="05000000000000000000" pitchFamily="2" charset="2"/>
              </a:rPr>
              <a:t>Coroutines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3BF87D-B3D7-4B32-8868-37AB4D0F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72" y="2097088"/>
            <a:ext cx="6360879" cy="3867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2881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3B585-668D-4F88-A3F7-C1F06B49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19122-3AC2-4BD2-8192-F39F1D6E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Offizielle </a:t>
            </a:r>
            <a:r>
              <a:rPr lang="de-DE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</a:t>
            </a: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Dokumentation:</a:t>
            </a:r>
            <a:b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https://kotlinlang.org/docs/reference/</a:t>
            </a:r>
          </a:p>
          <a:p>
            <a:r>
              <a:rPr lang="de-DE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</a:t>
            </a: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Logo:</a:t>
            </a:r>
            <a:b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https://cdn.worldvectorlogo.com/logos/kotlin-1.svg</a:t>
            </a:r>
            <a:endParaRPr lang="de-DE" sz="1600" dirty="0"/>
          </a:p>
          <a:p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Logo:</a:t>
            </a:r>
            <a:b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https://seeklogo.com/images/J/javascript-js-logo-2949701702-seeklogo.com.png</a:t>
            </a:r>
            <a:endParaRPr lang="de-DE" sz="1600" dirty="0"/>
          </a:p>
          <a:p>
            <a:r>
              <a:rPr lang="de-DE" sz="16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</a:t>
            </a:r>
            <a:r>
              <a:rPr lang="de-DE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Kompakt (Literatur):</a:t>
            </a:r>
            <a:br>
              <a:rPr lang="de-DE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https://books.google.de/books/about/Kotlin_Kompakt.html?id=fWSrvgEACAAJ&amp;source=kp_cover&amp;redir_esc=y</a:t>
            </a:r>
            <a:endParaRPr lang="de-DE" sz="1600" dirty="0"/>
          </a:p>
          <a:p>
            <a:r>
              <a:rPr lang="de-DE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KotlinConf</a:t>
            </a:r>
            <a:r>
              <a:rPr lang="de-DE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(offizielles Video):</a:t>
            </a:r>
            <a:br>
              <a:rPr lang="de-DE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https://www.youtube.com/watch?v=_hfBv0a09Jc</a:t>
            </a:r>
            <a:endParaRPr lang="de-DE" sz="1600" dirty="0"/>
          </a:p>
          <a:p>
            <a:r>
              <a:rPr lang="de-DE" sz="16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KotlinConf</a:t>
            </a:r>
            <a:r>
              <a:rPr lang="de-DE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(offizielles Video):</a:t>
            </a:r>
            <a:br>
              <a:rPr lang="de-DE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https://www.youtube.com/watch?v=jT2gHPQ4Z1Q#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9564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5742-6135-41FB-A535-8C695E5B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30" y="2689715"/>
            <a:ext cx="6835139" cy="1478570"/>
          </a:xfrm>
        </p:spPr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2448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43717-A92D-445D-86B0-61A28872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466" y="618518"/>
            <a:ext cx="9905998" cy="147857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C47CA-79D8-4C2D-BB9F-D763C472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466" y="2097088"/>
            <a:ext cx="9905999" cy="3541714"/>
          </a:xfrm>
        </p:spPr>
        <p:txBody>
          <a:bodyPr>
            <a:normAutofit/>
          </a:bodyPr>
          <a:lstStyle/>
          <a:p>
            <a:r>
              <a:rPr lang="de-DE" dirty="0"/>
              <a:t>Besonderheiten von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Erklärung des Sudoku-Algorithmus</a:t>
            </a:r>
          </a:p>
          <a:p>
            <a:r>
              <a:rPr lang="de-DE" dirty="0"/>
              <a:t>Überblick zu </a:t>
            </a:r>
            <a:r>
              <a:rPr lang="de-DE" dirty="0" err="1"/>
              <a:t>Kotlin</a:t>
            </a:r>
            <a:r>
              <a:rPr lang="de-DE" dirty="0"/>
              <a:t> </a:t>
            </a:r>
            <a:r>
              <a:rPr lang="de-DE" dirty="0" err="1"/>
              <a:t>Coroutines</a:t>
            </a:r>
            <a:endParaRPr lang="de-DE" dirty="0"/>
          </a:p>
          <a:p>
            <a:r>
              <a:rPr lang="de-DE" dirty="0"/>
              <a:t>Rekursive Berechnung </a:t>
            </a:r>
            <a:r>
              <a:rPr lang="de-DE" dirty="0">
                <a:sym typeface="Wingdings" panose="05000000000000000000" pitchFamily="2" charset="2"/>
              </a:rPr>
              <a:t> Berechnung über </a:t>
            </a:r>
            <a:r>
              <a:rPr lang="de-DE" dirty="0" err="1">
                <a:sym typeface="Wingdings" panose="05000000000000000000" pitchFamily="2" charset="2"/>
              </a:rPr>
              <a:t>Coroutines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71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29A7D-0781-4ADC-8A3A-D955EE58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von </a:t>
            </a:r>
            <a:r>
              <a:rPr lang="de-DE" dirty="0" err="1"/>
              <a:t>Kotlin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2B2B5-EA69-4AC1-B1F2-BEEFAFDA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Kein „ ; “</a:t>
            </a:r>
          </a:p>
          <a:p>
            <a:r>
              <a:rPr lang="de-DE" sz="2200" dirty="0"/>
              <a:t>Null </a:t>
            </a:r>
            <a:r>
              <a:rPr lang="de-DE" sz="2200" dirty="0" err="1"/>
              <a:t>safe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100% Java-Interoperabilität</a:t>
            </a:r>
          </a:p>
          <a:p>
            <a:r>
              <a:rPr lang="de-DE" sz="2200" dirty="0"/>
              <a:t>Nur </a:t>
            </a:r>
            <a:r>
              <a:rPr lang="de-DE" sz="2200" dirty="0" err="1"/>
              <a:t>Runtime</a:t>
            </a:r>
            <a:r>
              <a:rPr lang="de-DE" sz="2200" dirty="0"/>
              <a:t> </a:t>
            </a:r>
            <a:r>
              <a:rPr lang="de-DE" sz="2200" dirty="0" err="1"/>
              <a:t>Exceptions</a:t>
            </a:r>
            <a:endParaRPr lang="de-DE" sz="2200" dirty="0"/>
          </a:p>
          <a:p>
            <a:r>
              <a:rPr lang="de-DE" sz="2200" dirty="0"/>
              <a:t>Kein „ </a:t>
            </a:r>
            <a:r>
              <a:rPr lang="de-DE" sz="2200" b="1" dirty="0" err="1"/>
              <a:t>new</a:t>
            </a:r>
            <a:r>
              <a:rPr lang="de-DE" sz="2200" dirty="0"/>
              <a:t> “</a:t>
            </a:r>
          </a:p>
          <a:p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5DA20A-DBF0-4A65-9649-084D930A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37" y="3300394"/>
            <a:ext cx="4420217" cy="257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71357E-F70F-40C6-99DF-ABBBDDA63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37" y="5439337"/>
            <a:ext cx="2019582" cy="209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9831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0D506-80E6-4D4E-AF36-4F7CC5D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von </a:t>
            </a:r>
            <a:r>
              <a:rPr lang="de-DE" dirty="0" err="1"/>
              <a:t>Kotlin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8D98B-2C71-4592-9B7B-8DF1ECE0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Parameter:</a:t>
            </a:r>
          </a:p>
          <a:p>
            <a:pPr lvl="1"/>
            <a:r>
              <a:rPr lang="de-DE" dirty="0"/>
              <a:t>Default Werte</a:t>
            </a:r>
          </a:p>
          <a:p>
            <a:pPr lvl="1"/>
            <a:r>
              <a:rPr lang="de-DE" dirty="0"/>
              <a:t>Referenzierende Namen</a:t>
            </a:r>
          </a:p>
          <a:p>
            <a:pPr lvl="1"/>
            <a:endParaRPr lang="de-DE" dirty="0"/>
          </a:p>
          <a:p>
            <a:r>
              <a:rPr lang="de-DE" dirty="0"/>
              <a:t>Benutzung von </a:t>
            </a:r>
            <a:r>
              <a:rPr lang="de-DE" b="1" dirty="0" err="1"/>
              <a:t>var</a:t>
            </a:r>
            <a:r>
              <a:rPr lang="de-DE" dirty="0"/>
              <a:t> und </a:t>
            </a:r>
            <a:r>
              <a:rPr lang="de-DE" b="1" dirty="0" err="1"/>
              <a:t>val</a:t>
            </a:r>
            <a:endParaRPr lang="de-DE" dirty="0"/>
          </a:p>
          <a:p>
            <a:r>
              <a:rPr lang="de-DE" dirty="0"/>
              <a:t>Streng typisiert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A5D5AA-F0AE-4CAF-BA6C-B58C52D2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64" y="2880575"/>
            <a:ext cx="4220164" cy="228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65B6A0-2065-46B8-B0C7-FDC2BA50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64" y="3309921"/>
            <a:ext cx="3781953" cy="238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926B6A9-7F6E-4663-89C2-8B71A552B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959"/>
          <a:stretch/>
        </p:blipFill>
        <p:spPr>
          <a:xfrm>
            <a:off x="5118544" y="4247968"/>
            <a:ext cx="1781020" cy="506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CCFFCC-EA12-4B76-8311-EDA958518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59"/>
          <a:stretch/>
        </p:blipFill>
        <p:spPr>
          <a:xfrm>
            <a:off x="7205694" y="4247968"/>
            <a:ext cx="1781015" cy="506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C2FA14-C4F3-4D82-9E70-7DF0616B9D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8" r="3547"/>
          <a:stretch/>
        </p:blipFill>
        <p:spPr>
          <a:xfrm>
            <a:off x="1487488" y="5219970"/>
            <a:ext cx="1960562" cy="2874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515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312F-98EF-4FAE-ABED-45E4486D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von </a:t>
            </a:r>
            <a:r>
              <a:rPr lang="de-DE" dirty="0" err="1"/>
              <a:t>Kotlin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6861DE-CA0F-4569-B1E6-E2E8332A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Unterscheidung zwischen mutable </a:t>
            </a:r>
            <a:r>
              <a:rPr lang="de-DE" dirty="0">
                <a:sym typeface="Wingdings" panose="05000000000000000000" pitchFamily="2" charset="2"/>
              </a:rPr>
              <a:t></a:t>
            </a:r>
            <a:r>
              <a:rPr lang="de-DE" dirty="0"/>
              <a:t> </a:t>
            </a:r>
            <a:r>
              <a:rPr lang="de-DE" dirty="0" err="1"/>
              <a:t>immutable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Kotlin</a:t>
            </a:r>
            <a:r>
              <a:rPr lang="de-DE" dirty="0"/>
              <a:t> kann zu JS kompiliert werden	               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E9AD9C-B08E-40DB-BD14-6FA13100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84" y="2834539"/>
            <a:ext cx="3057952" cy="1448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E9ADF8-A111-4526-838E-DF1C1B994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917211"/>
            <a:ext cx="873990" cy="873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43959F7-E3FA-4778-87D1-E4B3A419E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24" y="4917210"/>
            <a:ext cx="873991" cy="873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54945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3A582-0CAA-4B64-907A-949380D8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916" y="618518"/>
            <a:ext cx="9905998" cy="1478570"/>
          </a:xfrm>
        </p:spPr>
        <p:txBody>
          <a:bodyPr/>
          <a:lstStyle/>
          <a:p>
            <a:r>
              <a:rPr lang="de-DE" dirty="0"/>
              <a:t>Erklärung des Sudoku-Algorithmus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5262F-ACD3-46C9-9E68-05E61908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15" y="2097088"/>
            <a:ext cx="9905999" cy="3541714"/>
          </a:xfrm>
        </p:spPr>
        <p:txBody>
          <a:bodyPr>
            <a:noAutofit/>
          </a:bodyPr>
          <a:lstStyle/>
          <a:p>
            <a:r>
              <a:rPr lang="de-DE" b="1" dirty="0"/>
              <a:t>Branch and Bound Strategie</a:t>
            </a:r>
          </a:p>
          <a:p>
            <a:r>
              <a:rPr lang="de-DE" dirty="0"/>
              <a:t>Für jedes Feld die möglichen Werte errechnen</a:t>
            </a:r>
          </a:p>
          <a:p>
            <a:pPr marL="0" indent="0">
              <a:buNone/>
            </a:pPr>
            <a:endParaRPr lang="de-DE" sz="2600" dirty="0"/>
          </a:p>
          <a:p>
            <a:pPr marL="0" indent="0">
              <a:buNone/>
            </a:pPr>
            <a:endParaRPr lang="de-DE" sz="2600" dirty="0"/>
          </a:p>
          <a:p>
            <a:pPr marL="0" indent="0">
              <a:buNone/>
            </a:pPr>
            <a:r>
              <a:rPr lang="de-DE" sz="2600" dirty="0"/>
              <a:t>			      </a:t>
            </a:r>
            <a:r>
              <a:rPr lang="de-DE" sz="1400" dirty="0"/>
              <a:t>nur </a:t>
            </a:r>
            <a:r>
              <a:rPr lang="de-DE" sz="1400" b="1" dirty="0"/>
              <a:t>ein</a:t>
            </a:r>
            <a:r>
              <a:rPr lang="de-DE" sz="1400" dirty="0"/>
              <a:t> möglicher Wert</a:t>
            </a:r>
          </a:p>
          <a:p>
            <a:pPr marL="0" indent="0">
              <a:buNone/>
            </a:pPr>
            <a:r>
              <a:rPr lang="de-DE" sz="2600" dirty="0"/>
              <a:t>                                           </a:t>
            </a:r>
            <a:r>
              <a:rPr lang="de-DE" sz="2600" dirty="0">
                <a:sym typeface="Wingdings" panose="05000000000000000000" pitchFamily="2" charset="2"/>
              </a:rPr>
              <a:t></a:t>
            </a:r>
            <a:endParaRPr lang="de-DE" sz="2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3DB7B4-B4E2-4D1C-8A1A-2DA79165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94" y="3365608"/>
            <a:ext cx="2663306" cy="28738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208C96-579D-4BFD-BEEA-5B0E09E8E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083" y="3369418"/>
            <a:ext cx="2770959" cy="28700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37932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3A582-0CAA-4B64-907A-949380D8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733" y="618518"/>
            <a:ext cx="9905998" cy="1478570"/>
          </a:xfrm>
        </p:spPr>
        <p:txBody>
          <a:bodyPr/>
          <a:lstStyle/>
          <a:p>
            <a:r>
              <a:rPr lang="de-DE" dirty="0"/>
              <a:t>Erklärung des Sudoku-Algorithmus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5262F-ACD3-46C9-9E68-05E61908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732" y="209708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Für alle weiteren Felder:</a:t>
            </a:r>
          </a:p>
          <a:p>
            <a:pPr lvl="1"/>
            <a:r>
              <a:rPr lang="de-DE" dirty="0"/>
              <a:t>Mögliche Werte in Liste speichern</a:t>
            </a:r>
          </a:p>
          <a:p>
            <a:pPr lvl="1"/>
            <a:r>
              <a:rPr lang="de-DE" dirty="0"/>
              <a:t>Liste nach </a:t>
            </a:r>
            <a:r>
              <a:rPr lang="de-DE" b="1" dirty="0"/>
              <a:t>Anzahl der Möglichkeiten </a:t>
            </a:r>
            <a:r>
              <a:rPr lang="de-DE" dirty="0"/>
              <a:t>sortieren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sz="2200" dirty="0"/>
              <a:t>[x, y] - Koordinaten           Einsetzbare Werte</a:t>
            </a:r>
          </a:p>
          <a:p>
            <a:pPr marL="457200" lvl="1" indent="0">
              <a:buNone/>
            </a:pPr>
            <a:endParaRPr lang="de-DE" sz="1500" dirty="0"/>
          </a:p>
          <a:p>
            <a:pPr lvl="1"/>
            <a:r>
              <a:rPr lang="de-DE" sz="2200" dirty="0"/>
              <a:t>Ende der Liste:</a:t>
            </a:r>
            <a:br>
              <a:rPr lang="de-DE" sz="2200" dirty="0"/>
            </a:b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720FE7-6247-4BB8-9230-9B936CCF5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5" r="16869" b="8399"/>
          <a:stretch/>
        </p:blipFill>
        <p:spPr>
          <a:xfrm>
            <a:off x="1796731" y="3308896"/>
            <a:ext cx="8347510" cy="240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08C4C-2DA7-4B10-A3D8-65D1E0DAB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4" b="5813"/>
          <a:stretch/>
        </p:blipFill>
        <p:spPr>
          <a:xfrm>
            <a:off x="2839980" y="3931992"/>
            <a:ext cx="680590" cy="254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6FD9FC-960D-4961-9AFB-96A74053C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421" r="1"/>
          <a:stretch/>
        </p:blipFill>
        <p:spPr>
          <a:xfrm>
            <a:off x="5605261" y="3946580"/>
            <a:ext cx="730450" cy="240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BC8ED80-F9B7-4BF2-89BE-413CAE7FD9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39" b="11505"/>
          <a:stretch/>
        </p:blipFill>
        <p:spPr>
          <a:xfrm>
            <a:off x="2578295" y="5384007"/>
            <a:ext cx="2556060" cy="254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0114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F4DB-C7B3-4FCE-94C5-338A79D2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62" y="623069"/>
            <a:ext cx="9905998" cy="1478570"/>
          </a:xfrm>
        </p:spPr>
        <p:txBody>
          <a:bodyPr/>
          <a:lstStyle/>
          <a:p>
            <a:r>
              <a:rPr lang="de-DE" dirty="0"/>
              <a:t>Erklärung des Sudoku-Algorithmus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06B6E-AA74-4172-AF17-11AEAF36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61" y="2094367"/>
            <a:ext cx="9905999" cy="3541714"/>
          </a:xfrm>
        </p:spPr>
        <p:txBody>
          <a:bodyPr/>
          <a:lstStyle/>
          <a:p>
            <a:r>
              <a:rPr lang="de-DE" dirty="0"/>
              <a:t>Für jeden Eintrag in der Liste:</a:t>
            </a:r>
          </a:p>
          <a:p>
            <a:pPr lvl="1"/>
            <a:r>
              <a:rPr lang="de-DE" dirty="0"/>
              <a:t>Kopie des gesamten Sudokus</a:t>
            </a:r>
          </a:p>
          <a:p>
            <a:pPr lvl="1"/>
            <a:r>
              <a:rPr lang="de-DE" dirty="0"/>
              <a:t>Einsetzen der Werte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F97BF2-8721-465D-B054-17CEFCD5D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0" r="2768"/>
          <a:stretch/>
        </p:blipFill>
        <p:spPr>
          <a:xfrm>
            <a:off x="4173933" y="4720947"/>
            <a:ext cx="990601" cy="200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8E40C24-734E-4BF7-9DBB-F35B9D44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87" y="3834264"/>
            <a:ext cx="1800173" cy="1981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484D37-0139-487F-9051-91D86D199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05" y="4720871"/>
            <a:ext cx="1621552" cy="18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B5EB6E9-2236-4D79-A1C5-E0EC5FE2F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05" y="2790411"/>
            <a:ext cx="1621552" cy="1789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4D27011-3850-418E-A7B5-941A3611822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583460" y="4820974"/>
            <a:ext cx="590473" cy="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DC08B2-237B-4BD7-A53B-4AFA037C64E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164534" y="4820974"/>
            <a:ext cx="1145771" cy="81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ADFDB08-0D15-4620-AB51-F02F88C4EF7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164534" y="3685015"/>
            <a:ext cx="1145771" cy="113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11659C57-DE9D-4988-A0C2-0735A7D52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309" y="5527492"/>
            <a:ext cx="1019317" cy="219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5B7ED89-DFD9-4486-8142-636C8CE96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310" y="3575462"/>
            <a:ext cx="1019317" cy="219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24D8328-E890-4555-AB80-9D2CCCE6CB9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7931857" y="3685015"/>
            <a:ext cx="557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B858B33-968A-4BD3-95E7-1B718C89B244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7931857" y="5636081"/>
            <a:ext cx="557452" cy="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E22BA85-7AD0-4483-85BA-EC68466B2C5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508627" y="2390739"/>
            <a:ext cx="1113712" cy="129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A3F9E89-1E17-464D-8EA7-02F876346A8B}"/>
              </a:ext>
            </a:extLst>
          </p:cNvPr>
          <p:cNvCxnSpPr>
            <a:stCxn id="26" idx="3"/>
          </p:cNvCxnSpPr>
          <p:nvPr/>
        </p:nvCxnSpPr>
        <p:spPr>
          <a:xfrm>
            <a:off x="9508627" y="3685015"/>
            <a:ext cx="111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F0F37FC-A6C3-474E-B06F-BC7C780BC5F4}"/>
              </a:ext>
            </a:extLst>
          </p:cNvPr>
          <p:cNvCxnSpPr>
            <a:stCxn id="25" idx="3"/>
          </p:cNvCxnSpPr>
          <p:nvPr/>
        </p:nvCxnSpPr>
        <p:spPr>
          <a:xfrm>
            <a:off x="9508626" y="5637045"/>
            <a:ext cx="1030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EB4ECB3-7CA9-49D8-B6D0-208DD1B140CB}"/>
              </a:ext>
            </a:extLst>
          </p:cNvPr>
          <p:cNvCxnSpPr>
            <a:stCxn id="25" idx="3"/>
          </p:cNvCxnSpPr>
          <p:nvPr/>
        </p:nvCxnSpPr>
        <p:spPr>
          <a:xfrm>
            <a:off x="9508626" y="5637045"/>
            <a:ext cx="1030584" cy="104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A1EBA2A-2AE7-4F4D-8D6C-57D40D445B30}"/>
              </a:ext>
            </a:extLst>
          </p:cNvPr>
          <p:cNvSpPr txBox="1"/>
          <p:nvPr/>
        </p:nvSpPr>
        <p:spPr>
          <a:xfrm>
            <a:off x="4095793" y="4921000"/>
            <a:ext cx="114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erster Eintrag</a:t>
            </a:r>
          </a:p>
        </p:txBody>
      </p:sp>
    </p:spTree>
    <p:extLst>
      <p:ext uri="{BB962C8B-B14F-4D97-AF65-F5344CB8AC3E}">
        <p14:creationId xmlns:p14="http://schemas.microsoft.com/office/powerpoint/2010/main" val="258785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89CC8-0BEF-4226-9D10-A96A9797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r>
              <a:rPr lang="de-DE" dirty="0"/>
              <a:t> </a:t>
            </a:r>
            <a:r>
              <a:rPr lang="de-DE" dirty="0" err="1"/>
              <a:t>Coroutines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F1384-1A04-437C-AC11-0A52207C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Oftmals beschrieben als „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b="1" dirty="0"/>
              <a:t>light-</a:t>
            </a:r>
            <a:r>
              <a:rPr lang="de-DE" b="1" dirty="0" err="1"/>
              <a:t>weight</a:t>
            </a:r>
            <a:r>
              <a:rPr lang="de-DE" b="1" dirty="0"/>
              <a:t> </a:t>
            </a:r>
            <a:r>
              <a:rPr lang="de-DE" b="1" dirty="0" err="1"/>
              <a:t>threads</a:t>
            </a:r>
            <a:r>
              <a:rPr lang="de-DE" dirty="0"/>
              <a:t>“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C55017-F176-4DF4-A290-39AC74FD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012170"/>
            <a:ext cx="3713077" cy="2146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02A89C4-6DEA-4E0B-8AF3-E61C9096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41413" y="5295549"/>
            <a:ext cx="3713075" cy="2500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CD2E212-2BB3-4F70-8323-A77F99CF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419" y="3012169"/>
            <a:ext cx="2737980" cy="2182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CDC4C38-13FB-4529-B809-E6201C920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756" y="5295549"/>
            <a:ext cx="4746462" cy="508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1005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102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Schaltkreis</vt:lpstr>
      <vt:lpstr>Kotlin Coroutines im Vergleich zur klassischen Rekursion</vt:lpstr>
      <vt:lpstr>Inhalt</vt:lpstr>
      <vt:lpstr>Besonderheiten von Kotlin</vt:lpstr>
      <vt:lpstr>Besonderheiten von Kotlin</vt:lpstr>
      <vt:lpstr>Besonderheiten von Kotlin</vt:lpstr>
      <vt:lpstr>Erklärung des Sudoku-Algorithmus</vt:lpstr>
      <vt:lpstr>Erklärung des Sudoku-Algorithmus</vt:lpstr>
      <vt:lpstr>Erklärung des Sudoku-Algorithmus</vt:lpstr>
      <vt:lpstr>Kotlin Coroutines</vt:lpstr>
      <vt:lpstr>Kotlin Coroutines</vt:lpstr>
      <vt:lpstr>Alternativer Umgang mit shared states</vt:lpstr>
      <vt:lpstr>Suspend, Scope, Coroutine Builder</vt:lpstr>
      <vt:lpstr>Strukturierte Parallelität</vt:lpstr>
      <vt:lpstr>Rekursion  Coroutines</vt:lpstr>
      <vt:lpstr>Rekursion  Coroutines</vt:lpstr>
      <vt:lpstr>Rekursion  Coroutines</vt:lpstr>
      <vt:lpstr>Quellen</vt:lpstr>
      <vt:lpstr>Danke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Coroutines im Vergleich zur klassischen Rekursion</dc:title>
  <dc:creator>christmaskappa@gmail.com</dc:creator>
  <cp:lastModifiedBy>christmaskappa@gmail.com</cp:lastModifiedBy>
  <cp:revision>15</cp:revision>
  <dcterms:created xsi:type="dcterms:W3CDTF">2020-07-16T13:32:31Z</dcterms:created>
  <dcterms:modified xsi:type="dcterms:W3CDTF">2020-07-16T16:25:30Z</dcterms:modified>
</cp:coreProperties>
</file>