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4" r:id="rId3"/>
    <p:sldId id="259" r:id="rId4"/>
    <p:sldId id="261" r:id="rId5"/>
    <p:sldId id="289" r:id="rId6"/>
    <p:sldId id="262" r:id="rId7"/>
    <p:sldId id="287" r:id="rId8"/>
    <p:sldId id="290" r:id="rId9"/>
    <p:sldId id="286" r:id="rId10"/>
    <p:sldId id="293" r:id="rId11"/>
    <p:sldId id="263" r:id="rId12"/>
    <p:sldId id="295" r:id="rId13"/>
    <p:sldId id="294" r:id="rId14"/>
    <p:sldId id="296" r:id="rId15"/>
    <p:sldId id="279" r:id="rId16"/>
    <p:sldId id="288" r:id="rId17"/>
  </p:sldIdLst>
  <p:sldSz cx="9144000" cy="5143500" type="screen16x9"/>
  <p:notesSz cx="6889750" cy="100187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85"/>
    <a:srgbClr val="C8E2D4"/>
    <a:srgbClr val="A8E0C9"/>
    <a:srgbClr val="B20245"/>
    <a:srgbClr val="00D09A"/>
    <a:srgbClr val="01F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F66C14-DD89-40C7-8488-12F5CFC4AFF5}">
  <a:tblStyle styleId="{12F66C14-DD89-40C7-8488-12F5CFC4A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3976" autoAdjust="0"/>
  </p:normalViewPr>
  <p:slideViewPr>
    <p:cSldViewPr snapToGrid="0">
      <p:cViewPr varScale="1">
        <p:scale>
          <a:sx n="89" d="100"/>
          <a:sy n="89" d="100"/>
        </p:scale>
        <p:origin x="420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831E506-E00F-4D8A-8BC1-7A59864B58FB}" type="datetimeFigureOut">
              <a:rPr lang="fr-CH" smtClean="0"/>
              <a:t>20.06.2018</a:t>
            </a:fld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F705B8D-4526-49EA-97D5-C678FF52D785}" type="slidenum">
              <a:rPr lang="fr-CH" smtClean="0"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51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96600" rIns="96600" bIns="9660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85228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06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857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08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7053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6530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252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8060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95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7607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10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11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fr-CH" baseline="0" dirty="0" smtClean="0"/>
              <a:t>ELEVE – ENSEIGN CORR/ COMPRENDRE</a:t>
            </a: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NET</a:t>
            </a:r>
            <a:r>
              <a:rPr lang="fr-CH" baseline="0" dirty="0" smtClean="0"/>
              <a:t> </a:t>
            </a:r>
            <a:r>
              <a:rPr lang="fr-CH" baseline="0" dirty="0" smtClean="0"/>
              <a:t>Framework est nécessaire pour utiliser le </a:t>
            </a:r>
            <a:r>
              <a:rPr lang="fr-CH" baseline="0" dirty="0" smtClean="0"/>
              <a:t>programme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50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104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pPr marL="0" indent="0">
              <a:buNone/>
            </a:pPr>
            <a:r>
              <a:rPr lang="fr-CH" dirty="0" smtClean="0"/>
              <a:t>Expliquer le programme</a:t>
            </a:r>
            <a:r>
              <a:rPr lang="fr-CH" baseline="0" dirty="0" smtClean="0"/>
              <a:t> comment il fait la </a:t>
            </a:r>
            <a:r>
              <a:rPr lang="fr-CH" baseline="0" dirty="0" err="1" smtClean="0"/>
              <a:t>conv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33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761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7607" indent="0">
              <a:buNone/>
            </a:pPr>
            <a:r>
              <a:rPr lang="fr-CH" dirty="0" smtClean="0"/>
              <a:t>Mode -&gt;</a:t>
            </a:r>
            <a:r>
              <a:rPr lang="fr-CH" baseline="0" dirty="0" smtClean="0"/>
              <a:t> soustraire addition</a:t>
            </a:r>
            <a:endParaRPr lang="fr-CH" dirty="0" smtClean="0"/>
          </a:p>
          <a:p>
            <a:pPr marL="147607" indent="0">
              <a:buNone/>
            </a:pPr>
            <a:r>
              <a:rPr lang="fr-CH" dirty="0" smtClean="0"/>
              <a:t>Options -&gt;</a:t>
            </a:r>
            <a:r>
              <a:rPr lang="fr-CH" baseline="0" dirty="0" smtClean="0"/>
              <a:t> choix signé/virgule</a:t>
            </a:r>
          </a:p>
          <a:p>
            <a:pPr marL="147607" indent="0">
              <a:buNone/>
            </a:pPr>
            <a:r>
              <a:rPr lang="fr-CH" baseline="0" dirty="0" smtClean="0"/>
              <a:t>Choix du nombre à convertir</a:t>
            </a:r>
          </a:p>
          <a:p>
            <a:pPr marL="147607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2542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761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7607" indent="0">
              <a:buNone/>
            </a:pPr>
            <a:r>
              <a:rPr lang="fr-CH" dirty="0" smtClean="0"/>
              <a:t>Aider l’utilisateur</a:t>
            </a:r>
          </a:p>
          <a:p>
            <a:pPr marL="147607" indent="0">
              <a:buNone/>
            </a:pPr>
            <a:r>
              <a:rPr lang="fr-CH" dirty="0" smtClean="0"/>
              <a:t>Correction</a:t>
            </a:r>
          </a:p>
          <a:p>
            <a:pPr marL="147607" indent="0">
              <a:buNone/>
            </a:pPr>
            <a:r>
              <a:rPr lang="fr-CH" dirty="0" smtClean="0"/>
              <a:t>Tableau</a:t>
            </a:r>
            <a:r>
              <a:rPr lang="fr-CH" baseline="0" dirty="0" smtClean="0"/>
              <a:t> des puissances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5496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04775" y="750888"/>
            <a:ext cx="6680200" cy="375761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7607" indent="0">
              <a:buNone/>
            </a:pPr>
            <a:r>
              <a:rPr lang="fr-CH" dirty="0" smtClean="0"/>
              <a:t>Enregistrer sur le H: -&gt; pas d’accès</a:t>
            </a:r>
          </a:p>
          <a:p>
            <a:pPr marL="147607" indent="0">
              <a:buNone/>
            </a:pPr>
            <a:r>
              <a:rPr lang="fr-CH" baseline="0" dirty="0" smtClean="0"/>
              <a:t>Tableau non mis à jour</a:t>
            </a:r>
          </a:p>
          <a:p>
            <a:pPr marL="147607" indent="0">
              <a:buNone/>
            </a:pPr>
            <a:r>
              <a:rPr lang="fr-CH" baseline="0" dirty="0" smtClean="0"/>
              <a:t>Binaire max </a:t>
            </a:r>
            <a:r>
              <a:rPr lang="fr-CH" sz="1200" dirty="0"/>
              <a:t>1111111 raison</a:t>
            </a:r>
          </a:p>
          <a:p>
            <a:pPr marL="147607" indent="0">
              <a:buNone/>
            </a:pPr>
            <a:r>
              <a:rPr lang="fr-CH" baseline="0" dirty="0" smtClean="0"/>
              <a:t>Conversion fait en positif</a:t>
            </a:r>
          </a:p>
          <a:p>
            <a:pPr marL="147607" indent="0">
              <a:buNone/>
            </a:pPr>
            <a:r>
              <a:rPr lang="fr-CH" baseline="0" dirty="0" smtClean="0"/>
              <a:t>Première </a:t>
            </a:r>
            <a:r>
              <a:rPr lang="fr-CH" baseline="0" dirty="0" err="1" smtClean="0"/>
              <a:t>conv</a:t>
            </a:r>
            <a:r>
              <a:rPr lang="fr-CH" baseline="0" dirty="0" smtClean="0"/>
              <a:t> juste après aléatoire faux</a:t>
            </a:r>
          </a:p>
          <a:p>
            <a:pPr marL="147607" indent="0">
              <a:buNone/>
            </a:pPr>
            <a:endParaRPr lang="fr-CH" baseline="0" dirty="0" smtClean="0"/>
          </a:p>
          <a:p>
            <a:pPr marL="147607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393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>
            <a:off x="5038725" y="-85725"/>
            <a:ext cx="4162425" cy="5267325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00B485">
              <a:alpha val="8500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37057" y="4394399"/>
            <a:ext cx="8250197" cy="884475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B48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112230" y="-152400"/>
            <a:ext cx="4114800" cy="53721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Shape 34"/>
          <p:cNvSpPr/>
          <p:nvPr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Shape 35"/>
          <p:cNvSpPr/>
          <p:nvPr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Shape 36"/>
          <p:cNvSpPr/>
          <p:nvPr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2" name="ZoneTexte 1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4"/>
          <p:cNvSpPr/>
          <p:nvPr userDrawn="1"/>
        </p:nvSpPr>
        <p:spPr>
          <a:xfrm flipH="1" flipV="1">
            <a:off x="854597" y="276025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16" name="Shape 37"/>
          <p:cNvSpPr txBox="1">
            <a:spLocks noGrp="1"/>
          </p:cNvSpPr>
          <p:nvPr>
            <p:ph type="title"/>
          </p:nvPr>
        </p:nvSpPr>
        <p:spPr>
          <a:xfrm>
            <a:off x="1257075" y="272850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17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Shape 35"/>
          <p:cNvSpPr/>
          <p:nvPr userDrawn="1"/>
        </p:nvSpPr>
        <p:spPr>
          <a:xfrm flipH="1" flipV="1">
            <a:off x="-509262" y="27523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31"/>
          <p:cNvSpPr/>
          <p:nvPr userDrawn="1"/>
        </p:nvSpPr>
        <p:spPr>
          <a:xfrm rot="10800000" flipV="1">
            <a:off x="5776634" y="-156595"/>
            <a:ext cx="3470400" cy="540000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" name="Shape 32"/>
          <p:cNvSpPr/>
          <p:nvPr userDrawn="1"/>
        </p:nvSpPr>
        <p:spPr>
          <a:xfrm flipH="1" flipV="1">
            <a:off x="8214247" y="-17075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Shape 33"/>
          <p:cNvSpPr/>
          <p:nvPr userDrawn="1"/>
        </p:nvSpPr>
        <p:spPr>
          <a:xfrm flipH="1" flipV="1">
            <a:off x="8126132" y="-17075"/>
            <a:ext cx="514800" cy="748800"/>
          </a:xfrm>
          <a:prstGeom prst="parallelogram">
            <a:avLst>
              <a:gd name="adj" fmla="val 75009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Shape 39"/>
          <p:cNvSpPr txBox="1"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15" name="Shape 36"/>
          <p:cNvSpPr/>
          <p:nvPr userDrawn="1"/>
        </p:nvSpPr>
        <p:spPr>
          <a:xfrm flipH="1" flipV="1">
            <a:off x="-641891" y="49155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5187585" y="4891000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Shape 98"/>
          <p:cNvSpPr/>
          <p:nvPr/>
        </p:nvSpPr>
        <p:spPr>
          <a:xfrm flipH="1">
            <a:off x="463508" y="-18151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B4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CH" smtClean="0"/>
              <a:pPr/>
              <a:t>‹N°›</a:t>
            </a:fld>
            <a:endParaRPr lang="fr-CH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7085" y="4892558"/>
            <a:ext cx="2519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Christian Carbonara –</a:t>
            </a:r>
            <a:r>
              <a:rPr lang="fr-CH" sz="1200" baseline="0" dirty="0" smtClean="0"/>
              <a:t> 19.06.2018</a:t>
            </a:r>
            <a:endParaRPr lang="fr-CH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</p:sldLayoutIdLst>
  <p:transition>
    <p:fade thruBlk="1"/>
  </p:transition>
  <p:timing>
    <p:tnLst>
      <p:par>
        <p:cTn id="1" dur="indefinite" restart="never" nodeType="tmRoot"/>
      </p:par>
    </p:tnLst>
  </p:timing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B485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ughquote.gq/specotca/computers-images-download2294.php#gallery-1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lidescarnival.com/william-free-presentation-template/154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2264228"/>
            <a:ext cx="5238600" cy="1755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Présentation de TPI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147313" y="4132053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Par Christian Carbonara</a:t>
            </a:r>
            <a:endParaRPr lang="fr-CH" dirty="0"/>
          </a:p>
        </p:txBody>
      </p:sp>
      <p:sp>
        <p:nvSpPr>
          <p:cNvPr id="4" name="ZoneTexte 3"/>
          <p:cNvSpPr txBox="1"/>
          <p:nvPr/>
        </p:nvSpPr>
        <p:spPr>
          <a:xfrm>
            <a:off x="7753350" y="4132053"/>
            <a:ext cx="1078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18.06.2018</a:t>
            </a:r>
            <a:endParaRPr lang="fr-C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Résultat final</a:t>
            </a:r>
            <a:endParaRPr dirty="0"/>
          </a:p>
        </p:txBody>
      </p:sp>
      <p:sp>
        <p:nvSpPr>
          <p:cNvPr id="8" name="Shape 129"/>
          <p:cNvSpPr txBox="1">
            <a:spLocks/>
          </p:cNvSpPr>
          <p:nvPr/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z="2000" smtClean="0"/>
              <a:pPr/>
              <a:t>10</a:t>
            </a:fld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342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/>
              <a:t>Déroulement du projet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Résultat final</a:t>
            </a:r>
            <a:endParaRPr lang="fr-CH" sz="1200" dirty="0">
              <a:solidFill>
                <a:srgbClr val="00B485"/>
              </a:solidFill>
            </a:endParaRPr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11</a:t>
            </a:fld>
            <a:endParaRPr lang="fr-CH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0460"/>
              </p:ext>
            </p:extLst>
          </p:nvPr>
        </p:nvGraphicFramePr>
        <p:xfrm>
          <a:off x="204417" y="273050"/>
          <a:ext cx="6739308" cy="4386326"/>
        </p:xfrm>
        <a:graphic>
          <a:graphicData uri="http://schemas.openxmlformats.org/drawingml/2006/table">
            <a:tbl>
              <a:tblPr/>
              <a:tblGrid>
                <a:gridCol w="3369654">
                  <a:extLst>
                    <a:ext uri="{9D8B030D-6E8A-4147-A177-3AD203B41FA5}">
                      <a16:colId xmlns="" xmlns:a16="http://schemas.microsoft.com/office/drawing/2014/main" val="3167565482"/>
                    </a:ext>
                  </a:extLst>
                </a:gridCol>
                <a:gridCol w="3369654">
                  <a:extLst>
                    <a:ext uri="{9D8B030D-6E8A-4147-A177-3AD203B41FA5}">
                      <a16:colId xmlns="" xmlns:a16="http://schemas.microsoft.com/office/drawing/2014/main" val="3993477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Fonctionnalités </a:t>
                      </a: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nécessaires</a:t>
                      </a:r>
                      <a:endParaRPr lang="fr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Fonctionne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?</a:t>
                      </a:r>
                      <a:endParaRPr lang="fr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20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nombres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entiers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binaires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signés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les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autres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bases</a:t>
                      </a:r>
                      <a:endParaRPr lang="fr-CH" sz="12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Binaire non signé en décimal et en octal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6216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 réels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signés, à virgule fixe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Décimal 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à binaire signé ou à virgule fixe, décimal non signé à octal, binaire non signé à octal et décimal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8493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 décimaux signés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Décimal signé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à binaire signé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6477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décimaux signés, à virgule fixe,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Décimal signé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à binaire signé ou à virgule</a:t>
                      </a:r>
                      <a:endParaRPr lang="fr-CH" sz="12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3875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Conversion de nombres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hexadécimaux signés dans les autres bases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fonctionne pas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6234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Ergonomie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intuitive et agréable pour tout type d’utilisateur de l’ETML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4741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réalisation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doit prendre en compte au moins un point significatif des bonnes pratiques en matière d’écoconception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appliqué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509265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CH" smtClean="0"/>
              <a:pPr/>
              <a:t>12</a:t>
            </a:fld>
            <a:endParaRPr lang="fr-CH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63523"/>
              </p:ext>
            </p:extLst>
          </p:nvPr>
        </p:nvGraphicFramePr>
        <p:xfrm>
          <a:off x="292908" y="1733140"/>
          <a:ext cx="6739308" cy="1199515"/>
        </p:xfrm>
        <a:graphic>
          <a:graphicData uri="http://schemas.openxmlformats.org/drawingml/2006/table">
            <a:tbl>
              <a:tblPr/>
              <a:tblGrid>
                <a:gridCol w="3369654">
                  <a:extLst>
                    <a:ext uri="{9D8B030D-6E8A-4147-A177-3AD203B41FA5}">
                      <a16:colId xmlns="" xmlns:a16="http://schemas.microsoft.com/office/drawing/2014/main" val="3167565482"/>
                    </a:ext>
                  </a:extLst>
                </a:gridCol>
                <a:gridCol w="3369654">
                  <a:extLst>
                    <a:ext uri="{9D8B030D-6E8A-4147-A177-3AD203B41FA5}">
                      <a16:colId xmlns="" xmlns:a16="http://schemas.microsoft.com/office/drawing/2014/main" val="3993477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Fonctionnalités supplémentaires</a:t>
                      </a:r>
                      <a:endParaRPr lang="fr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Fonctionne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?</a:t>
                      </a:r>
                      <a:endParaRPr lang="fr-CH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B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20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Possibilité</a:t>
                      </a: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d’affiché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 </a:t>
                      </a:r>
                      <a:r>
                        <a:rPr lang="en-US" sz="1200" b="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calcul</a:t>
                      </a:r>
                      <a:r>
                        <a:rPr lang="en-US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conversion</a:t>
                      </a:r>
                      <a:endParaRPr lang="fr-CH" sz="12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Pour la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conversion de décimal entier non signé à binaire et octal</a:t>
                      </a:r>
                      <a:endParaRPr lang="fr-CH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6216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Possibilité de définir</a:t>
                      </a:r>
                      <a:r>
                        <a:rPr lang="fr-CH" sz="12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 le nombre est signé ou non</a:t>
                      </a:r>
                      <a:endParaRPr lang="fr-CH" sz="12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CH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T="68580" marB="6858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2D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5092659"/>
                  </a:ext>
                </a:extLst>
              </a:tr>
            </a:tbl>
          </a:graphicData>
        </a:graphic>
      </p:graphicFrame>
      <p:sp>
        <p:nvSpPr>
          <p:cNvPr id="4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/>
              <a:t>Déroulement du projet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Résultat final</a:t>
            </a:r>
            <a:endParaRPr lang="fr-CH" sz="1200" dirty="0">
              <a:solidFill>
                <a:srgbClr val="00B485"/>
              </a:solidFill>
            </a:endParaRPr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19642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9"/>
          <p:cNvSpPr txBox="1">
            <a:spLocks/>
          </p:cNvSpPr>
          <p:nvPr/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z="2000" smtClean="0"/>
              <a:pPr/>
              <a:t>13</a:t>
            </a:fld>
            <a:endParaRPr lang="en" sz="2000" dirty="0"/>
          </a:p>
        </p:txBody>
      </p:sp>
      <p:sp>
        <p:nvSpPr>
          <p:cNvPr id="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4898661" cy="3648300"/>
          </a:xfrm>
        </p:spPr>
        <p:txBody>
          <a:bodyPr/>
          <a:lstStyle/>
          <a:p>
            <a:r>
              <a:rPr lang="fr-CH" sz="2400" dirty="0" smtClean="0"/>
              <a:t>Projet très intéressant</a:t>
            </a:r>
          </a:p>
          <a:p>
            <a:r>
              <a:rPr lang="fr-CH" sz="2400" dirty="0" smtClean="0"/>
              <a:t>Projet sous-estimé</a:t>
            </a:r>
          </a:p>
          <a:p>
            <a:r>
              <a:rPr lang="fr-CH" sz="2400" dirty="0" smtClean="0"/>
              <a:t>Semble trop long</a:t>
            </a:r>
            <a:endParaRPr lang="fr-CH" sz="2400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chemeClr val="tx1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idx="12"/>
          </p:nvPr>
        </p:nvSpPr>
        <p:spPr>
          <a:xfrm>
            <a:off x="8446031" y="46275"/>
            <a:ext cx="594900" cy="731700"/>
          </a:xfrm>
        </p:spPr>
        <p:txBody>
          <a:bodyPr/>
          <a:lstStyle/>
          <a:p>
            <a:r>
              <a:rPr lang="fr-CH" dirty="0" smtClean="0"/>
              <a:t>14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40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00B485"/>
                </a:solidFill>
              </a:rPr>
              <a:t>Merci</a:t>
            </a:r>
            <a:endParaRPr sz="6000" dirty="0">
              <a:solidFill>
                <a:srgbClr val="00B485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CH" sz="2400" b="1" dirty="0" smtClean="0">
                <a:solidFill>
                  <a:srgbClr val="FFFFFF"/>
                </a:solidFill>
              </a:rPr>
              <a:t>Question ?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6324600" cy="3648300"/>
          </a:xfrm>
        </p:spPr>
        <p:txBody>
          <a:bodyPr/>
          <a:lstStyle/>
          <a:p>
            <a:r>
              <a:rPr lang="fr-CH" sz="1600" dirty="0">
                <a:hlinkClick r:id="rId3"/>
              </a:rPr>
              <a:t>https://</a:t>
            </a:r>
            <a:r>
              <a:rPr lang="fr-CH" sz="1600" dirty="0" smtClean="0">
                <a:hlinkClick r:id="rId3"/>
              </a:rPr>
              <a:t>doughquote.gq/specotca/computers-images-download2294.php#gallery-10</a:t>
            </a:r>
            <a:endParaRPr lang="fr-CH" sz="1600" dirty="0" smtClean="0"/>
          </a:p>
          <a:p>
            <a:r>
              <a:rPr lang="fr-CH" sz="1600" dirty="0">
                <a:hlinkClick r:id="rId4"/>
              </a:rPr>
              <a:t>https://</a:t>
            </a:r>
            <a:r>
              <a:rPr lang="fr-CH" sz="1600" dirty="0" smtClean="0">
                <a:hlinkClick r:id="rId4"/>
              </a:rPr>
              <a:t>www.slidescarnival.com/william-free-presentation-template/1541</a:t>
            </a:r>
            <a:endParaRPr lang="fr-CH" sz="1600" dirty="0" smtClean="0"/>
          </a:p>
          <a:p>
            <a:endParaRPr lang="fr-CH" sz="1600" dirty="0" smtClean="0"/>
          </a:p>
          <a:p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97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5463540" cy="3648300"/>
          </a:xfrm>
        </p:spPr>
        <p:txBody>
          <a:bodyPr/>
          <a:lstStyle/>
          <a:p>
            <a:pPr marL="361950" indent="-361950">
              <a:buClr>
                <a:srgbClr val="00B485"/>
              </a:buClr>
            </a:pPr>
            <a:r>
              <a:rPr lang="fr-CH" dirty="0" smtClean="0"/>
              <a:t>Introduction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Déroulement du projet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Résultat final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Conclusion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Questions</a:t>
            </a:r>
          </a:p>
          <a:p>
            <a:pPr marL="361950" indent="-361950">
              <a:buClr>
                <a:srgbClr val="00B485"/>
              </a:buClr>
            </a:pPr>
            <a:r>
              <a:rPr lang="fr-CH" dirty="0" smtClean="0"/>
              <a:t>Sources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45600" y="46800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2</a:t>
            </a:fld>
            <a:endParaRPr lang="fr-CH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/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10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50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3</a:t>
            </a:fld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000" dirty="0" smtClean="0"/>
              <a:t>Cahier des charges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/>
              <a:t>Conversion de nombres décimaux, binaires, octaux et </a:t>
            </a:r>
            <a:r>
              <a:rPr lang="fr-CH" sz="1600" dirty="0" smtClean="0"/>
              <a:t>hexadécimaux signés et à virgule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Additions/soustractions de 2 nombres entiers signés binaires, octaux ou hexadécimaux</a:t>
            </a:r>
          </a:p>
          <a:p>
            <a:pPr marL="361950" indent="-361950"/>
            <a:r>
              <a:rPr lang="fr-CH" sz="2000" dirty="0"/>
              <a:t>Destiné aux élèves/enseignants</a:t>
            </a:r>
          </a:p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000" dirty="0" smtClean="0"/>
              <a:t>Technologies utilisées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C#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Visual Studio 2017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NET Framework 4.5.2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idx="12"/>
          </p:nvPr>
        </p:nvSpPr>
        <p:spPr>
          <a:xfrm>
            <a:off x="8445600" y="50400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Introduction</a:t>
            </a:r>
          </a:p>
          <a:p>
            <a:pPr marL="38100" indent="0">
              <a:buNone/>
            </a:pPr>
            <a:r>
              <a:rPr lang="fr-CH" sz="1200" dirty="0"/>
              <a:t>Déroulement du projet</a:t>
            </a:r>
          </a:p>
          <a:p>
            <a:pPr marL="38100" indent="0">
              <a:buNone/>
            </a:pPr>
            <a:r>
              <a:rPr lang="fr-CH" sz="1200" dirty="0"/>
              <a:t>Résultat final</a:t>
            </a:r>
          </a:p>
          <a:p>
            <a:pPr marL="38100" indent="0">
              <a:buNone/>
            </a:pPr>
            <a:r>
              <a:rPr lang="fr-CH" sz="1200" dirty="0"/>
              <a:t>Conclusion</a:t>
            </a:r>
          </a:p>
          <a:p>
            <a:pPr marL="38100" indent="0">
              <a:buNone/>
            </a:pPr>
            <a:r>
              <a:rPr lang="fr-CH" sz="1200" dirty="0"/>
              <a:t>Questions</a:t>
            </a:r>
          </a:p>
          <a:p>
            <a:pPr marL="38100" indent="0">
              <a:buNone/>
            </a:pPr>
            <a:r>
              <a:rPr lang="fr-CH" sz="1200" dirty="0"/>
              <a:t>Sources</a:t>
            </a:r>
          </a:p>
        </p:txBody>
      </p:sp>
      <p:sp>
        <p:nvSpPr>
          <p:cNvPr id="7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Introduction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7"/>
          <p:cNvSpPr txBox="1">
            <a:spLocks noGrp="1"/>
          </p:cNvSpPr>
          <p:nvPr>
            <p:ph type="ctrTitle"/>
          </p:nvPr>
        </p:nvSpPr>
        <p:spPr>
          <a:xfrm>
            <a:off x="1037268" y="2987188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Déroulement du projet</a:t>
            </a:r>
            <a:endParaRPr dirty="0"/>
          </a:p>
        </p:txBody>
      </p:sp>
      <p:sp>
        <p:nvSpPr>
          <p:cNvPr id="5" name="Shape 129"/>
          <p:cNvSpPr txBox="1">
            <a:spLocks/>
          </p:cNvSpPr>
          <p:nvPr/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67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6" name="Titr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 du projet</a:t>
            </a:r>
            <a:endParaRPr lang="fr-CH" dirty="0"/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4294967295"/>
          </p:nvPr>
        </p:nvSpPr>
        <p:spPr>
          <a:xfrm>
            <a:off x="357582" y="2184117"/>
            <a:ext cx="124478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9  %  2  </a:t>
            </a:r>
            <a:endParaRPr sz="1800" dirty="0"/>
          </a:p>
        </p:txBody>
      </p:sp>
      <p:sp>
        <p:nvSpPr>
          <p:cNvPr id="5" name="Shape 147"/>
          <p:cNvSpPr txBox="1">
            <a:spLocks/>
          </p:cNvSpPr>
          <p:nvPr/>
        </p:nvSpPr>
        <p:spPr>
          <a:xfrm>
            <a:off x="356064" y="2636336"/>
            <a:ext cx="123868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4  %  2  </a:t>
            </a:r>
            <a:endParaRPr lang="en" sz="1800" dirty="0"/>
          </a:p>
        </p:txBody>
      </p:sp>
      <p:sp>
        <p:nvSpPr>
          <p:cNvPr id="6" name="Shape 147"/>
          <p:cNvSpPr txBox="1">
            <a:spLocks/>
          </p:cNvSpPr>
          <p:nvPr/>
        </p:nvSpPr>
        <p:spPr>
          <a:xfrm>
            <a:off x="356064" y="3105864"/>
            <a:ext cx="124630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2  %  2  </a:t>
            </a:r>
            <a:endParaRPr lang="en" sz="1800" dirty="0"/>
          </a:p>
        </p:txBody>
      </p:sp>
      <p:sp>
        <p:nvSpPr>
          <p:cNvPr id="7" name="Shape 147"/>
          <p:cNvSpPr txBox="1">
            <a:spLocks/>
          </p:cNvSpPr>
          <p:nvPr/>
        </p:nvSpPr>
        <p:spPr>
          <a:xfrm>
            <a:off x="356064" y="3575392"/>
            <a:ext cx="124630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  <a:tabLst>
                <a:tab pos="182563" algn="l"/>
              </a:tabLst>
            </a:pPr>
            <a:r>
              <a:rPr lang="en" sz="1800" dirty="0" smtClean="0"/>
              <a:t>1  %  2  </a:t>
            </a:r>
            <a:endParaRPr lang="en" sz="1800" dirty="0"/>
          </a:p>
        </p:txBody>
      </p:sp>
      <p:sp>
        <p:nvSpPr>
          <p:cNvPr id="11" name="Shape 147"/>
          <p:cNvSpPr txBox="1">
            <a:spLocks/>
          </p:cNvSpPr>
          <p:nvPr/>
        </p:nvSpPr>
        <p:spPr>
          <a:xfrm>
            <a:off x="1254232" y="2166808"/>
            <a:ext cx="687779" cy="47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4</a:t>
            </a:r>
            <a:endParaRPr lang="en" sz="1800" dirty="0"/>
          </a:p>
        </p:txBody>
      </p:sp>
      <p:sp>
        <p:nvSpPr>
          <p:cNvPr id="12" name="Shape 147"/>
          <p:cNvSpPr txBox="1">
            <a:spLocks/>
          </p:cNvSpPr>
          <p:nvPr/>
        </p:nvSpPr>
        <p:spPr>
          <a:xfrm>
            <a:off x="2020584" y="2163428"/>
            <a:ext cx="912683" cy="51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13" name="Shape 147"/>
          <p:cNvSpPr txBox="1">
            <a:spLocks/>
          </p:cNvSpPr>
          <p:nvPr/>
        </p:nvSpPr>
        <p:spPr>
          <a:xfrm>
            <a:off x="1254233" y="2639716"/>
            <a:ext cx="529688" cy="5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2</a:t>
            </a:r>
            <a:endParaRPr lang="en" sz="1800" dirty="0"/>
          </a:p>
        </p:txBody>
      </p:sp>
      <p:sp>
        <p:nvSpPr>
          <p:cNvPr id="14" name="Shape 147"/>
          <p:cNvSpPr txBox="1">
            <a:spLocks/>
          </p:cNvSpPr>
          <p:nvPr/>
        </p:nvSpPr>
        <p:spPr>
          <a:xfrm>
            <a:off x="2020582" y="2639716"/>
            <a:ext cx="914203" cy="5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0</a:t>
            </a:r>
            <a:endParaRPr lang="en" sz="1800" dirty="0"/>
          </a:p>
        </p:txBody>
      </p:sp>
      <p:sp>
        <p:nvSpPr>
          <p:cNvPr id="15" name="Shape 147"/>
          <p:cNvSpPr txBox="1">
            <a:spLocks/>
          </p:cNvSpPr>
          <p:nvPr/>
        </p:nvSpPr>
        <p:spPr>
          <a:xfrm>
            <a:off x="1254230" y="3102484"/>
            <a:ext cx="687781" cy="5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1</a:t>
            </a:r>
            <a:endParaRPr lang="en" sz="1800" dirty="0"/>
          </a:p>
        </p:txBody>
      </p:sp>
      <p:sp>
        <p:nvSpPr>
          <p:cNvPr id="16" name="Shape 147"/>
          <p:cNvSpPr txBox="1">
            <a:spLocks/>
          </p:cNvSpPr>
          <p:nvPr/>
        </p:nvSpPr>
        <p:spPr>
          <a:xfrm>
            <a:off x="2020582" y="3102484"/>
            <a:ext cx="912685" cy="53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0</a:t>
            </a:r>
            <a:endParaRPr lang="en" sz="1800" dirty="0"/>
          </a:p>
        </p:txBody>
      </p:sp>
      <p:sp>
        <p:nvSpPr>
          <p:cNvPr id="17" name="Shape 147"/>
          <p:cNvSpPr txBox="1">
            <a:spLocks/>
          </p:cNvSpPr>
          <p:nvPr/>
        </p:nvSpPr>
        <p:spPr>
          <a:xfrm>
            <a:off x="1254230" y="3587585"/>
            <a:ext cx="583280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= 0</a:t>
            </a:r>
            <a:endParaRPr lang="en" sz="1800" dirty="0"/>
          </a:p>
        </p:txBody>
      </p:sp>
      <p:sp>
        <p:nvSpPr>
          <p:cNvPr id="18" name="Shape 147"/>
          <p:cNvSpPr txBox="1">
            <a:spLocks/>
          </p:cNvSpPr>
          <p:nvPr/>
        </p:nvSpPr>
        <p:spPr>
          <a:xfrm>
            <a:off x="2020582" y="3587585"/>
            <a:ext cx="912685" cy="52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reste 1</a:t>
            </a:r>
            <a:endParaRPr lang="en" sz="1800" dirty="0"/>
          </a:p>
        </p:txBody>
      </p:sp>
      <p:sp>
        <p:nvSpPr>
          <p:cNvPr id="25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chemeClr val="tx1"/>
                </a:solidFill>
              </a:rPr>
              <a:t>Résultat final</a:t>
            </a:r>
            <a:endParaRPr lang="fr-CH" sz="1200" dirty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01184"/>
              </p:ext>
            </p:extLst>
          </p:nvPr>
        </p:nvGraphicFramePr>
        <p:xfrm>
          <a:off x="3985686" y="2846984"/>
          <a:ext cx="2100204" cy="609600"/>
        </p:xfrm>
        <a:graphic>
          <a:graphicData uri="http://schemas.openxmlformats.org/drawingml/2006/table">
            <a:tbl>
              <a:tblPr firstRow="1" bandRow="1">
                <a:tableStyleId>{12F66C14-DD89-40C7-8488-12F5CFC4AFF5}</a:tableStyleId>
              </a:tblPr>
              <a:tblGrid>
                <a:gridCol w="525051">
                  <a:extLst>
                    <a:ext uri="{9D8B030D-6E8A-4147-A177-3AD203B41FA5}">
                      <a16:colId xmlns="" xmlns:a16="http://schemas.microsoft.com/office/drawing/2014/main" val="860533270"/>
                    </a:ext>
                  </a:extLst>
                </a:gridCol>
                <a:gridCol w="525051">
                  <a:extLst>
                    <a:ext uri="{9D8B030D-6E8A-4147-A177-3AD203B41FA5}">
                      <a16:colId xmlns="" xmlns:a16="http://schemas.microsoft.com/office/drawing/2014/main" val="1292867032"/>
                    </a:ext>
                  </a:extLst>
                </a:gridCol>
                <a:gridCol w="525051">
                  <a:extLst>
                    <a:ext uri="{9D8B030D-6E8A-4147-A177-3AD203B41FA5}">
                      <a16:colId xmlns="" xmlns:a16="http://schemas.microsoft.com/office/drawing/2014/main" val="1003818792"/>
                    </a:ext>
                  </a:extLst>
                </a:gridCol>
                <a:gridCol w="525051">
                  <a:extLst>
                    <a:ext uri="{9D8B030D-6E8A-4147-A177-3AD203B41FA5}">
                      <a16:colId xmlns="" xmlns:a16="http://schemas.microsoft.com/office/drawing/2014/main" val="407214498"/>
                    </a:ext>
                  </a:extLst>
                </a:gridCol>
              </a:tblGrid>
              <a:tr h="290281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9686221"/>
                  </a:ext>
                </a:extLst>
              </a:tr>
              <a:tr h="290281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202353"/>
                  </a:ext>
                </a:extLst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74681"/>
              </p:ext>
            </p:extLst>
          </p:nvPr>
        </p:nvGraphicFramePr>
        <p:xfrm>
          <a:off x="3840382" y="1863418"/>
          <a:ext cx="2318660" cy="609600"/>
        </p:xfrm>
        <a:graphic>
          <a:graphicData uri="http://schemas.openxmlformats.org/drawingml/2006/table">
            <a:tbl>
              <a:tblPr firstRow="1" bandRow="1">
                <a:tableStyleId>{12F66C14-DD89-40C7-8488-12F5CFC4AFF5}</a:tableStyleId>
              </a:tblPr>
              <a:tblGrid>
                <a:gridCol w="463732">
                  <a:extLst>
                    <a:ext uri="{9D8B030D-6E8A-4147-A177-3AD203B41FA5}">
                      <a16:colId xmlns="" xmlns:a16="http://schemas.microsoft.com/office/drawing/2014/main" val="860533270"/>
                    </a:ext>
                  </a:extLst>
                </a:gridCol>
                <a:gridCol w="463732">
                  <a:extLst>
                    <a:ext uri="{9D8B030D-6E8A-4147-A177-3AD203B41FA5}">
                      <a16:colId xmlns="" xmlns:a16="http://schemas.microsoft.com/office/drawing/2014/main" val="1292867032"/>
                    </a:ext>
                  </a:extLst>
                </a:gridCol>
                <a:gridCol w="463732">
                  <a:extLst>
                    <a:ext uri="{9D8B030D-6E8A-4147-A177-3AD203B41FA5}">
                      <a16:colId xmlns="" xmlns:a16="http://schemas.microsoft.com/office/drawing/2014/main" val="1003818792"/>
                    </a:ext>
                  </a:extLst>
                </a:gridCol>
                <a:gridCol w="463732">
                  <a:extLst>
                    <a:ext uri="{9D8B030D-6E8A-4147-A177-3AD203B41FA5}">
                      <a16:colId xmlns="" xmlns:a16="http://schemas.microsoft.com/office/drawing/2014/main" val="407214498"/>
                    </a:ext>
                  </a:extLst>
                </a:gridCol>
                <a:gridCol w="463732">
                  <a:extLst>
                    <a:ext uri="{9D8B030D-6E8A-4147-A177-3AD203B41FA5}">
                      <a16:colId xmlns="" xmlns:a16="http://schemas.microsoft.com/office/drawing/2014/main" val="2763539993"/>
                    </a:ext>
                  </a:extLst>
                </a:gridCol>
              </a:tblGrid>
              <a:tr h="290281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9686221"/>
                  </a:ext>
                </a:extLst>
              </a:tr>
              <a:tr h="290281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202353"/>
                  </a:ext>
                </a:extLst>
              </a:tr>
            </a:tbl>
          </a:graphicData>
        </a:graphic>
      </p:graphicFrame>
      <p:sp>
        <p:nvSpPr>
          <p:cNvPr id="36" name="Shape 147"/>
          <p:cNvSpPr txBox="1">
            <a:spLocks/>
          </p:cNvSpPr>
          <p:nvPr/>
        </p:nvSpPr>
        <p:spPr>
          <a:xfrm>
            <a:off x="364827" y="1741728"/>
            <a:ext cx="238526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800" dirty="0" smtClean="0"/>
              <a:t>Convertir 9 en binaire</a:t>
            </a:r>
            <a:endParaRPr lang="en" sz="1800" dirty="0"/>
          </a:p>
        </p:txBody>
      </p:sp>
      <p:sp>
        <p:nvSpPr>
          <p:cNvPr id="37" name="Shape 147"/>
          <p:cNvSpPr txBox="1">
            <a:spLocks/>
          </p:cNvSpPr>
          <p:nvPr/>
        </p:nvSpPr>
        <p:spPr>
          <a:xfrm>
            <a:off x="3933400" y="2062798"/>
            <a:ext cx="266371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9</a:t>
            </a:r>
            <a:endParaRPr lang="en" sz="1400" dirty="0"/>
          </a:p>
        </p:txBody>
      </p:sp>
      <p:sp>
        <p:nvSpPr>
          <p:cNvPr id="38" name="Shape 147"/>
          <p:cNvSpPr txBox="1">
            <a:spLocks/>
          </p:cNvSpPr>
          <p:nvPr/>
        </p:nvSpPr>
        <p:spPr>
          <a:xfrm>
            <a:off x="3130061" y="1448877"/>
            <a:ext cx="3711370" cy="48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" sz="1600" dirty="0" smtClean="0"/>
              <a:t>Tableau des chiffres à convertir</a:t>
            </a:r>
            <a:endParaRPr lang="en" sz="1600" dirty="0"/>
          </a:p>
        </p:txBody>
      </p:sp>
      <p:sp>
        <p:nvSpPr>
          <p:cNvPr id="2" name="Ellipse 1"/>
          <p:cNvSpPr/>
          <p:nvPr/>
        </p:nvSpPr>
        <p:spPr>
          <a:xfrm>
            <a:off x="1400614" y="1889558"/>
            <a:ext cx="207269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/>
          <p:cNvSpPr/>
          <p:nvPr/>
        </p:nvSpPr>
        <p:spPr>
          <a:xfrm>
            <a:off x="3909198" y="2179702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/>
          <p:cNvSpPr/>
          <p:nvPr/>
        </p:nvSpPr>
        <p:spPr>
          <a:xfrm>
            <a:off x="2631946" y="2307945"/>
            <a:ext cx="261106" cy="304800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Shape 147"/>
          <p:cNvSpPr txBox="1">
            <a:spLocks/>
          </p:cNvSpPr>
          <p:nvPr/>
        </p:nvSpPr>
        <p:spPr>
          <a:xfrm>
            <a:off x="4115697" y="3038215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  <p:sp>
        <p:nvSpPr>
          <p:cNvPr id="42" name="Ellipse 41"/>
          <p:cNvSpPr/>
          <p:nvPr/>
        </p:nvSpPr>
        <p:spPr>
          <a:xfrm>
            <a:off x="4125043" y="3165427"/>
            <a:ext cx="261106" cy="274736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3" name="Shape 147"/>
          <p:cNvSpPr txBox="1">
            <a:spLocks/>
          </p:cNvSpPr>
          <p:nvPr/>
        </p:nvSpPr>
        <p:spPr>
          <a:xfrm>
            <a:off x="3456999" y="2413125"/>
            <a:ext cx="3064670" cy="48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" sz="1400" dirty="0" smtClean="0"/>
              <a:t>Tableau des restes de la conversion</a:t>
            </a:r>
            <a:endParaRPr lang="en" sz="1400" dirty="0"/>
          </a:p>
        </p:txBody>
      </p:sp>
      <p:sp>
        <p:nvSpPr>
          <p:cNvPr id="44" name="Ellipse 43"/>
          <p:cNvSpPr/>
          <p:nvPr/>
        </p:nvSpPr>
        <p:spPr>
          <a:xfrm>
            <a:off x="1508309" y="2318648"/>
            <a:ext cx="202850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Shape 147"/>
          <p:cNvSpPr txBox="1">
            <a:spLocks/>
          </p:cNvSpPr>
          <p:nvPr/>
        </p:nvSpPr>
        <p:spPr>
          <a:xfrm>
            <a:off x="4399565" y="2048231"/>
            <a:ext cx="237745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4</a:t>
            </a:r>
            <a:endParaRPr lang="en" sz="1400" dirty="0"/>
          </a:p>
        </p:txBody>
      </p:sp>
      <p:sp>
        <p:nvSpPr>
          <p:cNvPr id="46" name="Ellipse 45"/>
          <p:cNvSpPr/>
          <p:nvPr/>
        </p:nvSpPr>
        <p:spPr>
          <a:xfrm>
            <a:off x="4367743" y="2165135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Ellipse 46"/>
          <p:cNvSpPr/>
          <p:nvPr/>
        </p:nvSpPr>
        <p:spPr>
          <a:xfrm>
            <a:off x="2631946" y="2790924"/>
            <a:ext cx="261106" cy="304800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Shape 147"/>
          <p:cNvSpPr txBox="1">
            <a:spLocks/>
          </p:cNvSpPr>
          <p:nvPr/>
        </p:nvSpPr>
        <p:spPr>
          <a:xfrm>
            <a:off x="4631146" y="3038215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0</a:t>
            </a:r>
            <a:endParaRPr lang="en" sz="1400" dirty="0"/>
          </a:p>
        </p:txBody>
      </p:sp>
      <p:sp>
        <p:nvSpPr>
          <p:cNvPr id="49" name="Ellipse 48"/>
          <p:cNvSpPr/>
          <p:nvPr/>
        </p:nvSpPr>
        <p:spPr>
          <a:xfrm>
            <a:off x="4640492" y="3165427"/>
            <a:ext cx="261106" cy="274736"/>
          </a:xfrm>
          <a:prstGeom prst="ellipse">
            <a:avLst/>
          </a:prstGeom>
          <a:noFill/>
          <a:ln>
            <a:solidFill>
              <a:srgbClr val="B20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0" name="Ellipse 49"/>
          <p:cNvSpPr/>
          <p:nvPr/>
        </p:nvSpPr>
        <p:spPr>
          <a:xfrm>
            <a:off x="1506787" y="2787015"/>
            <a:ext cx="214280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1" name="Shape 147"/>
          <p:cNvSpPr txBox="1">
            <a:spLocks/>
          </p:cNvSpPr>
          <p:nvPr/>
        </p:nvSpPr>
        <p:spPr>
          <a:xfrm>
            <a:off x="4852966" y="2037993"/>
            <a:ext cx="393537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2</a:t>
            </a:r>
            <a:endParaRPr lang="en" sz="1400" dirty="0"/>
          </a:p>
        </p:txBody>
      </p:sp>
      <p:sp>
        <p:nvSpPr>
          <p:cNvPr id="52" name="Ellipse 51"/>
          <p:cNvSpPr/>
          <p:nvPr/>
        </p:nvSpPr>
        <p:spPr>
          <a:xfrm>
            <a:off x="4828774" y="2160335"/>
            <a:ext cx="330722" cy="304800"/>
          </a:xfrm>
          <a:prstGeom prst="ellipse">
            <a:avLst/>
          </a:prstGeom>
          <a:noFill/>
          <a:ln>
            <a:solidFill>
              <a:srgbClr val="00B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Shape 147"/>
          <p:cNvSpPr txBox="1">
            <a:spLocks/>
          </p:cNvSpPr>
          <p:nvPr/>
        </p:nvSpPr>
        <p:spPr>
          <a:xfrm>
            <a:off x="5235421" y="2041414"/>
            <a:ext cx="475628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  <p:sp>
        <p:nvSpPr>
          <p:cNvPr id="54" name="Shape 147"/>
          <p:cNvSpPr txBox="1">
            <a:spLocks/>
          </p:cNvSpPr>
          <p:nvPr/>
        </p:nvSpPr>
        <p:spPr>
          <a:xfrm>
            <a:off x="5675831" y="2054008"/>
            <a:ext cx="463884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" sz="1400" dirty="0" smtClean="0"/>
              <a:t>0</a:t>
            </a:r>
            <a:endParaRPr lang="en" sz="1400" dirty="0"/>
          </a:p>
        </p:txBody>
      </p:sp>
      <p:sp>
        <p:nvSpPr>
          <p:cNvPr id="58" name="Shape 147"/>
          <p:cNvSpPr txBox="1">
            <a:spLocks/>
          </p:cNvSpPr>
          <p:nvPr/>
        </p:nvSpPr>
        <p:spPr>
          <a:xfrm>
            <a:off x="5160086" y="3029059"/>
            <a:ext cx="372019" cy="42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0</a:t>
            </a:r>
            <a:endParaRPr lang="en" sz="1400" dirty="0"/>
          </a:p>
        </p:txBody>
      </p:sp>
      <p:sp>
        <p:nvSpPr>
          <p:cNvPr id="59" name="Shape 147"/>
          <p:cNvSpPr txBox="1">
            <a:spLocks/>
          </p:cNvSpPr>
          <p:nvPr/>
        </p:nvSpPr>
        <p:spPr>
          <a:xfrm>
            <a:off x="5689026" y="3038215"/>
            <a:ext cx="372019" cy="40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" sz="1400" dirty="0" smtClean="0"/>
              <a:t>1</a:t>
            </a: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  <p:bldP spid="5" grpId="0"/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6" grpId="0"/>
      <p:bldP spid="37" grpId="0"/>
      <p:bldP spid="38" grpId="0"/>
      <p:bldP spid="2" grpId="0" animBg="1"/>
      <p:bldP spid="2" grpId="1" animBg="1"/>
      <p:bldP spid="39" grpId="0" animBg="1"/>
      <p:bldP spid="39" grpId="1" animBg="1"/>
      <p:bldP spid="40" grpId="0" animBg="1"/>
      <p:bldP spid="40" grpId="1" animBg="1"/>
      <p:bldP spid="41" grpId="0"/>
      <p:bldP spid="42" grpId="0" animBg="1"/>
      <p:bldP spid="42" grpId="1" animBg="1"/>
      <p:bldP spid="43" grpId="0"/>
      <p:bldP spid="44" grpId="0" animBg="1"/>
      <p:bldP spid="44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/>
      <p:bldP spid="49" grpId="0" animBg="1"/>
      <p:bldP spid="49" grpId="1" animBg="1"/>
      <p:bldP spid="50" grpId="0" animBg="1"/>
      <p:bldP spid="50" grpId="1" animBg="1"/>
      <p:bldP spid="51" grpId="0"/>
      <p:bldP spid="52" grpId="0" animBg="1"/>
      <p:bldP spid="52" grpId="1" animBg="1"/>
      <p:bldP spid="53" grpId="0"/>
      <p:bldP spid="54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7</a:t>
            </a:fld>
            <a:endParaRPr lang="fr-CH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8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07495"/>
              </p:ext>
            </p:extLst>
          </p:nvPr>
        </p:nvGraphicFramePr>
        <p:xfrm>
          <a:off x="1254175" y="1546873"/>
          <a:ext cx="4553683" cy="335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Visio" r:id="rId4" imgW="7724675" imgH="5657734" progId="Visio.Drawing.15">
                  <p:embed/>
                </p:oleObj>
              </mc:Choice>
              <mc:Fallback>
                <p:oleObj name="Visio" r:id="rId4" imgW="7724675" imgH="56577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75" y="1546873"/>
                        <a:ext cx="4553683" cy="3357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254175" y="1239096"/>
            <a:ext cx="455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Maquette graphique pour les conversions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830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8</a:t>
            </a:fld>
            <a:endParaRPr lang="fr-CH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8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  <p:sp>
        <p:nvSpPr>
          <p:cNvPr id="9" name="ZoneTexte 8"/>
          <p:cNvSpPr txBox="1"/>
          <p:nvPr/>
        </p:nvSpPr>
        <p:spPr>
          <a:xfrm>
            <a:off x="1257075" y="1267636"/>
            <a:ext cx="442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Maquette sur l’affichage du calcul</a:t>
            </a:r>
            <a:endParaRPr lang="fr-CH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795528"/>
              </p:ext>
            </p:extLst>
          </p:nvPr>
        </p:nvGraphicFramePr>
        <p:xfrm>
          <a:off x="1257074" y="1575413"/>
          <a:ext cx="4428931" cy="33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Visio" r:id="rId4" imgW="6857923" imgH="5171998" progId="Visio.Drawing.15">
                  <p:embed/>
                </p:oleObj>
              </mc:Choice>
              <mc:Fallback>
                <p:oleObj name="Visio" r:id="rId4" imgW="6857923" imgH="517199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74" y="1575413"/>
                        <a:ext cx="4428931" cy="333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4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mtClean="0"/>
              <a:t>9</a:t>
            </a:fld>
            <a:endParaRPr lang="fr-CH" dirty="0"/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7275593" y="2896819"/>
            <a:ext cx="1868407" cy="202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485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fr-CH" sz="1200" dirty="0" smtClean="0"/>
              <a:t>Introduction</a:t>
            </a:r>
          </a:p>
          <a:p>
            <a:pPr marL="38100" indent="0">
              <a:buNone/>
            </a:pPr>
            <a:r>
              <a:rPr lang="fr-CH" sz="1200" dirty="0" smtClean="0">
                <a:solidFill>
                  <a:srgbClr val="00B485"/>
                </a:solidFill>
              </a:rPr>
              <a:t>Déroulement du projet</a:t>
            </a:r>
          </a:p>
          <a:p>
            <a:pPr marL="38100" indent="0">
              <a:buNone/>
            </a:pPr>
            <a:r>
              <a:rPr lang="fr-CH" sz="1200" dirty="0" smtClean="0"/>
              <a:t>Résultat final</a:t>
            </a:r>
            <a:endParaRPr lang="fr-CH" sz="1200" dirty="0"/>
          </a:p>
          <a:p>
            <a:pPr marL="38100" indent="0">
              <a:buNone/>
            </a:pPr>
            <a:r>
              <a:rPr lang="fr-CH" sz="1200" dirty="0" smtClean="0"/>
              <a:t>Conclusion</a:t>
            </a:r>
          </a:p>
          <a:p>
            <a:pPr marL="38100" indent="0">
              <a:buNone/>
            </a:pPr>
            <a:r>
              <a:rPr lang="fr-CH" sz="1200" dirty="0" smtClean="0"/>
              <a:t>Questions</a:t>
            </a:r>
          </a:p>
          <a:p>
            <a:pPr marL="38100" indent="0">
              <a:buNone/>
            </a:pPr>
            <a:r>
              <a:rPr lang="fr-CH" sz="1200" dirty="0" smtClean="0"/>
              <a:t>Sources</a:t>
            </a:r>
            <a:endParaRPr lang="fr-CH" sz="1200" dirty="0"/>
          </a:p>
        </p:txBody>
      </p:sp>
      <p:sp>
        <p:nvSpPr>
          <p:cNvPr id="6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5114925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lvl="0" indent="-361950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fr-CH" sz="2400" dirty="0" smtClean="0"/>
              <a:t>Problèmes rencontrés</a:t>
            </a:r>
            <a:endParaRPr lang="fr-CH" sz="1000" dirty="0"/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Problème concernant le lancement du programme, résolu</a:t>
            </a:r>
            <a:endParaRPr lang="fr-CH" sz="1600" dirty="0"/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/>
              <a:t>Convertir de décimal à binaire signé plusieurs fois d’affilé, </a:t>
            </a:r>
            <a:r>
              <a:rPr lang="fr-CH" sz="1600" dirty="0" smtClean="0"/>
              <a:t>résolu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Binaire max 1111111, non résolu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Décimal signé -2147483648, non résolu</a:t>
            </a:r>
          </a:p>
          <a:p>
            <a:pPr marL="809625" lvl="1" indent="-352425">
              <a:spcBef>
                <a:spcPts val="600"/>
              </a:spcBef>
              <a:buClr>
                <a:srgbClr val="00B485"/>
              </a:buClr>
              <a:buSzPts val="3000"/>
            </a:pPr>
            <a:r>
              <a:rPr lang="fr-CH" sz="1600" dirty="0" smtClean="0"/>
              <a:t>Convertir de décimal à octal avec virgule, non résolu</a:t>
            </a:r>
            <a:endParaRPr lang="fr-CH" sz="2400" dirty="0" smtClean="0"/>
          </a:p>
        </p:txBody>
      </p:sp>
      <p:sp>
        <p:nvSpPr>
          <p:cNvPr id="9" name="Titre 25"/>
          <p:cNvSpPr txBox="1">
            <a:spLocks/>
          </p:cNvSpPr>
          <p:nvPr/>
        </p:nvSpPr>
        <p:spPr>
          <a:xfrm>
            <a:off x="1257075" y="2728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dirty="0"/>
              <a:t>Déroulement du projet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791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3322</TotalTime>
  <Words>544</Words>
  <Application>Microsoft Office PowerPoint</Application>
  <PresentationFormat>Affichage à l'écran (16:9)</PresentationFormat>
  <Paragraphs>182</Paragraphs>
  <Slides>16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Dosis</vt:lpstr>
      <vt:lpstr>Roboto</vt:lpstr>
      <vt:lpstr>Times New Roman</vt:lpstr>
      <vt:lpstr>William template</vt:lpstr>
      <vt:lpstr>Visio</vt:lpstr>
      <vt:lpstr>Présentation de TPI</vt:lpstr>
      <vt:lpstr>Présentation PowerPoint</vt:lpstr>
      <vt:lpstr>Introduction</vt:lpstr>
      <vt:lpstr>Présentation PowerPoint</vt:lpstr>
      <vt:lpstr>Déroulement du projet</vt:lpstr>
      <vt:lpstr>Déroulement du projet</vt:lpstr>
      <vt:lpstr>Présentation PowerPoint</vt:lpstr>
      <vt:lpstr>Présentation PowerPoint</vt:lpstr>
      <vt:lpstr>Présentation PowerPoint</vt:lpstr>
      <vt:lpstr>Résultat final</vt:lpstr>
      <vt:lpstr>Présentation PowerPoint</vt:lpstr>
      <vt:lpstr>Présentation PowerPoint</vt:lpstr>
      <vt:lpstr>Conclusion</vt:lpstr>
      <vt:lpstr>Conclusion</vt:lpstr>
      <vt:lpstr>Merci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Christian Carbonara</cp:lastModifiedBy>
  <cp:revision>224</cp:revision>
  <cp:lastPrinted>2018-06-19T22:38:09Z</cp:lastPrinted>
  <dcterms:modified xsi:type="dcterms:W3CDTF">2018-06-19T22:46:40Z</dcterms:modified>
</cp:coreProperties>
</file>