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4" r:id="rId3"/>
    <p:sldId id="259" r:id="rId4"/>
    <p:sldId id="261" r:id="rId5"/>
    <p:sldId id="289" r:id="rId6"/>
    <p:sldId id="286" r:id="rId7"/>
    <p:sldId id="287" r:id="rId8"/>
    <p:sldId id="290" r:id="rId9"/>
    <p:sldId id="291" r:id="rId10"/>
    <p:sldId id="292" r:id="rId11"/>
    <p:sldId id="293" r:id="rId12"/>
    <p:sldId id="263" r:id="rId13"/>
    <p:sldId id="262" r:id="rId14"/>
    <p:sldId id="294" r:id="rId15"/>
    <p:sldId id="264" r:id="rId16"/>
    <p:sldId id="267" r:id="rId17"/>
    <p:sldId id="268" r:id="rId18"/>
    <p:sldId id="272" r:id="rId19"/>
    <p:sldId id="273" r:id="rId20"/>
    <p:sldId id="274" r:id="rId21"/>
    <p:sldId id="278" r:id="rId22"/>
    <p:sldId id="285" r:id="rId23"/>
    <p:sldId id="279" r:id="rId24"/>
    <p:sldId id="280" r:id="rId25"/>
    <p:sldId id="288" r:id="rId26"/>
    <p:sldId id="281" r:id="rId27"/>
    <p:sldId id="257" r:id="rId28"/>
    <p:sldId id="282" r:id="rId29"/>
    <p:sldId id="2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85"/>
    <a:srgbClr val="B20245"/>
    <a:srgbClr val="00D09A"/>
    <a:srgbClr val="01F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66C14-DD89-40C7-8488-12F5CFC4AFF5}">
  <a:tblStyle styleId="{12F66C14-DD89-40C7-8488-12F5CFC4A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8" autoAdjust="0"/>
    <p:restoredTop sz="93976" autoAdjust="0"/>
  </p:normalViewPr>
  <p:slideViewPr>
    <p:cSldViewPr snapToGrid="0">
      <p:cViewPr>
        <p:scale>
          <a:sx n="100" d="100"/>
          <a:sy n="100" d="100"/>
        </p:scale>
        <p:origin x="348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1E506-E00F-4D8A-8BC1-7A59864B58FB}" type="datetimeFigureOut">
              <a:rPr lang="fr-CH" smtClean="0"/>
              <a:t>19.06.2018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5B8D-4526-49EA-97D5-C678FF52D785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51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5038725" y="-85725"/>
            <a:ext cx="4162425" cy="5267325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00B485">
              <a:alpha val="8500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37057" y="4394399"/>
            <a:ext cx="8250197" cy="884475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B48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112230" y="-152400"/>
            <a:ext cx="4114800" cy="53721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Shape 34"/>
          <p:cNvSpPr/>
          <p:nvPr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</a:t>
            </a:r>
            <a:r>
              <a:rPr lang="fr-CH" sz="1200" baseline="0" dirty="0" smtClean="0"/>
              <a:t>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20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31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2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 dirty="0"/>
          </a:p>
        </p:txBody>
      </p:sp>
      <p:sp>
        <p:nvSpPr>
          <p:cNvPr id="12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</a:t>
            </a:r>
            <a:r>
              <a:rPr lang="fr-CH" sz="1200" baseline="0" dirty="0" smtClean="0"/>
              <a:t>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userDrawn="1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4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19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0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21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ZoneTexte 21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10.06.2018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16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7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</a:t>
            </a:r>
            <a:r>
              <a:rPr lang="fr-CH" sz="1200" baseline="0" dirty="0" smtClean="0"/>
              <a:t>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56007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-810510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4107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15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</a:t>
            </a:r>
            <a:r>
              <a:rPr lang="fr-CH" sz="1200" baseline="0" dirty="0" smtClean="0"/>
              <a:t>10.09.2018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/>
          <p:nvPr/>
        </p:nvSpPr>
        <p:spPr>
          <a:xfrm flipH="1">
            <a:off x="463508" y="-18151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7085" y="4892558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</a:t>
            </a:r>
            <a:r>
              <a:rPr lang="fr-CH" sz="1200" baseline="0" dirty="0" smtClean="0"/>
              <a:t>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B485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rtupstockphotos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william-free-presentation-template/1541" TargetMode="External"/><Relationship Id="rId2" Type="http://schemas.openxmlformats.org/officeDocument/2006/relationships/hyperlink" Target="https://doughquote.gq/specotca/computers-images-download2294.php#gallery-1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2264228"/>
            <a:ext cx="5238600" cy="1755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Présentation de TPI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147313" y="4132053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7753350" y="4132053"/>
            <a:ext cx="107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18.06.2018</a:t>
            </a:r>
            <a:endParaRPr lang="fr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10</a:t>
            </a:fld>
            <a:endParaRPr lang="fr-CH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8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1254176" y="1385671"/>
            <a:ext cx="322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Maquette sur l’affichage du calcul</a:t>
            </a:r>
            <a:endParaRPr lang="fr-CH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54175" y="139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4175" y="16934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89893"/>
              </p:ext>
            </p:extLst>
          </p:nvPr>
        </p:nvGraphicFramePr>
        <p:xfrm>
          <a:off x="1254175" y="1693448"/>
          <a:ext cx="322897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3" imgW="5210230" imgH="5171998" progId="Visio.Drawing.15">
                  <p:embed/>
                </p:oleObj>
              </mc:Choice>
              <mc:Fallback>
                <p:oleObj name="Visio" r:id="rId3" imgW="5210230" imgH="51719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75" y="1693448"/>
                        <a:ext cx="3228975" cy="321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1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48688" y="46038"/>
            <a:ext cx="595312" cy="731837"/>
          </a:xfrm>
        </p:spPr>
        <p:txBody>
          <a:bodyPr/>
          <a:lstStyle/>
          <a:p>
            <a:fld id="{00000000-1234-1234-1234-123412341234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Résultat final</a:t>
            </a:r>
            <a:endParaRPr dirty="0"/>
          </a:p>
        </p:txBody>
      </p:sp>
      <p:sp>
        <p:nvSpPr>
          <p:cNvPr id="8" name="Shape 129"/>
          <p:cNvSpPr txBox="1">
            <a:spLocks/>
          </p:cNvSpPr>
          <p:nvPr/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z="2000" smtClean="0"/>
              <a:pPr/>
              <a:t>3</a:t>
            </a:fld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34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/>
              <a:t>Déroulement du projet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Résultat final</a:t>
            </a:r>
            <a:endParaRPr lang="fr-CH" sz="1200" dirty="0">
              <a:solidFill>
                <a:srgbClr val="00B485"/>
              </a:solidFill>
            </a:endParaRPr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12</a:t>
            </a:fld>
            <a:endParaRPr lang="fr-CH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79985"/>
              </p:ext>
            </p:extLst>
          </p:nvPr>
        </p:nvGraphicFramePr>
        <p:xfrm>
          <a:off x="204417" y="273050"/>
          <a:ext cx="6739308" cy="4456875"/>
        </p:xfrm>
        <a:graphic>
          <a:graphicData uri="http://schemas.openxmlformats.org/drawingml/2006/table">
            <a:tbl>
              <a:tblPr/>
              <a:tblGrid>
                <a:gridCol w="3369654">
                  <a:extLst>
                    <a:ext uri="{9D8B030D-6E8A-4147-A177-3AD203B41FA5}">
                      <a16:colId xmlns:a16="http://schemas.microsoft.com/office/drawing/2014/main" val="3167565482"/>
                    </a:ext>
                  </a:extLst>
                </a:gridCol>
                <a:gridCol w="3369654">
                  <a:extLst>
                    <a:ext uri="{9D8B030D-6E8A-4147-A177-3AD203B41FA5}">
                      <a16:colId xmlns:a16="http://schemas.microsoft.com/office/drawing/2014/main" val="3993477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Fonctionnalités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nécessaires</a:t>
                      </a:r>
                      <a:endParaRPr lang="fr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Fonctionne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?</a:t>
                      </a:r>
                      <a:endParaRPr lang="fr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0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entiers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binaires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signés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les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autres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bases</a:t>
                      </a:r>
                      <a:endParaRPr lang="fr-CH" sz="12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Binaire non signé en décimal et en octal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16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 réels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signés, à virgule fixe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Décimal 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à binaire signé ou à virgule fixe, décimal non signé à octal, binaire non signé à octal et décimal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493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 décimaux signés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Décimal signé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à binaire signé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décimaux signés, à virgule fixe,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Décimal signé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à binaire signé ou à virgule</a:t>
                      </a:r>
                      <a:endParaRPr lang="fr-CH" sz="12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75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hexadécimaux signés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fonctionne pas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34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Ergonomie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intuitive et agréable pour tout type d’utilisateur de l’ETML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41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réalisation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doit prendre en compte au moins un point significatif des bonnes pratiques en matière d’écoconception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appliqué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9265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6" name="Titr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</a:t>
            </a:r>
            <a:endParaRPr lang="fr-CH" dirty="0"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237118" y="1604997"/>
            <a:ext cx="136525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93  %  2  </a:t>
            </a:r>
            <a:endParaRPr sz="1800" dirty="0"/>
          </a:p>
        </p:txBody>
      </p:sp>
      <p:sp>
        <p:nvSpPr>
          <p:cNvPr id="5" name="Shape 147"/>
          <p:cNvSpPr txBox="1">
            <a:spLocks/>
          </p:cNvSpPr>
          <p:nvPr/>
        </p:nvSpPr>
        <p:spPr>
          <a:xfrm>
            <a:off x="237250" y="2057216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46  %  2  </a:t>
            </a:r>
            <a:endParaRPr lang="en" sz="1800" dirty="0"/>
          </a:p>
        </p:txBody>
      </p:sp>
      <p:sp>
        <p:nvSpPr>
          <p:cNvPr id="6" name="Shape 147"/>
          <p:cNvSpPr txBox="1">
            <a:spLocks/>
          </p:cNvSpPr>
          <p:nvPr/>
        </p:nvSpPr>
        <p:spPr>
          <a:xfrm>
            <a:off x="237250" y="2526744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23  %  2  </a:t>
            </a:r>
            <a:endParaRPr lang="en" sz="1800" dirty="0"/>
          </a:p>
        </p:txBody>
      </p:sp>
      <p:sp>
        <p:nvSpPr>
          <p:cNvPr id="7" name="Shape 147"/>
          <p:cNvSpPr txBox="1">
            <a:spLocks/>
          </p:cNvSpPr>
          <p:nvPr/>
        </p:nvSpPr>
        <p:spPr>
          <a:xfrm>
            <a:off x="237250" y="2996272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11  %  2  </a:t>
            </a:r>
            <a:endParaRPr lang="en" sz="1800" dirty="0"/>
          </a:p>
        </p:txBody>
      </p:sp>
      <p:sp>
        <p:nvSpPr>
          <p:cNvPr id="8" name="Shape 147"/>
          <p:cNvSpPr txBox="1">
            <a:spLocks/>
          </p:cNvSpPr>
          <p:nvPr/>
        </p:nvSpPr>
        <p:spPr>
          <a:xfrm>
            <a:off x="219832" y="3465800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2563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5  %  2  </a:t>
            </a:r>
            <a:endParaRPr lang="en" sz="1800" dirty="0"/>
          </a:p>
        </p:txBody>
      </p:sp>
      <p:sp>
        <p:nvSpPr>
          <p:cNvPr id="9" name="Shape 147"/>
          <p:cNvSpPr txBox="1">
            <a:spLocks/>
          </p:cNvSpPr>
          <p:nvPr/>
        </p:nvSpPr>
        <p:spPr>
          <a:xfrm>
            <a:off x="202414" y="3935328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2563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2  %  2  </a:t>
            </a:r>
            <a:endParaRPr lang="en" sz="1800" dirty="0"/>
          </a:p>
        </p:txBody>
      </p:sp>
      <p:sp>
        <p:nvSpPr>
          <p:cNvPr id="10" name="Shape 147"/>
          <p:cNvSpPr txBox="1">
            <a:spLocks/>
          </p:cNvSpPr>
          <p:nvPr/>
        </p:nvSpPr>
        <p:spPr>
          <a:xfrm>
            <a:off x="202414" y="4404856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2563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1  %  2  </a:t>
            </a:r>
            <a:endParaRPr lang="en" sz="1800" dirty="0"/>
          </a:p>
        </p:txBody>
      </p:sp>
      <p:sp>
        <p:nvSpPr>
          <p:cNvPr id="11" name="Shape 147"/>
          <p:cNvSpPr txBox="1">
            <a:spLocks/>
          </p:cNvSpPr>
          <p:nvPr/>
        </p:nvSpPr>
        <p:spPr>
          <a:xfrm>
            <a:off x="1254232" y="1587688"/>
            <a:ext cx="687779" cy="47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46</a:t>
            </a:r>
            <a:endParaRPr lang="en" sz="1800" dirty="0"/>
          </a:p>
        </p:txBody>
      </p:sp>
      <p:sp>
        <p:nvSpPr>
          <p:cNvPr id="12" name="Shape 147"/>
          <p:cNvSpPr txBox="1">
            <a:spLocks/>
          </p:cNvSpPr>
          <p:nvPr/>
        </p:nvSpPr>
        <p:spPr>
          <a:xfrm>
            <a:off x="2020584" y="1584308"/>
            <a:ext cx="912683" cy="51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13" name="Shape 147"/>
          <p:cNvSpPr txBox="1">
            <a:spLocks/>
          </p:cNvSpPr>
          <p:nvPr/>
        </p:nvSpPr>
        <p:spPr>
          <a:xfrm>
            <a:off x="1254232" y="2060596"/>
            <a:ext cx="687779" cy="5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23</a:t>
            </a:r>
            <a:endParaRPr lang="en" sz="1800" dirty="0"/>
          </a:p>
        </p:txBody>
      </p:sp>
      <p:sp>
        <p:nvSpPr>
          <p:cNvPr id="14" name="Shape 147"/>
          <p:cNvSpPr txBox="1">
            <a:spLocks/>
          </p:cNvSpPr>
          <p:nvPr/>
        </p:nvSpPr>
        <p:spPr>
          <a:xfrm>
            <a:off x="2020582" y="2060596"/>
            <a:ext cx="914203" cy="5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0</a:t>
            </a:r>
            <a:endParaRPr lang="en" sz="1800" dirty="0"/>
          </a:p>
        </p:txBody>
      </p:sp>
      <p:sp>
        <p:nvSpPr>
          <p:cNvPr id="15" name="Shape 147"/>
          <p:cNvSpPr txBox="1">
            <a:spLocks/>
          </p:cNvSpPr>
          <p:nvPr/>
        </p:nvSpPr>
        <p:spPr>
          <a:xfrm>
            <a:off x="1254230" y="2523364"/>
            <a:ext cx="687781" cy="5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11</a:t>
            </a:r>
            <a:endParaRPr lang="en" sz="1800" dirty="0"/>
          </a:p>
        </p:txBody>
      </p:sp>
      <p:sp>
        <p:nvSpPr>
          <p:cNvPr id="16" name="Shape 147"/>
          <p:cNvSpPr txBox="1">
            <a:spLocks/>
          </p:cNvSpPr>
          <p:nvPr/>
        </p:nvSpPr>
        <p:spPr>
          <a:xfrm>
            <a:off x="2020582" y="2523364"/>
            <a:ext cx="912685" cy="5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1254230" y="3008465"/>
            <a:ext cx="583280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5</a:t>
            </a:r>
            <a:endParaRPr lang="en" sz="1800" dirty="0"/>
          </a:p>
        </p:txBody>
      </p:sp>
      <p:sp>
        <p:nvSpPr>
          <p:cNvPr id="18" name="Shape 147"/>
          <p:cNvSpPr txBox="1">
            <a:spLocks/>
          </p:cNvSpPr>
          <p:nvPr/>
        </p:nvSpPr>
        <p:spPr>
          <a:xfrm>
            <a:off x="2020582" y="3008465"/>
            <a:ext cx="912685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19" name="Shape 147"/>
          <p:cNvSpPr txBox="1">
            <a:spLocks/>
          </p:cNvSpPr>
          <p:nvPr/>
        </p:nvSpPr>
        <p:spPr>
          <a:xfrm>
            <a:off x="1254230" y="3477993"/>
            <a:ext cx="583280" cy="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2</a:t>
            </a:r>
            <a:endParaRPr lang="en" sz="1800" dirty="0"/>
          </a:p>
        </p:txBody>
      </p:sp>
      <p:sp>
        <p:nvSpPr>
          <p:cNvPr id="20" name="Shape 147"/>
          <p:cNvSpPr txBox="1">
            <a:spLocks/>
          </p:cNvSpPr>
          <p:nvPr/>
        </p:nvSpPr>
        <p:spPr>
          <a:xfrm>
            <a:off x="2020582" y="3477993"/>
            <a:ext cx="912685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21" name="Shape 147"/>
          <p:cNvSpPr txBox="1">
            <a:spLocks/>
          </p:cNvSpPr>
          <p:nvPr/>
        </p:nvSpPr>
        <p:spPr>
          <a:xfrm>
            <a:off x="1254230" y="3947521"/>
            <a:ext cx="583280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1</a:t>
            </a:r>
            <a:endParaRPr lang="en" sz="1800" dirty="0"/>
          </a:p>
        </p:txBody>
      </p:sp>
      <p:sp>
        <p:nvSpPr>
          <p:cNvPr id="22" name="Shape 147"/>
          <p:cNvSpPr txBox="1">
            <a:spLocks/>
          </p:cNvSpPr>
          <p:nvPr/>
        </p:nvSpPr>
        <p:spPr>
          <a:xfrm>
            <a:off x="2020582" y="3947521"/>
            <a:ext cx="912685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0</a:t>
            </a:r>
            <a:endParaRPr lang="en" sz="1800" dirty="0"/>
          </a:p>
        </p:txBody>
      </p:sp>
      <p:sp>
        <p:nvSpPr>
          <p:cNvPr id="23" name="Shape 147"/>
          <p:cNvSpPr txBox="1">
            <a:spLocks/>
          </p:cNvSpPr>
          <p:nvPr/>
        </p:nvSpPr>
        <p:spPr>
          <a:xfrm>
            <a:off x="1254228" y="4417049"/>
            <a:ext cx="583281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0</a:t>
            </a:r>
            <a:endParaRPr lang="en" sz="1800" dirty="0"/>
          </a:p>
        </p:txBody>
      </p:sp>
      <p:sp>
        <p:nvSpPr>
          <p:cNvPr id="24" name="Shape 147"/>
          <p:cNvSpPr txBox="1">
            <a:spLocks/>
          </p:cNvSpPr>
          <p:nvPr/>
        </p:nvSpPr>
        <p:spPr>
          <a:xfrm>
            <a:off x="2020581" y="4417049"/>
            <a:ext cx="912686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25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chemeClr val="tx1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Résultat final</a:t>
            </a:r>
            <a:endParaRPr lang="fr-CH" sz="1200" dirty="0">
              <a:solidFill>
                <a:srgbClr val="00B485"/>
              </a:solidFill>
            </a:endParaRPr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22188"/>
              </p:ext>
            </p:extLst>
          </p:nvPr>
        </p:nvGraphicFramePr>
        <p:xfrm>
          <a:off x="3116339" y="2590292"/>
          <a:ext cx="3675357" cy="609600"/>
        </p:xfrm>
        <a:graphic>
          <a:graphicData uri="http://schemas.openxmlformats.org/drawingml/2006/table">
            <a:tbl>
              <a:tblPr firstRow="1" bandRow="1">
                <a:tableStyleId>{12F66C14-DD89-40C7-8488-12F5CFC4AFF5}</a:tableStyleId>
              </a:tblPr>
              <a:tblGrid>
                <a:gridCol w="525051">
                  <a:extLst>
                    <a:ext uri="{9D8B030D-6E8A-4147-A177-3AD203B41FA5}">
                      <a16:colId xmlns:a16="http://schemas.microsoft.com/office/drawing/2014/main" val="860533270"/>
                    </a:ext>
                  </a:extLst>
                </a:gridCol>
                <a:gridCol w="525051">
                  <a:extLst>
                    <a:ext uri="{9D8B030D-6E8A-4147-A177-3AD203B41FA5}">
                      <a16:colId xmlns:a16="http://schemas.microsoft.com/office/drawing/2014/main" val="1292867032"/>
                    </a:ext>
                  </a:extLst>
                </a:gridCol>
                <a:gridCol w="525051">
                  <a:extLst>
                    <a:ext uri="{9D8B030D-6E8A-4147-A177-3AD203B41FA5}">
                      <a16:colId xmlns:a16="http://schemas.microsoft.com/office/drawing/2014/main" val="1003818792"/>
                    </a:ext>
                  </a:extLst>
                </a:gridCol>
                <a:gridCol w="525051">
                  <a:extLst>
                    <a:ext uri="{9D8B030D-6E8A-4147-A177-3AD203B41FA5}">
                      <a16:colId xmlns:a16="http://schemas.microsoft.com/office/drawing/2014/main" val="407214498"/>
                    </a:ext>
                  </a:extLst>
                </a:gridCol>
                <a:gridCol w="525051">
                  <a:extLst>
                    <a:ext uri="{9D8B030D-6E8A-4147-A177-3AD203B41FA5}">
                      <a16:colId xmlns:a16="http://schemas.microsoft.com/office/drawing/2014/main" val="2763539993"/>
                    </a:ext>
                  </a:extLst>
                </a:gridCol>
                <a:gridCol w="525051">
                  <a:extLst>
                    <a:ext uri="{9D8B030D-6E8A-4147-A177-3AD203B41FA5}">
                      <a16:colId xmlns:a16="http://schemas.microsoft.com/office/drawing/2014/main" val="230044032"/>
                    </a:ext>
                  </a:extLst>
                </a:gridCol>
                <a:gridCol w="525051">
                  <a:extLst>
                    <a:ext uri="{9D8B030D-6E8A-4147-A177-3AD203B41FA5}">
                      <a16:colId xmlns:a16="http://schemas.microsoft.com/office/drawing/2014/main" val="2620570166"/>
                    </a:ext>
                  </a:extLst>
                </a:gridCol>
              </a:tblGrid>
              <a:tr h="290281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6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86221"/>
                  </a:ext>
                </a:extLst>
              </a:tr>
              <a:tr h="290281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2353"/>
                  </a:ext>
                </a:extLst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27349"/>
              </p:ext>
            </p:extLst>
          </p:nvPr>
        </p:nvGraphicFramePr>
        <p:xfrm>
          <a:off x="3116338" y="1420184"/>
          <a:ext cx="3709856" cy="609600"/>
        </p:xfrm>
        <a:graphic>
          <a:graphicData uri="http://schemas.openxmlformats.org/drawingml/2006/table">
            <a:tbl>
              <a:tblPr firstRow="1" bandRow="1">
                <a:tableStyleId>{12F66C14-DD89-40C7-8488-12F5CFC4AFF5}</a:tableStyleId>
              </a:tblPr>
              <a:tblGrid>
                <a:gridCol w="463732">
                  <a:extLst>
                    <a:ext uri="{9D8B030D-6E8A-4147-A177-3AD203B41FA5}">
                      <a16:colId xmlns:a16="http://schemas.microsoft.com/office/drawing/2014/main" val="860533270"/>
                    </a:ext>
                  </a:extLst>
                </a:gridCol>
                <a:gridCol w="463732">
                  <a:extLst>
                    <a:ext uri="{9D8B030D-6E8A-4147-A177-3AD203B41FA5}">
                      <a16:colId xmlns:a16="http://schemas.microsoft.com/office/drawing/2014/main" val="1292867032"/>
                    </a:ext>
                  </a:extLst>
                </a:gridCol>
                <a:gridCol w="463732">
                  <a:extLst>
                    <a:ext uri="{9D8B030D-6E8A-4147-A177-3AD203B41FA5}">
                      <a16:colId xmlns:a16="http://schemas.microsoft.com/office/drawing/2014/main" val="1003818792"/>
                    </a:ext>
                  </a:extLst>
                </a:gridCol>
                <a:gridCol w="463732">
                  <a:extLst>
                    <a:ext uri="{9D8B030D-6E8A-4147-A177-3AD203B41FA5}">
                      <a16:colId xmlns:a16="http://schemas.microsoft.com/office/drawing/2014/main" val="407214498"/>
                    </a:ext>
                  </a:extLst>
                </a:gridCol>
                <a:gridCol w="463732">
                  <a:extLst>
                    <a:ext uri="{9D8B030D-6E8A-4147-A177-3AD203B41FA5}">
                      <a16:colId xmlns:a16="http://schemas.microsoft.com/office/drawing/2014/main" val="2763539993"/>
                    </a:ext>
                  </a:extLst>
                </a:gridCol>
                <a:gridCol w="463732">
                  <a:extLst>
                    <a:ext uri="{9D8B030D-6E8A-4147-A177-3AD203B41FA5}">
                      <a16:colId xmlns:a16="http://schemas.microsoft.com/office/drawing/2014/main" val="230044032"/>
                    </a:ext>
                  </a:extLst>
                </a:gridCol>
                <a:gridCol w="463732">
                  <a:extLst>
                    <a:ext uri="{9D8B030D-6E8A-4147-A177-3AD203B41FA5}">
                      <a16:colId xmlns:a16="http://schemas.microsoft.com/office/drawing/2014/main" val="809862212"/>
                    </a:ext>
                  </a:extLst>
                </a:gridCol>
                <a:gridCol w="463732">
                  <a:extLst>
                    <a:ext uri="{9D8B030D-6E8A-4147-A177-3AD203B41FA5}">
                      <a16:colId xmlns:a16="http://schemas.microsoft.com/office/drawing/2014/main" val="1399821069"/>
                    </a:ext>
                  </a:extLst>
                </a:gridCol>
              </a:tblGrid>
              <a:tr h="290281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7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86221"/>
                  </a:ext>
                </a:extLst>
              </a:tr>
              <a:tr h="290281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2353"/>
                  </a:ext>
                </a:extLst>
              </a:tr>
            </a:tbl>
          </a:graphicData>
        </a:graphic>
      </p:graphicFrame>
      <p:sp>
        <p:nvSpPr>
          <p:cNvPr id="36" name="Shape 147"/>
          <p:cNvSpPr txBox="1">
            <a:spLocks/>
          </p:cNvSpPr>
          <p:nvPr/>
        </p:nvSpPr>
        <p:spPr>
          <a:xfrm>
            <a:off x="238882" y="1131532"/>
            <a:ext cx="259652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Convertir 93 en binaire</a:t>
            </a:r>
            <a:endParaRPr lang="en" sz="1800" dirty="0"/>
          </a:p>
        </p:txBody>
      </p:sp>
      <p:sp>
        <p:nvSpPr>
          <p:cNvPr id="37" name="Shape 147"/>
          <p:cNvSpPr txBox="1">
            <a:spLocks/>
          </p:cNvSpPr>
          <p:nvPr/>
        </p:nvSpPr>
        <p:spPr>
          <a:xfrm>
            <a:off x="3163636" y="1619564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93</a:t>
            </a:r>
            <a:endParaRPr lang="en" sz="1400" dirty="0"/>
          </a:p>
        </p:txBody>
      </p:sp>
      <p:sp>
        <p:nvSpPr>
          <p:cNvPr id="38" name="Shape 147"/>
          <p:cNvSpPr txBox="1">
            <a:spLocks/>
          </p:cNvSpPr>
          <p:nvPr/>
        </p:nvSpPr>
        <p:spPr>
          <a:xfrm>
            <a:off x="3114821" y="961197"/>
            <a:ext cx="3711370" cy="48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" sz="1600" dirty="0" smtClean="0"/>
              <a:t>Tableau des chiffres à convertir</a:t>
            </a:r>
            <a:endParaRPr lang="en" sz="1600" dirty="0"/>
          </a:p>
        </p:txBody>
      </p:sp>
      <p:sp>
        <p:nvSpPr>
          <p:cNvPr id="2" name="Ellipse 1"/>
          <p:cNvSpPr/>
          <p:nvPr/>
        </p:nvSpPr>
        <p:spPr>
          <a:xfrm>
            <a:off x="1281161" y="1279508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3185154" y="1736468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2631946" y="1728825"/>
            <a:ext cx="261106" cy="304800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Shape 147"/>
          <p:cNvSpPr txBox="1">
            <a:spLocks/>
          </p:cNvSpPr>
          <p:nvPr/>
        </p:nvSpPr>
        <p:spPr>
          <a:xfrm>
            <a:off x="3246350" y="2781523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  <p:sp>
        <p:nvSpPr>
          <p:cNvPr id="42" name="Ellipse 41"/>
          <p:cNvSpPr/>
          <p:nvPr/>
        </p:nvSpPr>
        <p:spPr>
          <a:xfrm>
            <a:off x="3255696" y="2908735"/>
            <a:ext cx="261106" cy="274736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Shape 147"/>
          <p:cNvSpPr txBox="1">
            <a:spLocks/>
          </p:cNvSpPr>
          <p:nvPr/>
        </p:nvSpPr>
        <p:spPr>
          <a:xfrm>
            <a:off x="3114820" y="2138805"/>
            <a:ext cx="3711649" cy="48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" sz="1400" dirty="0" smtClean="0"/>
              <a:t>Tableau des restes de la conversion</a:t>
            </a:r>
            <a:endParaRPr lang="en" sz="1400" dirty="0"/>
          </a:p>
        </p:txBody>
      </p:sp>
      <p:sp>
        <p:nvSpPr>
          <p:cNvPr id="44" name="Ellipse 43"/>
          <p:cNvSpPr/>
          <p:nvPr/>
        </p:nvSpPr>
        <p:spPr>
          <a:xfrm>
            <a:off x="1508309" y="1739528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Shape 147"/>
          <p:cNvSpPr txBox="1">
            <a:spLocks/>
          </p:cNvSpPr>
          <p:nvPr/>
        </p:nvSpPr>
        <p:spPr>
          <a:xfrm>
            <a:off x="3622181" y="1604997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46</a:t>
            </a:r>
            <a:endParaRPr lang="en" sz="1400" dirty="0"/>
          </a:p>
        </p:txBody>
      </p:sp>
      <p:sp>
        <p:nvSpPr>
          <p:cNvPr id="46" name="Ellipse 45"/>
          <p:cNvSpPr/>
          <p:nvPr/>
        </p:nvSpPr>
        <p:spPr>
          <a:xfrm>
            <a:off x="3643699" y="1721901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Ellipse 46"/>
          <p:cNvSpPr/>
          <p:nvPr/>
        </p:nvSpPr>
        <p:spPr>
          <a:xfrm>
            <a:off x="2631946" y="2211804"/>
            <a:ext cx="261106" cy="304800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Shape 147"/>
          <p:cNvSpPr txBox="1">
            <a:spLocks/>
          </p:cNvSpPr>
          <p:nvPr/>
        </p:nvSpPr>
        <p:spPr>
          <a:xfrm>
            <a:off x="3761799" y="2781523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0</a:t>
            </a:r>
            <a:endParaRPr lang="en" sz="1400" dirty="0"/>
          </a:p>
        </p:txBody>
      </p:sp>
      <p:sp>
        <p:nvSpPr>
          <p:cNvPr id="49" name="Ellipse 48"/>
          <p:cNvSpPr/>
          <p:nvPr/>
        </p:nvSpPr>
        <p:spPr>
          <a:xfrm>
            <a:off x="3771145" y="2908735"/>
            <a:ext cx="261106" cy="274736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/>
          <p:cNvSpPr/>
          <p:nvPr/>
        </p:nvSpPr>
        <p:spPr>
          <a:xfrm>
            <a:off x="1506787" y="2207895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Shape 147"/>
          <p:cNvSpPr txBox="1">
            <a:spLocks/>
          </p:cNvSpPr>
          <p:nvPr/>
        </p:nvSpPr>
        <p:spPr>
          <a:xfrm>
            <a:off x="4083212" y="1600197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23</a:t>
            </a:r>
            <a:endParaRPr lang="en" sz="1400" dirty="0"/>
          </a:p>
        </p:txBody>
      </p:sp>
      <p:sp>
        <p:nvSpPr>
          <p:cNvPr id="52" name="Ellipse 51"/>
          <p:cNvSpPr/>
          <p:nvPr/>
        </p:nvSpPr>
        <p:spPr>
          <a:xfrm>
            <a:off x="4104730" y="1717101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Shape 147"/>
          <p:cNvSpPr txBox="1">
            <a:spLocks/>
          </p:cNvSpPr>
          <p:nvPr/>
        </p:nvSpPr>
        <p:spPr>
          <a:xfrm>
            <a:off x="4552673" y="1598180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11</a:t>
            </a:r>
            <a:endParaRPr lang="en" sz="1400" dirty="0"/>
          </a:p>
        </p:txBody>
      </p:sp>
      <p:sp>
        <p:nvSpPr>
          <p:cNvPr id="54" name="Shape 147"/>
          <p:cNvSpPr txBox="1">
            <a:spLocks/>
          </p:cNvSpPr>
          <p:nvPr/>
        </p:nvSpPr>
        <p:spPr>
          <a:xfrm>
            <a:off x="5013704" y="1604997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5</a:t>
            </a:r>
            <a:endParaRPr lang="en" sz="1400" dirty="0"/>
          </a:p>
        </p:txBody>
      </p:sp>
      <p:sp>
        <p:nvSpPr>
          <p:cNvPr id="55" name="Shape 147"/>
          <p:cNvSpPr txBox="1">
            <a:spLocks/>
          </p:cNvSpPr>
          <p:nvPr/>
        </p:nvSpPr>
        <p:spPr>
          <a:xfrm>
            <a:off x="5483165" y="1604997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2</a:t>
            </a:r>
            <a:endParaRPr lang="en" sz="1400" dirty="0"/>
          </a:p>
        </p:txBody>
      </p:sp>
      <p:sp>
        <p:nvSpPr>
          <p:cNvPr id="56" name="Shape 147"/>
          <p:cNvSpPr txBox="1">
            <a:spLocks/>
          </p:cNvSpPr>
          <p:nvPr/>
        </p:nvSpPr>
        <p:spPr>
          <a:xfrm>
            <a:off x="5944196" y="1598180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  <p:sp>
        <p:nvSpPr>
          <p:cNvPr id="57" name="Shape 147"/>
          <p:cNvSpPr txBox="1">
            <a:spLocks/>
          </p:cNvSpPr>
          <p:nvPr/>
        </p:nvSpPr>
        <p:spPr>
          <a:xfrm>
            <a:off x="6398161" y="1585225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0</a:t>
            </a:r>
            <a:endParaRPr lang="en" sz="1400" dirty="0"/>
          </a:p>
        </p:txBody>
      </p:sp>
      <p:sp>
        <p:nvSpPr>
          <p:cNvPr id="58" name="Shape 147"/>
          <p:cNvSpPr txBox="1">
            <a:spLocks/>
          </p:cNvSpPr>
          <p:nvPr/>
        </p:nvSpPr>
        <p:spPr>
          <a:xfrm>
            <a:off x="4290739" y="2772367"/>
            <a:ext cx="372019" cy="42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  <p:sp>
        <p:nvSpPr>
          <p:cNvPr id="59" name="Shape 147"/>
          <p:cNvSpPr txBox="1">
            <a:spLocks/>
          </p:cNvSpPr>
          <p:nvPr/>
        </p:nvSpPr>
        <p:spPr>
          <a:xfrm>
            <a:off x="4819679" y="2781523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  <p:sp>
        <p:nvSpPr>
          <p:cNvPr id="60" name="Shape 147"/>
          <p:cNvSpPr txBox="1">
            <a:spLocks/>
          </p:cNvSpPr>
          <p:nvPr/>
        </p:nvSpPr>
        <p:spPr>
          <a:xfrm>
            <a:off x="5335128" y="2772367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  <p:sp>
        <p:nvSpPr>
          <p:cNvPr id="61" name="Shape 147"/>
          <p:cNvSpPr txBox="1">
            <a:spLocks/>
          </p:cNvSpPr>
          <p:nvPr/>
        </p:nvSpPr>
        <p:spPr>
          <a:xfrm>
            <a:off x="5864068" y="2781523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0</a:t>
            </a:r>
            <a:endParaRPr lang="en" sz="1400" dirty="0"/>
          </a:p>
        </p:txBody>
      </p:sp>
      <p:sp>
        <p:nvSpPr>
          <p:cNvPr id="62" name="Shape 147"/>
          <p:cNvSpPr txBox="1">
            <a:spLocks/>
          </p:cNvSpPr>
          <p:nvPr/>
        </p:nvSpPr>
        <p:spPr>
          <a:xfrm>
            <a:off x="6388878" y="2759962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6" grpId="0"/>
      <p:bldP spid="37" grpId="0"/>
      <p:bldP spid="38" grpId="0"/>
      <p:bldP spid="2" grpId="0" animBg="1"/>
      <p:bldP spid="2" grpId="1" animBg="1"/>
      <p:bldP spid="39" grpId="0" animBg="1"/>
      <p:bldP spid="39" grpId="1" animBg="1"/>
      <p:bldP spid="40" grpId="0" animBg="1"/>
      <p:bldP spid="40" grpId="1" animBg="1"/>
      <p:bldP spid="41" grpId="0"/>
      <p:bldP spid="42" grpId="0" animBg="1"/>
      <p:bldP spid="42" grpId="1" animBg="1"/>
      <p:bldP spid="43" grpId="0"/>
      <p:bldP spid="44" grpId="0" animBg="1"/>
      <p:bldP spid="4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/>
      <p:bldP spid="49" grpId="0" animBg="1"/>
      <p:bldP spid="49" grpId="1" animBg="1"/>
      <p:bldP spid="50" grpId="0" animBg="1"/>
      <p:bldP spid="50" grpId="1" animBg="1"/>
      <p:bldP spid="51" grpId="0"/>
      <p:bldP spid="52" grpId="0" animBg="1"/>
      <p:bldP spid="52" grpId="1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48688" y="46038"/>
            <a:ext cx="595312" cy="731837"/>
          </a:xfrm>
        </p:spPr>
        <p:txBody>
          <a:bodyPr/>
          <a:lstStyle/>
          <a:p>
            <a:fld id="{00000000-1234-1234-1234-123412341234}" type="slidenum">
              <a:rPr lang="fr-CH" smtClean="0"/>
              <a:pPr/>
              <a:t>14</a:t>
            </a:fld>
            <a:endParaRPr lang="fr-CH" dirty="0"/>
          </a:p>
        </p:txBody>
      </p:sp>
      <p:sp>
        <p:nvSpPr>
          <p:cNvPr id="6" name="Shape 129"/>
          <p:cNvSpPr txBox="1">
            <a:spLocks/>
          </p:cNvSpPr>
          <p:nvPr/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z="2000" smtClean="0"/>
              <a:pPr/>
              <a:t>3</a:t>
            </a:fld>
            <a:endParaRPr lang="en" sz="2000" dirty="0"/>
          </a:p>
        </p:txBody>
      </p:sp>
      <p:sp>
        <p:nvSpPr>
          <p:cNvPr id="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00B485">
              <a:alpha val="8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00B485">
              <a:alpha val="8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 dirty="0"/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1748861366"/>
              </p:ext>
            </p:extLst>
          </p:nvPr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{12F66C14-DD89-40C7-8488-12F5CFC4AFF5}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 dirty="0"/>
          </a:p>
        </p:txBody>
      </p:sp>
      <p:sp>
        <p:nvSpPr>
          <p:cNvPr id="245" name="Shape 245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5463540" cy="3648300"/>
          </a:xfrm>
        </p:spPr>
        <p:txBody>
          <a:bodyPr/>
          <a:lstStyle/>
          <a:p>
            <a:pPr marL="361950" indent="-361950">
              <a:buClr>
                <a:srgbClr val="00B485"/>
              </a:buClr>
            </a:pPr>
            <a:r>
              <a:rPr lang="fr-CH" dirty="0" smtClean="0"/>
              <a:t>Introduction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Déroulement du projet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Résultat final</a:t>
            </a:r>
            <a:endParaRPr lang="fr-CH" dirty="0" smtClean="0"/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Conclusion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Questions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</a:t>
            </a:fld>
            <a:endParaRPr lang="fr-CH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/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10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50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9" presetID="2" presetClass="entr" presetSubtype="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</a:t>
            </a:r>
            <a:r>
              <a:rPr lang="en" u="sng" dirty="0">
                <a:hlinkClick r:id="rId3"/>
              </a:rPr>
              <a:t>Google Sheets</a:t>
            </a:r>
            <a:endParaRPr dirty="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267" name="Shape 26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079225" y="1052750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Shape 297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485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 dirty="0">
              <a:solidFill>
                <a:srgbClr val="00B48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77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00B485"/>
                </a:solidFill>
              </a:rPr>
              <a:t>THANKS!</a:t>
            </a:r>
            <a:endParaRPr sz="6000" dirty="0">
              <a:solidFill>
                <a:srgbClr val="00B485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@username &amp; user@mail.me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360363" lvl="0" indent="-360363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360363" lvl="0" indent="-36036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Photographs by </a:t>
            </a:r>
            <a:r>
              <a:rPr lang="en" sz="2400" u="sng" dirty="0">
                <a:hlinkClick r:id="rId4"/>
              </a:rPr>
              <a:t>Startupstockphotos</a:t>
            </a:r>
            <a:endParaRPr sz="2400" dirty="0"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6324600" cy="3648300"/>
          </a:xfrm>
        </p:spPr>
        <p:txBody>
          <a:bodyPr/>
          <a:lstStyle/>
          <a:p>
            <a:r>
              <a:rPr lang="fr-CH" sz="1600" dirty="0">
                <a:hlinkClick r:id="rId2"/>
              </a:rPr>
              <a:t>https://</a:t>
            </a:r>
            <a:r>
              <a:rPr lang="fr-CH" sz="1600" dirty="0" smtClean="0">
                <a:hlinkClick r:id="rId2"/>
              </a:rPr>
              <a:t>doughquote.gq/specotca/computers-images-download2294.php#gallery-10</a:t>
            </a:r>
            <a:endParaRPr lang="fr-CH" sz="1600" dirty="0" smtClean="0"/>
          </a:p>
          <a:p>
            <a:r>
              <a:rPr lang="fr-CH" sz="1600" dirty="0">
                <a:hlinkClick r:id="rId3"/>
              </a:rPr>
              <a:t>https://</a:t>
            </a:r>
            <a:r>
              <a:rPr lang="fr-CH" sz="1600" dirty="0" smtClean="0">
                <a:hlinkClick r:id="rId3"/>
              </a:rPr>
              <a:t>www.slidescarnival.com/william-free-presentation-template/1541</a:t>
            </a:r>
            <a:endParaRPr lang="fr-CH" sz="1600" dirty="0" smtClean="0"/>
          </a:p>
          <a:p>
            <a:endParaRPr lang="fr-CH" sz="1600" dirty="0" smtClean="0"/>
          </a:p>
          <a:p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97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Titles: </a:t>
            </a:r>
            <a:r>
              <a:rPr lang="en" sz="1800" b="1" dirty="0"/>
              <a:t>Dosis</a:t>
            </a:r>
            <a:endParaRPr sz="1800" b="1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Body copy: </a:t>
            </a:r>
            <a:r>
              <a:rPr lang="en" sz="1800" b="1" dirty="0" smtClean="0"/>
              <a:t>Roboto</a:t>
            </a:r>
            <a:endParaRPr sz="1800" b="1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hlinkClick r:id="rId3"/>
              </a:rPr>
              <a:t>https://www.fontsquirrel.com/fonts/dosis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hlinkClick r:id="rId4"/>
              </a:rPr>
              <a:t>https://material.google.com/resources/roboto-noto-fonts.html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Orange </a:t>
            </a:r>
            <a:r>
              <a:rPr lang="en" sz="1800" b="1" dirty="0" smtClean="0">
                <a:solidFill>
                  <a:srgbClr val="00B485"/>
                </a:solidFill>
              </a:rPr>
              <a:t>0 180 133</a:t>
            </a:r>
            <a:endParaRPr sz="1800" b="1" dirty="0">
              <a:solidFill>
                <a:srgbClr val="00B485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B485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00B48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highlight>
                  <a:srgbClr val="FF8700"/>
                </a:highlight>
              </a:rPr>
              <a:t>EDIT IN GOOGLE SLIDES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Click on the button under the presentation preview that says "Use as Google Slides Theme".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will get a copy of this document on your Google Drive and will be able to edit, add or delete slides.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have to be signed in to your Google account.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highlight>
                  <a:srgbClr val="FF8700"/>
                </a:highlight>
              </a:rPr>
              <a:t>EDIT IN POWERPOINT®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r:id="rId3" action="ppaction://hlinksldjump"/>
              </a:rPr>
              <a:t>Presentation design slide</a:t>
            </a:r>
            <a:r>
              <a:rPr lang="en" sz="1400"/>
              <a:t>)</a:t>
            </a: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/>
              <a:t>More info on how to use this template at </a:t>
            </a:r>
            <a:r>
              <a:rPr lang="en" sz="1200" b="1" u="sng" dirty="0">
                <a:hlinkClick r:id="rId4"/>
              </a:rPr>
              <a:t>www.slidescarnival.com/help-use-presentation-template</a:t>
            </a:r>
            <a:endParaRPr sz="1200"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This template is free to use under </a:t>
            </a:r>
            <a:r>
              <a:rPr lang="en" sz="1200" u="sng" dirty="0">
                <a:hlinkClick r:id="rId5"/>
              </a:rPr>
              <a:t>Creative Commons Attribution license</a:t>
            </a:r>
            <a:r>
              <a:rPr lang="en" sz="1200" dirty="0"/>
              <a:t>. You can keep the Credits slide or mention SlidesCarnival and other resources used in a slide footer.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r>
              <a:rPr lang="en" dirty="0" smtClean="0"/>
              <a:t> /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Shape 326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Shape 32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Shape 34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Shape 3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3" name="Shape 353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Shape 354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5" name="Shape 355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Shape 35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0" name="Shape 360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1" name="Shape 361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Shape 36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Shape 37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Shape 375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Shape 376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Shape 377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8" name="Shape 37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Shape 37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Shape 38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Shape 38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Shape 38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Shape 39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Shape 40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8" name="Shape 408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9" name="Shape 40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Shape 41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Shape 41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Shape 41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Shape 42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Shape 43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Shape 4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Shape 4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Shape 45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Shape 45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Shape 46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Shape 46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Shape 46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8" name="Shape 468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9" name="Shape 46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Shape 47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Shape 47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1" name="Shape 481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Shape 482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3" name="Shape 483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Shape 4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6" name="Shape 486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7" name="Shape 487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Shape 48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Shape 4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Shape 49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9" name="Shape 49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0" name="Shape 500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Shape 50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Shape 50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Shape 51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Shape 52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Shape 52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Shape 5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Shape 5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Shape 53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Shape 53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Shape 53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Shape 5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Shape 5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Shape 54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Shape 5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Shape 5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Shape 5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7" name="Shape 557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Shape 558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1" name="Shape 561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Shape 56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Shape 57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Shape 57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Shape 58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Shape 58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Shape 59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Shape 60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Shape 60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Shape 60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Shape 60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Shape 60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Shape 60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Shape 60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Shape 61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Shape 61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Shape 61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Shape 64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Shape 66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Shape 68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Shape 68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Shape 6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Shape 70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Shape 70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Shape 71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Shape 71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Shape 72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Shape 7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Shape 7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Shape 75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2" name="Shape 762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Shape 763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Shape 76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Shape 76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Shape 7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2" name="Shape 772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3" name="Shape 773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Shape 774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28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 dirty="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8700"/>
                </a:solidFill>
              </a:rPr>
              <a:t>😉</a:t>
            </a:r>
            <a:endParaRPr sz="9600" dirty="0">
              <a:solidFill>
                <a:srgbClr val="FF87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29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3</a:t>
            </a:fld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400" dirty="0" smtClean="0"/>
              <a:t>Cahier des charges</a:t>
            </a:r>
          </a:p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400" dirty="0" smtClean="0"/>
              <a:t>Technologies utilisées</a:t>
            </a:r>
          </a:p>
          <a:p>
            <a:pPr marL="742950" lvl="1" indent="-285750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800" dirty="0" smtClean="0"/>
              <a:t>C#</a:t>
            </a:r>
          </a:p>
          <a:p>
            <a:pPr marL="742950" lvl="1" indent="-285750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800" dirty="0" smtClean="0"/>
              <a:t>Visual Studio 2017</a:t>
            </a:r>
          </a:p>
          <a:p>
            <a:pPr marL="742950" lvl="1" indent="-285750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800" dirty="0" smtClean="0"/>
              <a:t>NET Framework 4.5.2</a:t>
            </a:r>
          </a:p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45600" y="50400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Introduction</a:t>
            </a:r>
          </a:p>
          <a:p>
            <a:pPr marL="38100" indent="0">
              <a:buNone/>
            </a:pPr>
            <a:r>
              <a:rPr lang="fr-CH" sz="1200" dirty="0"/>
              <a:t>Déroulement du projet</a:t>
            </a:r>
          </a:p>
          <a:p>
            <a:pPr marL="38100" indent="0">
              <a:buNone/>
            </a:pPr>
            <a:r>
              <a:rPr lang="fr-CH" sz="1200" dirty="0"/>
              <a:t>Résultat final</a:t>
            </a:r>
          </a:p>
          <a:p>
            <a:pPr marL="38100" indent="0">
              <a:buNone/>
            </a:pPr>
            <a:r>
              <a:rPr lang="fr-CH" sz="1200" dirty="0"/>
              <a:t>Conclusion</a:t>
            </a:r>
          </a:p>
          <a:p>
            <a:pPr marL="38100" indent="0">
              <a:buNone/>
            </a:pPr>
            <a:r>
              <a:rPr lang="fr-CH" sz="1200" dirty="0"/>
              <a:t>Questions</a:t>
            </a:r>
          </a:p>
          <a:p>
            <a:pPr marL="38100" indent="0">
              <a:buNone/>
            </a:pPr>
            <a:r>
              <a:rPr lang="fr-CH" sz="1200" dirty="0"/>
              <a:t>Sources</a:t>
            </a:r>
            <a:endParaRPr lang="fr-CH" sz="1200" dirty="0"/>
          </a:p>
        </p:txBody>
      </p:sp>
      <p:sp>
        <p:nvSpPr>
          <p:cNvPr id="7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Introduction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Déroulement du projet</a:t>
            </a:r>
            <a:endParaRPr dirty="0"/>
          </a:p>
        </p:txBody>
      </p:sp>
      <p:sp>
        <p:nvSpPr>
          <p:cNvPr id="5" name="Shape 129"/>
          <p:cNvSpPr txBox="1">
            <a:spLocks/>
          </p:cNvSpPr>
          <p:nvPr/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67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6</a:t>
            </a:fld>
            <a:endParaRPr lang="fr-CH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6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400" dirty="0" smtClean="0"/>
              <a:t>Analyse</a:t>
            </a:r>
            <a:endParaRPr sz="2400" dirty="0"/>
          </a:p>
        </p:txBody>
      </p:sp>
      <p:sp>
        <p:nvSpPr>
          <p:cNvPr id="9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791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8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07495"/>
              </p:ext>
            </p:extLst>
          </p:nvPr>
        </p:nvGraphicFramePr>
        <p:xfrm>
          <a:off x="1254175" y="1546873"/>
          <a:ext cx="4553683" cy="335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7724675" imgH="5657734" progId="Visio.Drawing.15">
                  <p:embed/>
                </p:oleObj>
              </mc:Choice>
              <mc:Fallback>
                <p:oleObj name="Visio" r:id="rId3" imgW="7724675" imgH="56577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75" y="1546873"/>
                        <a:ext cx="4553683" cy="3357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254175" y="1239096"/>
            <a:ext cx="455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Maquette graphique pour les conversions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30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8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1257075" y="1267636"/>
            <a:ext cx="442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Maquette sur l’affichage du calcul</a:t>
            </a:r>
            <a:endParaRPr lang="fr-CH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795528"/>
              </p:ext>
            </p:extLst>
          </p:nvPr>
        </p:nvGraphicFramePr>
        <p:xfrm>
          <a:off x="1257074" y="1575413"/>
          <a:ext cx="4428931" cy="33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3" imgW="6857923" imgH="5171998" progId="Visio.Drawing.15">
                  <p:embed/>
                </p:oleObj>
              </mc:Choice>
              <mc:Fallback>
                <p:oleObj name="Visio" r:id="rId3" imgW="6857923" imgH="517199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74" y="1575413"/>
                        <a:ext cx="4428931" cy="33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4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9</a:t>
            </a:fld>
            <a:endParaRPr lang="fr-CH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8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1254176" y="1385671"/>
            <a:ext cx="452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Maquette sur la soustraction</a:t>
            </a:r>
            <a:endParaRPr lang="fr-CH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54175" y="139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46124"/>
              </p:ext>
            </p:extLst>
          </p:nvPr>
        </p:nvGraphicFramePr>
        <p:xfrm>
          <a:off x="1254175" y="1693448"/>
          <a:ext cx="4528978" cy="315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3" imgW="5562651" imgH="3876701" progId="Visio.Drawing.15">
                  <p:embed/>
                </p:oleObj>
              </mc:Choice>
              <mc:Fallback>
                <p:oleObj name="Visio" r:id="rId3" imgW="5562651" imgH="38767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75" y="1693448"/>
                        <a:ext cx="4528978" cy="3151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2995</TotalTime>
  <Words>1070</Words>
  <Application>Microsoft Office PowerPoint</Application>
  <PresentationFormat>Affichage à l'écran (16:9)</PresentationFormat>
  <Paragraphs>282</Paragraphs>
  <Slides>29</Slides>
  <Notes>18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Dosis</vt:lpstr>
      <vt:lpstr>Roboto</vt:lpstr>
      <vt:lpstr>Times New Roman</vt:lpstr>
      <vt:lpstr>William template</vt:lpstr>
      <vt:lpstr>Dessin Microsoft Visio</vt:lpstr>
      <vt:lpstr>Présentation de TPI</vt:lpstr>
      <vt:lpstr>Présentation PowerPoint</vt:lpstr>
      <vt:lpstr>Introduction</vt:lpstr>
      <vt:lpstr>Présentation PowerPoint</vt:lpstr>
      <vt:lpstr>Déroulement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 final</vt:lpstr>
      <vt:lpstr>Présentation PowerPoint</vt:lpstr>
      <vt:lpstr>Résultat</vt:lpstr>
      <vt:lpstr>Conclusion</vt:lpstr>
      <vt:lpstr>In two or three columns</vt:lpstr>
      <vt:lpstr>Use charts to explain your ideas</vt:lpstr>
      <vt:lpstr>And tables to compare data</vt:lpstr>
      <vt:lpstr>Our process is easy</vt:lpstr>
      <vt:lpstr>Let’s review some concepts</vt:lpstr>
      <vt:lpstr>Présentation PowerPoint</vt:lpstr>
      <vt:lpstr>Présentation PowerPoint</vt:lpstr>
      <vt:lpstr>Conclusion</vt:lpstr>
      <vt:lpstr>THANKS!</vt:lpstr>
      <vt:lpstr>Credits</vt:lpstr>
      <vt:lpstr>Sources</vt:lpstr>
      <vt:lpstr>Presentation design</vt:lpstr>
      <vt:lpstr>Instructions for use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Carbonara Christian</cp:lastModifiedBy>
  <cp:revision>177</cp:revision>
  <dcterms:modified xsi:type="dcterms:W3CDTF">2018-06-19T14:32:02Z</dcterms:modified>
</cp:coreProperties>
</file>