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diagrams/data1.xml" ContentType="application/vnd.openxmlformats-officedocument.drawingml.diagramData+xml"/>
  <Override PartName="/ppt/presentation.xml" ContentType="application/vnd.openxmlformats-officedocument.presentationml.presentation.main+xml"/>
  <Override PartName="/ppt/slides/slide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5.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6.xml" ContentType="application/vnd.openxmlformats-officedocument.presentationml.notesSlide+xml"/>
  <Override PartName="/ppt/notesSlides/notesSlide4.xml" ContentType="application/vnd.openxmlformats-officedocument.presentationml.notes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3.xml" ContentType="application/vnd.openxmlformats-officedocument.presentationml.notesSlide+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8" r:id="rId3"/>
    <p:sldId id="257" r:id="rId4"/>
    <p:sldId id="264" r:id="rId5"/>
    <p:sldId id="261" r:id="rId6"/>
    <p:sldId id="263" r:id="rId7"/>
    <p:sldId id="267" r:id="rId8"/>
    <p:sldId id="269" r:id="rId9"/>
    <p:sldId id="271" r:id="rId10"/>
    <p:sldId id="277" r:id="rId11"/>
    <p:sldId id="270" r:id="rId12"/>
    <p:sldId id="272" r:id="rId13"/>
    <p:sldId id="276" r:id="rId14"/>
    <p:sldId id="274" r:id="rId15"/>
    <p:sldId id="27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FB1EC3-B544-49A7-A0DC-388047A15B8A}" type="doc">
      <dgm:prSet loTypeId="urn:microsoft.com/office/officeart/2005/8/layout/pyramid1" loCatId="pyramid" qsTypeId="urn:microsoft.com/office/officeart/2005/8/quickstyle/simple1" qsCatId="simple" csTypeId="urn:microsoft.com/office/officeart/2005/8/colors/accent1_2" csCatId="accent1" phldr="1"/>
      <dgm:spPr/>
    </dgm:pt>
    <dgm:pt modelId="{4D0319B8-A8B3-477A-9455-45D54A32AF66}">
      <dgm:prSet phldrT="[Texto]" custT="1"/>
      <dgm:spPr/>
      <dgm:t>
        <a:bodyPr/>
        <a:lstStyle/>
        <a:p>
          <a:r>
            <a:rPr lang="es-ES" sz="1000" dirty="0" smtClean="0">
              <a:solidFill>
                <a:schemeClr val="bg1"/>
              </a:solidFill>
            </a:rPr>
            <a:t>Nivel </a:t>
          </a:r>
        </a:p>
        <a:p>
          <a:r>
            <a:rPr lang="es-ES" sz="1000" dirty="0" err="1" smtClean="0">
              <a:solidFill>
                <a:schemeClr val="bg1"/>
              </a:solidFill>
            </a:rPr>
            <a:t>estrategico</a:t>
          </a:r>
          <a:endParaRPr lang="es-ES" sz="1000" dirty="0">
            <a:solidFill>
              <a:schemeClr val="bg1"/>
            </a:solidFill>
          </a:endParaRPr>
        </a:p>
      </dgm:t>
    </dgm:pt>
    <dgm:pt modelId="{2507F73B-FA3D-49AB-8F15-9D4A7DFAD829}" type="parTrans" cxnId="{93F5FA09-1EC3-4ABC-84C9-8ECC233E036E}">
      <dgm:prSet/>
      <dgm:spPr/>
      <dgm:t>
        <a:bodyPr/>
        <a:lstStyle/>
        <a:p>
          <a:endParaRPr lang="es-ES" sz="1000">
            <a:solidFill>
              <a:schemeClr val="bg1"/>
            </a:solidFill>
          </a:endParaRPr>
        </a:p>
      </dgm:t>
    </dgm:pt>
    <dgm:pt modelId="{9B309D13-A266-489C-91E9-4B03D3428867}" type="sibTrans" cxnId="{93F5FA09-1EC3-4ABC-84C9-8ECC233E036E}">
      <dgm:prSet/>
      <dgm:spPr/>
      <dgm:t>
        <a:bodyPr/>
        <a:lstStyle/>
        <a:p>
          <a:endParaRPr lang="es-ES" sz="1000">
            <a:solidFill>
              <a:schemeClr val="bg1"/>
            </a:solidFill>
          </a:endParaRPr>
        </a:p>
      </dgm:t>
    </dgm:pt>
    <dgm:pt modelId="{4CEBAD74-E788-4467-8224-F07231CB60BD}">
      <dgm:prSet phldrT="[Texto]" custT="1"/>
      <dgm:spPr/>
      <dgm:t>
        <a:bodyPr/>
        <a:lstStyle/>
        <a:p>
          <a:r>
            <a:rPr lang="es-ES" sz="1000" dirty="0" smtClean="0">
              <a:solidFill>
                <a:schemeClr val="bg1"/>
              </a:solidFill>
            </a:rPr>
            <a:t>Nivel de negocios</a:t>
          </a:r>
          <a:endParaRPr lang="es-ES" sz="1000" dirty="0">
            <a:solidFill>
              <a:schemeClr val="bg1"/>
            </a:solidFill>
          </a:endParaRPr>
        </a:p>
      </dgm:t>
    </dgm:pt>
    <dgm:pt modelId="{1B8D360B-1799-4873-B632-18C97657A470}" type="parTrans" cxnId="{C1C40E0B-4940-4677-8DBE-25D812AAEF4D}">
      <dgm:prSet/>
      <dgm:spPr/>
      <dgm:t>
        <a:bodyPr/>
        <a:lstStyle/>
        <a:p>
          <a:endParaRPr lang="es-ES" sz="1000">
            <a:solidFill>
              <a:schemeClr val="bg1"/>
            </a:solidFill>
          </a:endParaRPr>
        </a:p>
      </dgm:t>
    </dgm:pt>
    <dgm:pt modelId="{25487317-DEE6-47E7-9122-C99A2D295CB1}" type="sibTrans" cxnId="{C1C40E0B-4940-4677-8DBE-25D812AAEF4D}">
      <dgm:prSet/>
      <dgm:spPr/>
      <dgm:t>
        <a:bodyPr/>
        <a:lstStyle/>
        <a:p>
          <a:endParaRPr lang="es-ES" sz="1000">
            <a:solidFill>
              <a:schemeClr val="bg1"/>
            </a:solidFill>
          </a:endParaRPr>
        </a:p>
      </dgm:t>
    </dgm:pt>
    <dgm:pt modelId="{E717A260-821D-4990-9DE9-3BAAF20DB43D}">
      <dgm:prSet phldrT="[Texto]" custT="1"/>
      <dgm:spPr/>
      <dgm:t>
        <a:bodyPr/>
        <a:lstStyle/>
        <a:p>
          <a:r>
            <a:rPr lang="es-ES" sz="1000" dirty="0" smtClean="0">
              <a:solidFill>
                <a:schemeClr val="bg1"/>
              </a:solidFill>
            </a:rPr>
            <a:t>Nivel de </a:t>
          </a:r>
          <a:r>
            <a:rPr lang="es-ES" sz="1000" dirty="0" err="1" smtClean="0">
              <a:solidFill>
                <a:schemeClr val="bg1"/>
              </a:solidFill>
            </a:rPr>
            <a:t>tecnologia</a:t>
          </a:r>
          <a:endParaRPr lang="es-ES" sz="1000" dirty="0">
            <a:solidFill>
              <a:schemeClr val="bg1"/>
            </a:solidFill>
          </a:endParaRPr>
        </a:p>
      </dgm:t>
    </dgm:pt>
    <dgm:pt modelId="{AAA2EEBF-C987-4665-BDF3-3DDD43FD7279}" type="parTrans" cxnId="{4DF0F78B-4BE7-4F39-97CA-BD88DA2A81CB}">
      <dgm:prSet/>
      <dgm:spPr/>
      <dgm:t>
        <a:bodyPr/>
        <a:lstStyle/>
        <a:p>
          <a:endParaRPr lang="es-ES" sz="1000">
            <a:solidFill>
              <a:schemeClr val="bg1"/>
            </a:solidFill>
          </a:endParaRPr>
        </a:p>
      </dgm:t>
    </dgm:pt>
    <dgm:pt modelId="{74EAA7C7-9266-4D98-AAA9-7B5E2E9DDBF7}" type="sibTrans" cxnId="{4DF0F78B-4BE7-4F39-97CA-BD88DA2A81CB}">
      <dgm:prSet/>
      <dgm:spPr/>
      <dgm:t>
        <a:bodyPr/>
        <a:lstStyle/>
        <a:p>
          <a:endParaRPr lang="es-ES" sz="1000">
            <a:solidFill>
              <a:schemeClr val="bg1"/>
            </a:solidFill>
          </a:endParaRPr>
        </a:p>
      </dgm:t>
    </dgm:pt>
    <dgm:pt modelId="{2774ACCA-ED01-4157-8808-DCD4075C9AF6}" type="pres">
      <dgm:prSet presAssocID="{DDFB1EC3-B544-49A7-A0DC-388047A15B8A}" presName="Name0" presStyleCnt="0">
        <dgm:presLayoutVars>
          <dgm:dir/>
          <dgm:animLvl val="lvl"/>
          <dgm:resizeHandles val="exact"/>
        </dgm:presLayoutVars>
      </dgm:prSet>
      <dgm:spPr/>
    </dgm:pt>
    <dgm:pt modelId="{E178CE5F-2CA1-4FE7-9572-EACB2AF18FE2}" type="pres">
      <dgm:prSet presAssocID="{4D0319B8-A8B3-477A-9455-45D54A32AF66}" presName="Name8" presStyleCnt="0"/>
      <dgm:spPr/>
    </dgm:pt>
    <dgm:pt modelId="{62783395-35D8-41E5-8205-8878C83F7D49}" type="pres">
      <dgm:prSet presAssocID="{4D0319B8-A8B3-477A-9455-45D54A32AF66}" presName="level" presStyleLbl="node1" presStyleIdx="0" presStyleCnt="3" custLinFactNeighborX="-1601" custLinFactNeighborY="0">
        <dgm:presLayoutVars>
          <dgm:chMax val="1"/>
          <dgm:bulletEnabled val="1"/>
        </dgm:presLayoutVars>
      </dgm:prSet>
      <dgm:spPr/>
      <dgm:t>
        <a:bodyPr/>
        <a:lstStyle/>
        <a:p>
          <a:endParaRPr lang="es-MX"/>
        </a:p>
      </dgm:t>
    </dgm:pt>
    <dgm:pt modelId="{FD9C8B75-4957-4E47-BC09-63C3361B8C4D}" type="pres">
      <dgm:prSet presAssocID="{4D0319B8-A8B3-477A-9455-45D54A32AF66}" presName="levelTx" presStyleLbl="revTx" presStyleIdx="0" presStyleCnt="0">
        <dgm:presLayoutVars>
          <dgm:chMax val="1"/>
          <dgm:bulletEnabled val="1"/>
        </dgm:presLayoutVars>
      </dgm:prSet>
      <dgm:spPr/>
      <dgm:t>
        <a:bodyPr/>
        <a:lstStyle/>
        <a:p>
          <a:endParaRPr lang="es-MX"/>
        </a:p>
      </dgm:t>
    </dgm:pt>
    <dgm:pt modelId="{112A8081-6054-4D8E-A164-B2915F8E743E}" type="pres">
      <dgm:prSet presAssocID="{4CEBAD74-E788-4467-8224-F07231CB60BD}" presName="Name8" presStyleCnt="0"/>
      <dgm:spPr/>
    </dgm:pt>
    <dgm:pt modelId="{AEAD72F5-E347-476A-A2A2-A135F1FBD486}" type="pres">
      <dgm:prSet presAssocID="{4CEBAD74-E788-4467-8224-F07231CB60BD}" presName="level" presStyleLbl="node1" presStyleIdx="1" presStyleCnt="3">
        <dgm:presLayoutVars>
          <dgm:chMax val="1"/>
          <dgm:bulletEnabled val="1"/>
        </dgm:presLayoutVars>
      </dgm:prSet>
      <dgm:spPr/>
      <dgm:t>
        <a:bodyPr/>
        <a:lstStyle/>
        <a:p>
          <a:endParaRPr lang="es-MX"/>
        </a:p>
      </dgm:t>
    </dgm:pt>
    <dgm:pt modelId="{B892B4B3-874B-4D2E-BE89-63A4D03B1190}" type="pres">
      <dgm:prSet presAssocID="{4CEBAD74-E788-4467-8224-F07231CB60BD}" presName="levelTx" presStyleLbl="revTx" presStyleIdx="0" presStyleCnt="0">
        <dgm:presLayoutVars>
          <dgm:chMax val="1"/>
          <dgm:bulletEnabled val="1"/>
        </dgm:presLayoutVars>
      </dgm:prSet>
      <dgm:spPr/>
      <dgm:t>
        <a:bodyPr/>
        <a:lstStyle/>
        <a:p>
          <a:endParaRPr lang="es-MX"/>
        </a:p>
      </dgm:t>
    </dgm:pt>
    <dgm:pt modelId="{626228A0-79C9-4B9B-AEC0-F53C6D75BB8A}" type="pres">
      <dgm:prSet presAssocID="{E717A260-821D-4990-9DE9-3BAAF20DB43D}" presName="Name8" presStyleCnt="0"/>
      <dgm:spPr/>
    </dgm:pt>
    <dgm:pt modelId="{2997E63F-684A-43AD-99E2-0CECD7B432DB}" type="pres">
      <dgm:prSet presAssocID="{E717A260-821D-4990-9DE9-3BAAF20DB43D}" presName="level" presStyleLbl="node1" presStyleIdx="2" presStyleCnt="3">
        <dgm:presLayoutVars>
          <dgm:chMax val="1"/>
          <dgm:bulletEnabled val="1"/>
        </dgm:presLayoutVars>
      </dgm:prSet>
      <dgm:spPr/>
      <dgm:t>
        <a:bodyPr/>
        <a:lstStyle/>
        <a:p>
          <a:endParaRPr lang="es-MX"/>
        </a:p>
      </dgm:t>
    </dgm:pt>
    <dgm:pt modelId="{0A0855C1-628F-4469-BA0D-877A9A61DCC8}" type="pres">
      <dgm:prSet presAssocID="{E717A260-821D-4990-9DE9-3BAAF20DB43D}" presName="levelTx" presStyleLbl="revTx" presStyleIdx="0" presStyleCnt="0">
        <dgm:presLayoutVars>
          <dgm:chMax val="1"/>
          <dgm:bulletEnabled val="1"/>
        </dgm:presLayoutVars>
      </dgm:prSet>
      <dgm:spPr/>
      <dgm:t>
        <a:bodyPr/>
        <a:lstStyle/>
        <a:p>
          <a:endParaRPr lang="es-MX"/>
        </a:p>
      </dgm:t>
    </dgm:pt>
  </dgm:ptLst>
  <dgm:cxnLst>
    <dgm:cxn modelId="{93F5FA09-1EC3-4ABC-84C9-8ECC233E036E}" srcId="{DDFB1EC3-B544-49A7-A0DC-388047A15B8A}" destId="{4D0319B8-A8B3-477A-9455-45D54A32AF66}" srcOrd="0" destOrd="0" parTransId="{2507F73B-FA3D-49AB-8F15-9D4A7DFAD829}" sibTransId="{9B309D13-A266-489C-91E9-4B03D3428867}"/>
    <dgm:cxn modelId="{66C90B2A-AA99-47F4-919A-BFFE466036FE}" type="presOf" srcId="{4CEBAD74-E788-4467-8224-F07231CB60BD}" destId="{AEAD72F5-E347-476A-A2A2-A135F1FBD486}" srcOrd="0" destOrd="0" presId="urn:microsoft.com/office/officeart/2005/8/layout/pyramid1"/>
    <dgm:cxn modelId="{E624C828-FED4-46AE-AE5D-D5B71E383370}" type="presOf" srcId="{E717A260-821D-4990-9DE9-3BAAF20DB43D}" destId="{2997E63F-684A-43AD-99E2-0CECD7B432DB}" srcOrd="0" destOrd="0" presId="urn:microsoft.com/office/officeart/2005/8/layout/pyramid1"/>
    <dgm:cxn modelId="{DE2770DE-E7BF-4E5E-94E6-2ED84679F470}" type="presOf" srcId="{4CEBAD74-E788-4467-8224-F07231CB60BD}" destId="{B892B4B3-874B-4D2E-BE89-63A4D03B1190}" srcOrd="1" destOrd="0" presId="urn:microsoft.com/office/officeart/2005/8/layout/pyramid1"/>
    <dgm:cxn modelId="{CB890D2A-663F-45F5-9E84-25D6884DAA27}" type="presOf" srcId="{DDFB1EC3-B544-49A7-A0DC-388047A15B8A}" destId="{2774ACCA-ED01-4157-8808-DCD4075C9AF6}" srcOrd="0" destOrd="0" presId="urn:microsoft.com/office/officeart/2005/8/layout/pyramid1"/>
    <dgm:cxn modelId="{4DF0F78B-4BE7-4F39-97CA-BD88DA2A81CB}" srcId="{DDFB1EC3-B544-49A7-A0DC-388047A15B8A}" destId="{E717A260-821D-4990-9DE9-3BAAF20DB43D}" srcOrd="2" destOrd="0" parTransId="{AAA2EEBF-C987-4665-BDF3-3DDD43FD7279}" sibTransId="{74EAA7C7-9266-4D98-AAA9-7B5E2E9DDBF7}"/>
    <dgm:cxn modelId="{CCD60455-954F-4634-A399-2C1EDE10A755}" type="presOf" srcId="{E717A260-821D-4990-9DE9-3BAAF20DB43D}" destId="{0A0855C1-628F-4469-BA0D-877A9A61DCC8}" srcOrd="1" destOrd="0" presId="urn:microsoft.com/office/officeart/2005/8/layout/pyramid1"/>
    <dgm:cxn modelId="{5EA40C70-2008-40C7-88E3-673A8506DE9F}" type="presOf" srcId="{4D0319B8-A8B3-477A-9455-45D54A32AF66}" destId="{62783395-35D8-41E5-8205-8878C83F7D49}" srcOrd="0" destOrd="0" presId="urn:microsoft.com/office/officeart/2005/8/layout/pyramid1"/>
    <dgm:cxn modelId="{C1C40E0B-4940-4677-8DBE-25D812AAEF4D}" srcId="{DDFB1EC3-B544-49A7-A0DC-388047A15B8A}" destId="{4CEBAD74-E788-4467-8224-F07231CB60BD}" srcOrd="1" destOrd="0" parTransId="{1B8D360B-1799-4873-B632-18C97657A470}" sibTransId="{25487317-DEE6-47E7-9122-C99A2D295CB1}"/>
    <dgm:cxn modelId="{48E73941-8E2E-43A8-99F8-0E7C759FF63B}" type="presOf" srcId="{4D0319B8-A8B3-477A-9455-45D54A32AF66}" destId="{FD9C8B75-4957-4E47-BC09-63C3361B8C4D}" srcOrd="1" destOrd="0" presId="urn:microsoft.com/office/officeart/2005/8/layout/pyramid1"/>
    <dgm:cxn modelId="{7BD370DB-814B-456E-8418-3CB019409FBA}" type="presParOf" srcId="{2774ACCA-ED01-4157-8808-DCD4075C9AF6}" destId="{E178CE5F-2CA1-4FE7-9572-EACB2AF18FE2}" srcOrd="0" destOrd="0" presId="urn:microsoft.com/office/officeart/2005/8/layout/pyramid1"/>
    <dgm:cxn modelId="{F6A3AA67-2CC2-4E52-8339-FFA004C5CE50}" type="presParOf" srcId="{E178CE5F-2CA1-4FE7-9572-EACB2AF18FE2}" destId="{62783395-35D8-41E5-8205-8878C83F7D49}" srcOrd="0" destOrd="0" presId="urn:microsoft.com/office/officeart/2005/8/layout/pyramid1"/>
    <dgm:cxn modelId="{208762D2-C5EE-4F92-8106-9D57DBF63007}" type="presParOf" srcId="{E178CE5F-2CA1-4FE7-9572-EACB2AF18FE2}" destId="{FD9C8B75-4957-4E47-BC09-63C3361B8C4D}" srcOrd="1" destOrd="0" presId="urn:microsoft.com/office/officeart/2005/8/layout/pyramid1"/>
    <dgm:cxn modelId="{BA6F34CC-0E4A-415B-9551-A682C458BB85}" type="presParOf" srcId="{2774ACCA-ED01-4157-8808-DCD4075C9AF6}" destId="{112A8081-6054-4D8E-A164-B2915F8E743E}" srcOrd="1" destOrd="0" presId="urn:microsoft.com/office/officeart/2005/8/layout/pyramid1"/>
    <dgm:cxn modelId="{C762180F-C5D9-4BCC-9825-5C962BB514A0}" type="presParOf" srcId="{112A8081-6054-4D8E-A164-B2915F8E743E}" destId="{AEAD72F5-E347-476A-A2A2-A135F1FBD486}" srcOrd="0" destOrd="0" presId="urn:microsoft.com/office/officeart/2005/8/layout/pyramid1"/>
    <dgm:cxn modelId="{679803FE-1471-4655-B01B-D36FF5E1811E}" type="presParOf" srcId="{112A8081-6054-4D8E-A164-B2915F8E743E}" destId="{B892B4B3-874B-4D2E-BE89-63A4D03B1190}" srcOrd="1" destOrd="0" presId="urn:microsoft.com/office/officeart/2005/8/layout/pyramid1"/>
    <dgm:cxn modelId="{503A6F86-2D21-4587-A585-C82F810AE7B1}" type="presParOf" srcId="{2774ACCA-ED01-4157-8808-DCD4075C9AF6}" destId="{626228A0-79C9-4B9B-AEC0-F53C6D75BB8A}" srcOrd="2" destOrd="0" presId="urn:microsoft.com/office/officeart/2005/8/layout/pyramid1"/>
    <dgm:cxn modelId="{02861636-6FE5-4185-B574-E55EAC08A318}" type="presParOf" srcId="{626228A0-79C9-4B9B-AEC0-F53C6D75BB8A}" destId="{2997E63F-684A-43AD-99E2-0CECD7B432DB}" srcOrd="0" destOrd="0" presId="urn:microsoft.com/office/officeart/2005/8/layout/pyramid1"/>
    <dgm:cxn modelId="{E60DE981-DF1D-4E15-825C-A8C16ABC897A}" type="presParOf" srcId="{626228A0-79C9-4B9B-AEC0-F53C6D75BB8A}" destId="{0A0855C1-628F-4469-BA0D-877A9A61DCC8}"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783395-35D8-41E5-8205-8878C83F7D49}">
      <dsp:nvSpPr>
        <dsp:cNvPr id="0" name=""/>
        <dsp:cNvSpPr/>
      </dsp:nvSpPr>
      <dsp:spPr>
        <a:xfrm>
          <a:off x="937818" y="0"/>
          <a:ext cx="953077" cy="623174"/>
        </a:xfrm>
        <a:prstGeom prst="trapezoid">
          <a:avLst>
            <a:gd name="adj" fmla="val 76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bg1"/>
              </a:solidFill>
            </a:rPr>
            <a:t>Nivel </a:t>
          </a:r>
        </a:p>
        <a:p>
          <a:pPr lvl="0" algn="ctr" defTabSz="444500">
            <a:lnSpc>
              <a:spcPct val="90000"/>
            </a:lnSpc>
            <a:spcBef>
              <a:spcPct val="0"/>
            </a:spcBef>
            <a:spcAft>
              <a:spcPct val="35000"/>
            </a:spcAft>
          </a:pPr>
          <a:r>
            <a:rPr lang="es-ES" sz="1000" kern="1200" dirty="0" err="1" smtClean="0">
              <a:solidFill>
                <a:schemeClr val="bg1"/>
              </a:solidFill>
            </a:rPr>
            <a:t>estrategico</a:t>
          </a:r>
          <a:endParaRPr lang="es-ES" sz="1000" kern="1200" dirty="0">
            <a:solidFill>
              <a:schemeClr val="bg1"/>
            </a:solidFill>
          </a:endParaRPr>
        </a:p>
      </dsp:txBody>
      <dsp:txXfrm>
        <a:off x="937818" y="0"/>
        <a:ext cx="953077" cy="623174"/>
      </dsp:txXfrm>
    </dsp:sp>
    <dsp:sp modelId="{AEAD72F5-E347-476A-A2A2-A135F1FBD486}">
      <dsp:nvSpPr>
        <dsp:cNvPr id="0" name=""/>
        <dsp:cNvSpPr/>
      </dsp:nvSpPr>
      <dsp:spPr>
        <a:xfrm>
          <a:off x="476538" y="623174"/>
          <a:ext cx="1906155" cy="623174"/>
        </a:xfrm>
        <a:prstGeom prst="trapezoid">
          <a:avLst>
            <a:gd name="adj" fmla="val 76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bg1"/>
              </a:solidFill>
            </a:rPr>
            <a:t>Nivel de negocios</a:t>
          </a:r>
          <a:endParaRPr lang="es-ES" sz="1000" kern="1200" dirty="0">
            <a:solidFill>
              <a:schemeClr val="bg1"/>
            </a:solidFill>
          </a:endParaRPr>
        </a:p>
      </dsp:txBody>
      <dsp:txXfrm>
        <a:off x="810116" y="623174"/>
        <a:ext cx="1239000" cy="623174"/>
      </dsp:txXfrm>
    </dsp:sp>
    <dsp:sp modelId="{2997E63F-684A-43AD-99E2-0CECD7B432DB}">
      <dsp:nvSpPr>
        <dsp:cNvPr id="0" name=""/>
        <dsp:cNvSpPr/>
      </dsp:nvSpPr>
      <dsp:spPr>
        <a:xfrm>
          <a:off x="0" y="1246348"/>
          <a:ext cx="2859233" cy="623174"/>
        </a:xfrm>
        <a:prstGeom prst="trapezoid">
          <a:avLst>
            <a:gd name="adj" fmla="val 76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s-ES" sz="1000" kern="1200" dirty="0" smtClean="0">
              <a:solidFill>
                <a:schemeClr val="bg1"/>
              </a:solidFill>
            </a:rPr>
            <a:t>Nivel de </a:t>
          </a:r>
          <a:r>
            <a:rPr lang="es-ES" sz="1000" kern="1200" dirty="0" err="1" smtClean="0">
              <a:solidFill>
                <a:schemeClr val="bg1"/>
              </a:solidFill>
            </a:rPr>
            <a:t>tecnologia</a:t>
          </a:r>
          <a:endParaRPr lang="es-ES" sz="1000" kern="1200" dirty="0">
            <a:solidFill>
              <a:schemeClr val="bg1"/>
            </a:solidFill>
          </a:endParaRPr>
        </a:p>
      </dsp:txBody>
      <dsp:txXfrm>
        <a:off x="500365" y="1246348"/>
        <a:ext cx="1858501" cy="623174"/>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0E4798-EC36-4695-9F16-41F3B11CBE0B}" type="datetimeFigureOut">
              <a:rPr lang="es-MX" smtClean="0"/>
              <a:t>01/03/2022</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F78F2C-53C9-410F-AC6E-014E646FECC7}" type="slidenum">
              <a:rPr lang="es-MX" smtClean="0"/>
              <a:t>‹Nº›</a:t>
            </a:fld>
            <a:endParaRPr lang="es-MX"/>
          </a:p>
        </p:txBody>
      </p:sp>
    </p:spTree>
    <p:extLst>
      <p:ext uri="{BB962C8B-B14F-4D97-AF65-F5344CB8AC3E}">
        <p14:creationId xmlns:p14="http://schemas.microsoft.com/office/powerpoint/2010/main" val="2628393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sz="1200">
                <a:latin typeface="Tahoma" panose="020B0604030504040204" pitchFamily="34" charset="0"/>
                <a:ea typeface="Tahoma" panose="020B0604030504040204" pitchFamily="34" charset="0"/>
                <a:cs typeface="Tahoma" panose="020B0604030504040204" pitchFamily="34" charset="0"/>
              </a:rPr>
              <a:t>El título debe ser específico y directo. Use el subtítulo para proporcionar el contexto específico del discurso.</a:t>
            </a:r>
          </a:p>
          <a:p>
            <a:pPr rtl="0"/>
            <a:r>
              <a:rPr lang="es-ES" sz="1200">
                <a:latin typeface="Tahoma" panose="020B0604030504040204" pitchFamily="34" charset="0"/>
                <a:ea typeface="Tahoma" panose="020B0604030504040204" pitchFamily="34" charset="0"/>
                <a:cs typeface="Tahoma" panose="020B0604030504040204" pitchFamily="34" charset="0"/>
              </a:rPr>
              <a:t>- El objetivo debería ser llamar la atención del público, algo que puede hacer con una cita, una estadística sorprendente o un hecho.  No es necesario que incluya este dato llamativo en la diapositiva.</a:t>
            </a:r>
            <a:endParaRPr lang="es-ES"/>
          </a:p>
        </p:txBody>
      </p:sp>
      <p:sp>
        <p:nvSpPr>
          <p:cNvPr id="4" name="Marcador de número de diapositiva 3"/>
          <p:cNvSpPr>
            <a:spLocks noGrp="1"/>
          </p:cNvSpPr>
          <p:nvPr>
            <p:ph type="sldNum" sz="quarter" idx="10"/>
          </p:nvPr>
        </p:nvSpPr>
        <p:spPr/>
        <p:txBody>
          <a:bodyPr rtlCol="0"/>
          <a:lstStyle/>
          <a:p>
            <a:pPr rtl="0"/>
            <a:fld id="{E6AEB063-7F11-4E3B-BA52-07405B1C2D95}" type="slidenum">
              <a:rPr lang="es-ES" smtClean="0"/>
              <a:t>2</a:t>
            </a:fld>
            <a:endParaRPr lang="es-ES"/>
          </a:p>
        </p:txBody>
      </p:sp>
    </p:spTree>
    <p:extLst>
      <p:ext uri="{BB962C8B-B14F-4D97-AF65-F5344CB8AC3E}">
        <p14:creationId xmlns:p14="http://schemas.microsoft.com/office/powerpoint/2010/main" val="3205455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a:latin typeface="Tahoma" panose="020B0604030504040204" pitchFamily="34" charset="0"/>
                <a:ea typeface="Tahoma" panose="020B0604030504040204" pitchFamily="34" charset="0"/>
                <a:cs typeface="Tahoma" panose="020B0604030504040204" pitchFamily="34" charset="0"/>
              </a:rPr>
              <a:t>Use los puntos contextuales para ofrecer detalles que no sean de dominio general o para proporcionar información que su público necesite conocer para entender el contexto del discurso.</a:t>
            </a:r>
          </a:p>
          <a:p>
            <a:pPr rtl="0"/>
            <a:r>
              <a:rPr lang="es-ES">
                <a:latin typeface="Tahoma" panose="020B0604030504040204" pitchFamily="34" charset="0"/>
                <a:ea typeface="Tahoma" panose="020B0604030504040204" pitchFamily="34" charset="0"/>
                <a:cs typeface="Tahoma" panose="020B0604030504040204" pitchFamily="34" charset="0"/>
              </a:rPr>
              <a:t>- No lea estos puntos principales directamente del PowerPoint; profundice en ellos durante su discurso.</a:t>
            </a:r>
          </a:p>
        </p:txBody>
      </p:sp>
      <p:sp>
        <p:nvSpPr>
          <p:cNvPr id="4" name="Marcador de número de diapositiva 3"/>
          <p:cNvSpPr>
            <a:spLocks noGrp="1"/>
          </p:cNvSpPr>
          <p:nvPr>
            <p:ph type="sldNum" sz="quarter" idx="10"/>
          </p:nvPr>
        </p:nvSpPr>
        <p:spPr/>
        <p:txBody>
          <a:bodyPr rtlCol="0"/>
          <a:lstStyle/>
          <a:p>
            <a:pPr rtl="0"/>
            <a:fld id="{E6AEB063-7F11-4E3B-BA52-07405B1C2D95}" type="slidenum">
              <a:rPr lang="es-ES" smtClean="0"/>
              <a:t>3</a:t>
            </a:fld>
            <a:endParaRPr lang="es-ES"/>
          </a:p>
        </p:txBody>
      </p:sp>
    </p:spTree>
    <p:extLst>
      <p:ext uri="{BB962C8B-B14F-4D97-AF65-F5344CB8AC3E}">
        <p14:creationId xmlns:p14="http://schemas.microsoft.com/office/powerpoint/2010/main" val="2752401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a:latin typeface="Tahoma" panose="020B0604030504040204" pitchFamily="34" charset="0"/>
                <a:ea typeface="Tahoma" panose="020B0604030504040204" pitchFamily="34" charset="0"/>
                <a:cs typeface="Tahoma" panose="020B0604030504040204" pitchFamily="34" charset="0"/>
              </a:rPr>
              <a:t>El título del punto principal n.º 1 debe ser claro y conciso.  Resuma cada prueba para que sea clara y cítela correctamente.  No se limite a leer las pruebas; ofrezca detalles cuando sea necesario.  </a:t>
            </a:r>
          </a:p>
          <a:p>
            <a:pPr rtl="0"/>
            <a:r>
              <a:rPr lang="es-ES">
                <a:latin typeface="Tahoma" panose="020B0604030504040204" pitchFamily="34" charset="0"/>
                <a:ea typeface="Tahoma" panose="020B0604030504040204" pitchFamily="34" charset="0"/>
                <a:cs typeface="Tahoma" panose="020B0604030504040204" pitchFamily="34" charset="0"/>
              </a:rPr>
              <a:t>[Escriba notas para los detalles aquí]</a:t>
            </a:r>
          </a:p>
          <a:p>
            <a:pPr rtl="0"/>
            <a:r>
              <a:rPr lang="es-ES">
                <a:latin typeface="Tahoma" panose="020B0604030504040204" pitchFamily="34" charset="0"/>
                <a:ea typeface="Tahoma" panose="020B0604030504040204" pitchFamily="34" charset="0"/>
                <a:cs typeface="Tahoma" panose="020B0604030504040204" pitchFamily="34" charset="0"/>
              </a:rPr>
              <a:t>Asegúrese de pasar al segundo punto principal y a la siguiente diapositiva.</a:t>
            </a:r>
          </a:p>
          <a:p>
            <a:pPr rtl="0"/>
            <a:endParaRPr lang="es-ES">
              <a:latin typeface="Tahoma" panose="020B0604030504040204" pitchFamily="34" charset="0"/>
              <a:ea typeface="Tahoma" panose="020B0604030504040204" pitchFamily="34" charset="0"/>
              <a:cs typeface="Tahoma" panose="020B0604030504040204" pitchFamily="34" charset="0"/>
            </a:endParaRPr>
          </a:p>
        </p:txBody>
      </p:sp>
      <p:sp>
        <p:nvSpPr>
          <p:cNvPr id="4" name="Marcador de número de diapositiva 3"/>
          <p:cNvSpPr>
            <a:spLocks noGrp="1"/>
          </p:cNvSpPr>
          <p:nvPr>
            <p:ph type="sldNum" sz="quarter" idx="10"/>
          </p:nvPr>
        </p:nvSpPr>
        <p:spPr/>
        <p:txBody>
          <a:bodyPr rtlCol="0"/>
          <a:lstStyle/>
          <a:p>
            <a:pPr rtl="0"/>
            <a:fld id="{E6AEB063-7F11-4E3B-BA52-07405B1C2D95}" type="slidenum">
              <a:rPr lang="es-ES" smtClean="0"/>
              <a:t>5</a:t>
            </a:fld>
            <a:endParaRPr lang="es-ES"/>
          </a:p>
        </p:txBody>
      </p:sp>
    </p:spTree>
    <p:extLst>
      <p:ext uri="{BB962C8B-B14F-4D97-AF65-F5344CB8AC3E}">
        <p14:creationId xmlns:p14="http://schemas.microsoft.com/office/powerpoint/2010/main" val="2639452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a:latin typeface="Tahoma" panose="020B0604030504040204" pitchFamily="34" charset="0"/>
                <a:ea typeface="Tahoma" panose="020B0604030504040204" pitchFamily="34" charset="0"/>
                <a:cs typeface="Tahoma" panose="020B0604030504040204" pitchFamily="34" charset="0"/>
              </a:rPr>
              <a:t>El título del punto principal n.º 2 debe ser claro y conciso.  Resuma cada prueba para que sea clara y cítela correctamente.  No se limite a leer las pruebas; ofrezca detalles cuando sea necesario.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a:latin typeface="Tahoma" panose="020B0604030504040204" pitchFamily="34" charset="0"/>
                <a:ea typeface="Tahoma" panose="020B0604030504040204" pitchFamily="34" charset="0"/>
                <a:cs typeface="Tahoma" panose="020B0604030504040204" pitchFamily="34" charset="0"/>
              </a:rPr>
              <a:t>[Escriba notas para los detalles aquí]</a:t>
            </a:r>
          </a:p>
          <a:p>
            <a:pPr rtl="0"/>
            <a:r>
              <a:rPr lang="es-ES">
                <a:latin typeface="Tahoma" panose="020B0604030504040204" pitchFamily="34" charset="0"/>
                <a:ea typeface="Tahoma" panose="020B0604030504040204" pitchFamily="34" charset="0"/>
                <a:cs typeface="Tahoma" panose="020B0604030504040204" pitchFamily="34" charset="0"/>
              </a:rPr>
              <a:t>Asegúrese de pasar al tercer punto principal y a la siguiente diapositiva.</a:t>
            </a:r>
          </a:p>
          <a:p>
            <a:pPr rtl="0"/>
            <a:endParaRPr lang="es-ES">
              <a:latin typeface="Tahoma" panose="020B0604030504040204" pitchFamily="34" charset="0"/>
              <a:ea typeface="Tahoma" panose="020B0604030504040204" pitchFamily="34" charset="0"/>
              <a:cs typeface="Tahoma" panose="020B0604030504040204" pitchFamily="34" charset="0"/>
            </a:endParaRPr>
          </a:p>
        </p:txBody>
      </p:sp>
      <p:sp>
        <p:nvSpPr>
          <p:cNvPr id="4" name="Marcador de número de diapositiva 3"/>
          <p:cNvSpPr>
            <a:spLocks noGrp="1"/>
          </p:cNvSpPr>
          <p:nvPr>
            <p:ph type="sldNum" sz="quarter" idx="10"/>
          </p:nvPr>
        </p:nvSpPr>
        <p:spPr/>
        <p:txBody>
          <a:bodyPr rtlCol="0"/>
          <a:lstStyle/>
          <a:p>
            <a:pPr rtl="0"/>
            <a:fld id="{E6AEB063-7F11-4E3B-BA52-07405B1C2D95}" type="slidenum">
              <a:rPr lang="es-ES" smtClean="0"/>
              <a:t>6</a:t>
            </a:fld>
            <a:endParaRPr lang="es-ES"/>
          </a:p>
        </p:txBody>
      </p:sp>
    </p:spTree>
    <p:extLst>
      <p:ext uri="{BB962C8B-B14F-4D97-AF65-F5344CB8AC3E}">
        <p14:creationId xmlns:p14="http://schemas.microsoft.com/office/powerpoint/2010/main" val="750561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sz="1200">
                <a:latin typeface="Tahoma" panose="020B0604030504040204" pitchFamily="34" charset="0"/>
                <a:ea typeface="Tahoma" panose="020B0604030504040204" pitchFamily="34" charset="0"/>
                <a:cs typeface="Tahoma" panose="020B0604030504040204" pitchFamily="34" charset="0"/>
              </a:rPr>
              <a:t>El título debe ser específico y directo. Use el subtítulo para proporcionar el contexto específico del discurso.</a:t>
            </a:r>
          </a:p>
          <a:p>
            <a:pPr rtl="0"/>
            <a:r>
              <a:rPr lang="es-ES" sz="1200">
                <a:latin typeface="Tahoma" panose="020B0604030504040204" pitchFamily="34" charset="0"/>
                <a:ea typeface="Tahoma" panose="020B0604030504040204" pitchFamily="34" charset="0"/>
                <a:cs typeface="Tahoma" panose="020B0604030504040204" pitchFamily="34" charset="0"/>
              </a:rPr>
              <a:t>- El objetivo debería ser llamar la atención del público, algo que puede hacer con una cita, una estadística sorprendente o un hecho.  No es necesario que incluya este dato llamativo en la diapositiva.</a:t>
            </a:r>
            <a:endParaRPr lang="es-ES"/>
          </a:p>
        </p:txBody>
      </p:sp>
      <p:sp>
        <p:nvSpPr>
          <p:cNvPr id="4" name="Marcador de número de diapositiva 3"/>
          <p:cNvSpPr>
            <a:spLocks noGrp="1"/>
          </p:cNvSpPr>
          <p:nvPr>
            <p:ph type="sldNum" sz="quarter" idx="10"/>
          </p:nvPr>
        </p:nvSpPr>
        <p:spPr/>
        <p:txBody>
          <a:bodyPr rtlCol="0"/>
          <a:lstStyle/>
          <a:p>
            <a:pPr rtl="0"/>
            <a:fld id="{E6AEB063-7F11-4E3B-BA52-07405B1C2D95}" type="slidenum">
              <a:rPr lang="es-ES" smtClean="0"/>
              <a:t>11</a:t>
            </a:fld>
            <a:endParaRPr lang="es-ES"/>
          </a:p>
        </p:txBody>
      </p:sp>
    </p:spTree>
    <p:extLst>
      <p:ext uri="{BB962C8B-B14F-4D97-AF65-F5344CB8AC3E}">
        <p14:creationId xmlns:p14="http://schemas.microsoft.com/office/powerpoint/2010/main" val="3673615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sz="1200">
                <a:latin typeface="Tahoma" panose="020B0604030504040204" pitchFamily="34" charset="0"/>
                <a:ea typeface="Tahoma" panose="020B0604030504040204" pitchFamily="34" charset="0"/>
                <a:cs typeface="Tahoma" panose="020B0604030504040204" pitchFamily="34" charset="0"/>
              </a:rPr>
              <a:t>El título debe ser específico y directo. Use el subtítulo para proporcionar el contexto específico del discurso.</a:t>
            </a:r>
          </a:p>
          <a:p>
            <a:pPr rtl="0"/>
            <a:r>
              <a:rPr lang="es-ES" sz="1200">
                <a:latin typeface="Tahoma" panose="020B0604030504040204" pitchFamily="34" charset="0"/>
                <a:ea typeface="Tahoma" panose="020B0604030504040204" pitchFamily="34" charset="0"/>
                <a:cs typeface="Tahoma" panose="020B0604030504040204" pitchFamily="34" charset="0"/>
              </a:rPr>
              <a:t>- El objetivo debería ser llamar la atención del público, algo que puede hacer con una cita, una estadística sorprendente o un hecho.  No es necesario que incluya este dato llamativo en la diapositiva.</a:t>
            </a:r>
            <a:endParaRPr lang="es-ES"/>
          </a:p>
        </p:txBody>
      </p:sp>
      <p:sp>
        <p:nvSpPr>
          <p:cNvPr id="4" name="Marcador de número de diapositiva 3"/>
          <p:cNvSpPr>
            <a:spLocks noGrp="1"/>
          </p:cNvSpPr>
          <p:nvPr>
            <p:ph type="sldNum" sz="quarter" idx="10"/>
          </p:nvPr>
        </p:nvSpPr>
        <p:spPr/>
        <p:txBody>
          <a:bodyPr rtlCol="0"/>
          <a:lstStyle/>
          <a:p>
            <a:pPr rtl="0"/>
            <a:fld id="{E6AEB063-7F11-4E3B-BA52-07405B1C2D95}" type="slidenum">
              <a:rPr lang="es-ES" smtClean="0"/>
              <a:t>14</a:t>
            </a:fld>
            <a:endParaRPr lang="es-ES"/>
          </a:p>
        </p:txBody>
      </p:sp>
    </p:spTree>
    <p:extLst>
      <p:ext uri="{BB962C8B-B14F-4D97-AF65-F5344CB8AC3E}">
        <p14:creationId xmlns:p14="http://schemas.microsoft.com/office/powerpoint/2010/main" val="22233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os elementos de contenido">
    <p:spTree>
      <p:nvGrpSpPr>
        <p:cNvPr id="1" name=""/>
        <p:cNvGrpSpPr/>
        <p:nvPr/>
      </p:nvGrpSpPr>
      <p:grpSpPr>
        <a:xfrm>
          <a:off x="0" y="0"/>
          <a:ext cx="0" cy="0"/>
          <a:chOff x="0" y="0"/>
          <a:chExt cx="0" cy="0"/>
        </a:xfrm>
      </p:grpSpPr>
      <p:sp>
        <p:nvSpPr>
          <p:cNvPr id="8" name="Forma libre 6"/>
          <p:cNvSpPr/>
          <p:nvPr/>
        </p:nvSpPr>
        <p:spPr bwMode="ltGray">
          <a:xfrm flipH="1">
            <a:off x="12699" y="0"/>
            <a:ext cx="6004585"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451514" y="375313"/>
            <a:ext cx="5114017" cy="1139895"/>
          </a:xfrm>
        </p:spPr>
        <p:txBody>
          <a:bodyPr rtlCol="0"/>
          <a:lstStyle>
            <a:lvl1pPr algn="l">
              <a:defRPr b="0"/>
            </a:lvl1pPr>
          </a:lstStyle>
          <a:p>
            <a:pPr rtl="0"/>
            <a:r>
              <a:rPr lang="es-ES" noProof="0"/>
              <a:t>Haga clic para modificar el estilo de título del patrón</a:t>
            </a:r>
          </a:p>
        </p:txBody>
      </p:sp>
      <p:sp>
        <p:nvSpPr>
          <p:cNvPr id="3" name="Marcador de posición de contenido 2"/>
          <p:cNvSpPr>
            <a:spLocks noGrp="1"/>
          </p:cNvSpPr>
          <p:nvPr>
            <p:ph sz="half" idx="1" hasCustomPrompt="1"/>
          </p:nvPr>
        </p:nvSpPr>
        <p:spPr>
          <a:xfrm>
            <a:off x="451514" y="2222287"/>
            <a:ext cx="5553071"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620F6B5A-2A16-4448-89BC-62C91617EF26}" type="datetime1">
              <a:rPr lang="es-ES" noProof="0" smtClean="0"/>
              <a:t>01/03/2022</a:t>
            </a:fld>
            <a:endParaRPr lang="es-ES" noProof="0"/>
          </a:p>
        </p:txBody>
      </p:sp>
      <p:sp>
        <p:nvSpPr>
          <p:cNvPr id="6" name="Marcador de pie de página 5"/>
          <p:cNvSpPr>
            <a:spLocks noGrp="1"/>
          </p:cNvSpPr>
          <p:nvPr>
            <p:ph type="ftr" sz="quarter" idx="11"/>
          </p:nvPr>
        </p:nvSpPr>
        <p:spPr/>
        <p:txBody>
          <a:bodyPr rtlCol="0"/>
          <a:lstStyle/>
          <a:p>
            <a:pPr rtl="0"/>
            <a:r>
              <a:rPr lang="es-ES" noProof="0"/>
              <a:t>Agregue un pie de página </a:t>
            </a:r>
          </a:p>
        </p:txBody>
      </p:sp>
      <p:sp>
        <p:nvSpPr>
          <p:cNvPr id="7" name="Marcador de posición de número de diapositiva 6"/>
          <p:cNvSpPr>
            <a:spLocks noGrp="1"/>
          </p:cNvSpPr>
          <p:nvPr>
            <p:ph type="sldNum" sz="quarter" idx="12"/>
          </p:nvPr>
        </p:nvSpPr>
        <p:spPr/>
        <p:txBody>
          <a:bodyPr rtlCol="0"/>
          <a:lstStyle/>
          <a:p>
            <a:pPr rtl="0"/>
            <a:fld id="{A4942799-31AF-4FF8-9D79-C1A3E01FB207}" type="slidenum">
              <a:rPr lang="es-ES" noProof="0" smtClean="0"/>
              <a:t>‹Nº›</a:t>
            </a:fld>
            <a:endParaRPr lang="es-ES" noProof="0"/>
          </a:p>
        </p:txBody>
      </p:sp>
      <p:sp>
        <p:nvSpPr>
          <p:cNvPr id="9" name="Marcador de contenido 9">
            <a:extLst>
              <a:ext uri="{FF2B5EF4-FFF2-40B4-BE49-F238E27FC236}">
                <a16:creationId xmlns:a16="http://schemas.microsoft.com/office/drawing/2014/main" xmlns="" id="{C95D556F-51D2-4EF4-B60F-D319BF232882}"/>
              </a:ext>
            </a:extLst>
          </p:cNvPr>
          <p:cNvSpPr>
            <a:spLocks noGrp="1"/>
          </p:cNvSpPr>
          <p:nvPr>
            <p:ph sz="quarter" idx="13" hasCustomPrompt="1"/>
          </p:nvPr>
        </p:nvSpPr>
        <p:spPr>
          <a:xfrm>
            <a:off x="6456099" y="375312"/>
            <a:ext cx="5186363" cy="5485737"/>
          </a:xfrm>
        </p:spPr>
        <p:txBody>
          <a:bodyPr rtlCol="0" anchor="t" anchorCtr="0">
            <a:normAutofit/>
          </a:bodyPr>
          <a:lstStyle>
            <a:lvl1pPr>
              <a:defRPr sz="2800"/>
            </a:lvl1pPr>
            <a:lvl2pPr>
              <a:defRPr sz="2400"/>
            </a:lvl2pPr>
            <a:lvl3pPr>
              <a:defRPr sz="2000"/>
            </a:lvl3pPr>
            <a:lvl4pPr>
              <a:defRPr sz="1800"/>
            </a:lvl4pPr>
            <a:lvl5pPr>
              <a:defRPr sz="1800"/>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2720909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3/1/2022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3/1/2022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jpg"/><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3BF6BB9-B9FB-4F3E-8479-CA137FBC82B7}"/>
              </a:ext>
            </a:extLst>
          </p:cNvPr>
          <p:cNvSpPr>
            <a:spLocks noGrp="1"/>
          </p:cNvSpPr>
          <p:nvPr>
            <p:ph type="ctrTitle"/>
          </p:nvPr>
        </p:nvSpPr>
        <p:spPr>
          <a:xfrm>
            <a:off x="551329" y="1048871"/>
            <a:ext cx="11089341" cy="1971345"/>
          </a:xfrm>
        </p:spPr>
        <p:txBody>
          <a:bodyPr>
            <a:normAutofit/>
          </a:bodyPr>
          <a:lstStyle/>
          <a:p>
            <a:pPr algn="ctr"/>
            <a:r>
              <a:rPr lang="es-MX" sz="4000" b="1" dirty="0"/>
              <a:t>ENFOQUE DE ARQUITECTURA EMPRESARIAL EN LAS ORGANIZACIONES DE GESTIONES DE DATOS</a:t>
            </a:r>
          </a:p>
        </p:txBody>
      </p:sp>
      <p:pic>
        <p:nvPicPr>
          <p:cNvPr id="1026" name="Picture 2" descr="Liderar una organización basada en datos para la transformación digital |  Predictive Analytics | Discover The New">
            <a:extLst>
              <a:ext uri="{FF2B5EF4-FFF2-40B4-BE49-F238E27FC236}">
                <a16:creationId xmlns:a16="http://schemas.microsoft.com/office/drawing/2014/main" xmlns="" id="{8BE05BA6-39B3-448A-854A-C58817D96B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354" b="3344"/>
          <a:stretch/>
        </p:blipFill>
        <p:spPr bwMode="auto">
          <a:xfrm>
            <a:off x="3877234" y="3666565"/>
            <a:ext cx="4437529" cy="2303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6078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rotWithShape="1">
          <a:blip r:embed="rId2"/>
          <a:srcRect l="9505" t="15761" r="11505" b="2005"/>
          <a:stretch/>
        </p:blipFill>
        <p:spPr>
          <a:xfrm>
            <a:off x="-1" y="-19941"/>
            <a:ext cx="12191999" cy="6668785"/>
          </a:xfrm>
          <a:prstGeom prst="rect">
            <a:avLst/>
          </a:prstGeom>
        </p:spPr>
      </p:pic>
      <p:sp>
        <p:nvSpPr>
          <p:cNvPr id="4" name="Elipse 3"/>
          <p:cNvSpPr/>
          <p:nvPr/>
        </p:nvSpPr>
        <p:spPr>
          <a:xfrm>
            <a:off x="4524890" y="2905544"/>
            <a:ext cx="2103124" cy="1246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4600398" y="2639043"/>
            <a:ext cx="1952107" cy="1350818"/>
          </a:xfrm>
        </p:spPr>
        <p:txBody>
          <a:bodyPr>
            <a:noAutofit/>
          </a:bodyPr>
          <a:lstStyle/>
          <a:p>
            <a:r>
              <a:rPr lang="es-ES" sz="1400" dirty="0" smtClean="0">
                <a:solidFill>
                  <a:schemeClr val="tx1">
                    <a:lumMod val="95000"/>
                    <a:lumOff val="5000"/>
                  </a:schemeClr>
                </a:solidFill>
                <a:latin typeface="Agency FB" panose="020B0503020202020204" pitchFamily="34" charset="0"/>
              </a:rPr>
              <a:t>Enfoque de arquitectura empresarial en las organizaciones de gestión de datos </a:t>
            </a:r>
            <a:endParaRPr lang="en-US" sz="1400" dirty="0">
              <a:solidFill>
                <a:schemeClr val="tx1">
                  <a:lumMod val="95000"/>
                  <a:lumOff val="5000"/>
                </a:schemeClr>
              </a:solidFill>
              <a:latin typeface="Agency FB" panose="020B0503020202020204" pitchFamily="34" charset="0"/>
            </a:endParaRPr>
          </a:p>
        </p:txBody>
      </p:sp>
      <p:sp>
        <p:nvSpPr>
          <p:cNvPr id="8" name="Preparación 7"/>
          <p:cNvSpPr/>
          <p:nvPr/>
        </p:nvSpPr>
        <p:spPr>
          <a:xfrm>
            <a:off x="7064432" y="5470462"/>
            <a:ext cx="1936866" cy="1064029"/>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identificar brechas en el desempeño de actividades</a:t>
            </a:r>
            <a:endParaRPr lang="en-US" sz="1000" dirty="0"/>
          </a:p>
        </p:txBody>
      </p:sp>
      <p:sp>
        <p:nvSpPr>
          <p:cNvPr id="9" name="Preparación 8"/>
          <p:cNvSpPr/>
          <p:nvPr/>
        </p:nvSpPr>
        <p:spPr>
          <a:xfrm>
            <a:off x="3412572" y="432409"/>
            <a:ext cx="1936866" cy="1064029"/>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smtClean="0"/>
              <a:t> alinear y establecer la misión, visión y principios de una organización </a:t>
            </a:r>
            <a:endParaRPr lang="en-US" sz="1100" dirty="0"/>
          </a:p>
        </p:txBody>
      </p:sp>
      <p:sp>
        <p:nvSpPr>
          <p:cNvPr id="12" name="Preparación 11"/>
          <p:cNvSpPr/>
          <p:nvPr/>
        </p:nvSpPr>
        <p:spPr>
          <a:xfrm>
            <a:off x="229460" y="2905544"/>
            <a:ext cx="1936866" cy="1064029"/>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smtClean="0"/>
              <a:t>AE en el establecimiento de </a:t>
            </a:r>
            <a:r>
              <a:rPr lang="es-ES" sz="1000" dirty="0" err="1" smtClean="0"/>
              <a:t>politicas</a:t>
            </a:r>
            <a:endParaRPr lang="en-US" sz="1000" dirty="0"/>
          </a:p>
        </p:txBody>
      </p:sp>
      <p:graphicFrame>
        <p:nvGraphicFramePr>
          <p:cNvPr id="15" name="Diagrama 14"/>
          <p:cNvGraphicFramePr/>
          <p:nvPr>
            <p:extLst/>
          </p:nvPr>
        </p:nvGraphicFramePr>
        <p:xfrm>
          <a:off x="9332767" y="2100050"/>
          <a:ext cx="2859233" cy="18695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Paralelogramo 17"/>
          <p:cNvSpPr/>
          <p:nvPr/>
        </p:nvSpPr>
        <p:spPr>
          <a:xfrm>
            <a:off x="134388" y="218575"/>
            <a:ext cx="2368734" cy="1881475"/>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000" dirty="0"/>
          </a:p>
        </p:txBody>
      </p:sp>
      <p:sp>
        <p:nvSpPr>
          <p:cNvPr id="19" name="CuadroTexto 18"/>
          <p:cNvSpPr txBox="1"/>
          <p:nvPr/>
        </p:nvSpPr>
        <p:spPr>
          <a:xfrm>
            <a:off x="574172" y="256537"/>
            <a:ext cx="1600269" cy="2092881"/>
          </a:xfrm>
          <a:prstGeom prst="rect">
            <a:avLst/>
          </a:prstGeom>
          <a:noFill/>
        </p:spPr>
        <p:txBody>
          <a:bodyPr wrap="square" rtlCol="0">
            <a:spAutoFit/>
          </a:bodyPr>
          <a:lstStyle/>
          <a:p>
            <a:pPr marL="171450" indent="-171450" algn="just">
              <a:buFont typeface="Wingdings" panose="05000000000000000000" pitchFamily="2" charset="2"/>
              <a:buChar char="v"/>
            </a:pPr>
            <a:r>
              <a:rPr lang="es-ES" sz="1000" dirty="0" smtClean="0"/>
              <a:t>Identificar necesidades estratégicas y operativas.</a:t>
            </a:r>
          </a:p>
          <a:p>
            <a:pPr marL="171450" indent="-171450" algn="just">
              <a:buFont typeface="Wingdings" panose="05000000000000000000" pitchFamily="2" charset="2"/>
              <a:buChar char="v"/>
            </a:pPr>
            <a:r>
              <a:rPr lang="es-ES" sz="1000" dirty="0" smtClean="0"/>
              <a:t>Determinarla alineación estratégica de las actividades y recursos</a:t>
            </a:r>
          </a:p>
          <a:p>
            <a:pPr marL="171450" indent="-171450" algn="just">
              <a:buFont typeface="Wingdings" panose="05000000000000000000" pitchFamily="2" charset="2"/>
              <a:buChar char="v"/>
            </a:pPr>
            <a:r>
              <a:rPr lang="es-ES" sz="1000" dirty="0" smtClean="0"/>
              <a:t>Desarrollar los recursos y tecnologías en toda la empresa</a:t>
            </a:r>
          </a:p>
          <a:p>
            <a:pPr marL="171450" indent="-171450" algn="just">
              <a:buFont typeface="Wingdings" panose="05000000000000000000" pitchFamily="2" charset="2"/>
              <a:buChar char="v"/>
            </a:pPr>
            <a:r>
              <a:rPr lang="es-ES" sz="1000" dirty="0" smtClean="0"/>
              <a:t>Financiar los programas o proyectos</a:t>
            </a:r>
          </a:p>
          <a:p>
            <a:pPr algn="just"/>
            <a:endParaRPr lang="es-ES" sz="1000" dirty="0" smtClean="0"/>
          </a:p>
          <a:p>
            <a:pPr algn="just"/>
            <a:endParaRPr lang="en-US" sz="1000" dirty="0"/>
          </a:p>
        </p:txBody>
      </p:sp>
      <p:pic>
        <p:nvPicPr>
          <p:cNvPr id="20" name="Imagen 19"/>
          <p:cNvPicPr>
            <a:picLocks noChangeAspect="1"/>
          </p:cNvPicPr>
          <p:nvPr/>
        </p:nvPicPr>
        <p:blipFill>
          <a:blip r:embed="rId8"/>
          <a:stretch>
            <a:fillRect/>
          </a:stretch>
        </p:blipFill>
        <p:spPr>
          <a:xfrm>
            <a:off x="229460" y="4664516"/>
            <a:ext cx="2395936" cy="1889924"/>
          </a:xfrm>
          <a:prstGeom prst="rect">
            <a:avLst/>
          </a:prstGeom>
        </p:spPr>
      </p:pic>
      <p:sp>
        <p:nvSpPr>
          <p:cNvPr id="21" name="CuadroTexto 20"/>
          <p:cNvSpPr txBox="1"/>
          <p:nvPr/>
        </p:nvSpPr>
        <p:spPr>
          <a:xfrm>
            <a:off x="759263" y="4748935"/>
            <a:ext cx="1471748" cy="1785104"/>
          </a:xfrm>
          <a:prstGeom prst="rect">
            <a:avLst/>
          </a:prstGeom>
          <a:noFill/>
        </p:spPr>
        <p:txBody>
          <a:bodyPr wrap="square" rtlCol="0">
            <a:spAutoFit/>
          </a:bodyPr>
          <a:lstStyle/>
          <a:p>
            <a:pPr marL="171450" indent="-171450">
              <a:buFont typeface="Wingdings" panose="05000000000000000000" pitchFamily="2" charset="2"/>
              <a:buChar char="v"/>
            </a:pPr>
            <a:r>
              <a:rPr lang="es-ES" sz="1000" dirty="0" smtClean="0"/>
              <a:t>Supervisar la gestión de programas y proyectos.</a:t>
            </a:r>
          </a:p>
          <a:p>
            <a:pPr marL="171450" indent="-171450">
              <a:buFont typeface="Wingdings" panose="05000000000000000000" pitchFamily="2" charset="2"/>
              <a:buChar char="v"/>
            </a:pPr>
            <a:r>
              <a:rPr lang="es-ES" sz="1000" dirty="0" smtClean="0"/>
              <a:t>Identificar los indicadores de desempeño de los programas y proyectos.</a:t>
            </a:r>
          </a:p>
          <a:p>
            <a:pPr marL="171450" indent="-171450">
              <a:buFont typeface="Wingdings" panose="05000000000000000000" pitchFamily="2" charset="2"/>
              <a:buChar char="v"/>
            </a:pPr>
            <a:r>
              <a:rPr lang="es-ES" sz="1000" dirty="0" smtClean="0"/>
              <a:t>Identificar y aplicar normas y gestión de configuración</a:t>
            </a:r>
            <a:endParaRPr lang="en-US" sz="1000" dirty="0"/>
          </a:p>
        </p:txBody>
      </p:sp>
    </p:spTree>
    <p:extLst>
      <p:ext uri="{BB962C8B-B14F-4D97-AF65-F5344CB8AC3E}">
        <p14:creationId xmlns:p14="http://schemas.microsoft.com/office/powerpoint/2010/main" val="1819608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A2D37BC-7D91-4F83-845D-70080D7DD6FC}"/>
              </a:ext>
            </a:extLst>
          </p:cNvPr>
          <p:cNvSpPr>
            <a:spLocks noGrp="1"/>
          </p:cNvSpPr>
          <p:nvPr>
            <p:ph type="ctrTitle"/>
          </p:nvPr>
        </p:nvSpPr>
        <p:spPr bwMode="black">
          <a:xfrm>
            <a:off x="2417779" y="802298"/>
            <a:ext cx="9146692" cy="2541431"/>
          </a:xfrm>
        </p:spPr>
        <p:txBody>
          <a:bodyPr rtlCol="0">
            <a:normAutofit/>
          </a:bodyPr>
          <a:lstStyle/>
          <a:p>
            <a:pPr rtl="0"/>
            <a:r>
              <a:rPr lang="es-ES" sz="4400" b="1" dirty="0"/>
              <a:t>APLICACIONES PRACTICAS</a:t>
            </a:r>
          </a:p>
        </p:txBody>
      </p:sp>
      <p:sp>
        <p:nvSpPr>
          <p:cNvPr id="3" name="Subtítulo 2">
            <a:extLst>
              <a:ext uri="{FF2B5EF4-FFF2-40B4-BE49-F238E27FC236}">
                <a16:creationId xmlns:a16="http://schemas.microsoft.com/office/drawing/2014/main" xmlns="" id="{59E5DACC-1D74-41AD-B036-C015472B948F}"/>
              </a:ext>
            </a:extLst>
          </p:cNvPr>
          <p:cNvSpPr>
            <a:spLocks noGrp="1"/>
          </p:cNvSpPr>
          <p:nvPr>
            <p:ph type="subTitle" idx="1"/>
          </p:nvPr>
        </p:nvSpPr>
        <p:spPr>
          <a:xfrm>
            <a:off x="137648" y="4886400"/>
            <a:ext cx="3815787" cy="1169302"/>
          </a:xfrm>
        </p:spPr>
        <p:txBody>
          <a:bodyPr rtlCol="0">
            <a:noAutofit/>
          </a:bodyPr>
          <a:lstStyle/>
          <a:p>
            <a:pPr rtl="0"/>
            <a:r>
              <a:rPr lang="es-ES" sz="1600" dirty="0"/>
              <a:t>EQUIPO 4</a:t>
            </a:r>
          </a:p>
          <a:p>
            <a:pPr rtl="0"/>
            <a:r>
              <a:rPr lang="es-ES" sz="1600" dirty="0"/>
              <a:t>Luis Ángel Jiménez Bayona</a:t>
            </a:r>
          </a:p>
          <a:p>
            <a:pPr rtl="0"/>
            <a:r>
              <a:rPr lang="es-ES" sz="1600" dirty="0"/>
              <a:t>Jesús RODRIGO VARGAS OLAN </a:t>
            </a:r>
          </a:p>
        </p:txBody>
      </p:sp>
    </p:spTree>
    <p:extLst>
      <p:ext uri="{BB962C8B-B14F-4D97-AF65-F5344CB8AC3E}">
        <p14:creationId xmlns:p14="http://schemas.microsoft.com/office/powerpoint/2010/main" val="52660721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6096000" y="2697875"/>
            <a:ext cx="5176557" cy="2911813"/>
          </a:xfrm>
          <a:prstGeom prst="rect">
            <a:avLst/>
          </a:prstGeom>
        </p:spPr>
      </p:pic>
      <p:pic>
        <p:nvPicPr>
          <p:cNvPr id="8" name="Imagen 7"/>
          <p:cNvPicPr>
            <a:picLocks noChangeAspect="1"/>
          </p:cNvPicPr>
          <p:nvPr/>
        </p:nvPicPr>
        <p:blipFill rotWithShape="1">
          <a:blip r:embed="rId3"/>
          <a:srcRect l="8444" t="22664" r="38742" b="2281"/>
          <a:stretch/>
        </p:blipFill>
        <p:spPr>
          <a:xfrm>
            <a:off x="1725706" y="2697875"/>
            <a:ext cx="3667125" cy="2931400"/>
          </a:xfrm>
          <a:prstGeom prst="rect">
            <a:avLst/>
          </a:prstGeom>
        </p:spPr>
      </p:pic>
      <p:sp>
        <p:nvSpPr>
          <p:cNvPr id="9" name="CuadroTexto 8"/>
          <p:cNvSpPr txBox="1"/>
          <p:nvPr/>
        </p:nvSpPr>
        <p:spPr>
          <a:xfrm>
            <a:off x="2714624" y="315586"/>
            <a:ext cx="6924675" cy="830997"/>
          </a:xfrm>
          <a:prstGeom prst="rect">
            <a:avLst/>
          </a:prstGeom>
          <a:noFill/>
        </p:spPr>
        <p:txBody>
          <a:bodyPr wrap="square" rtlCol="0">
            <a:spAutoFit/>
          </a:bodyPr>
          <a:lstStyle/>
          <a:p>
            <a:pPr algn="ctr"/>
            <a:r>
              <a:rPr lang="es-ES" sz="2400" b="1" dirty="0">
                <a:latin typeface="Arial Rounded MT Bold" panose="020F0704030504030204" pitchFamily="34" charset="0"/>
              </a:rPr>
              <a:t>Algoritmo de almacenamientos de datos RAID 5</a:t>
            </a:r>
            <a:endParaRPr lang="en-US" sz="2400" b="1" dirty="0">
              <a:latin typeface="Arial Rounded MT Bold" panose="020F0704030504030204" pitchFamily="34" charset="0"/>
            </a:endParaRPr>
          </a:p>
        </p:txBody>
      </p:sp>
      <p:sp>
        <p:nvSpPr>
          <p:cNvPr id="10" name="CuadroTexto 9"/>
          <p:cNvSpPr txBox="1"/>
          <p:nvPr/>
        </p:nvSpPr>
        <p:spPr>
          <a:xfrm>
            <a:off x="1509712" y="1228725"/>
            <a:ext cx="9334500" cy="1200329"/>
          </a:xfrm>
          <a:prstGeom prst="rect">
            <a:avLst/>
          </a:prstGeom>
          <a:noFill/>
        </p:spPr>
        <p:txBody>
          <a:bodyPr wrap="square" rtlCol="0">
            <a:spAutoFit/>
          </a:bodyPr>
          <a:lstStyle/>
          <a:p>
            <a:r>
              <a:rPr lang="es-ES" b="1" dirty="0"/>
              <a:t>RAID 5</a:t>
            </a:r>
            <a:r>
              <a:rPr lang="es-ES" dirty="0"/>
              <a:t> es uno de los niveles de </a:t>
            </a:r>
            <a:r>
              <a:rPr lang="es-ES" b="1" dirty="0"/>
              <a:t>almacenamiento de datos</a:t>
            </a:r>
            <a:r>
              <a:rPr lang="es-ES" dirty="0"/>
              <a:t> más común. Requiere al menos 3 unidades de disco duro, pero puede trabajar con hasta 16. Los bloques de datos se dividen en las unidades y en una unidad se escribe la suma de comprobación de paridad de todos los datos de bloques.</a:t>
            </a:r>
            <a:endParaRPr lang="en-US" dirty="0"/>
          </a:p>
        </p:txBody>
      </p:sp>
    </p:spTree>
    <p:extLst>
      <p:ext uri="{BB962C8B-B14F-4D97-AF65-F5344CB8AC3E}">
        <p14:creationId xmlns:p14="http://schemas.microsoft.com/office/powerpoint/2010/main" val="234307898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nvGraphicFramePr>
        <p:xfrm>
          <a:off x="481875" y="458405"/>
          <a:ext cx="9977118" cy="5698554"/>
        </p:xfrm>
        <a:graphic>
          <a:graphicData uri="http://schemas.openxmlformats.org/drawingml/2006/table">
            <a:tbl>
              <a:tblPr firstRow="1" bandRow="1">
                <a:tableStyleId>{5C22544A-7EE6-4342-B048-85BDC9FD1C3A}</a:tableStyleId>
              </a:tblPr>
              <a:tblGrid>
                <a:gridCol w="3325706">
                  <a:extLst>
                    <a:ext uri="{9D8B030D-6E8A-4147-A177-3AD203B41FA5}">
                      <a16:colId xmlns:a16="http://schemas.microsoft.com/office/drawing/2014/main" xmlns="" val="1706269265"/>
                    </a:ext>
                  </a:extLst>
                </a:gridCol>
                <a:gridCol w="3325706">
                  <a:extLst>
                    <a:ext uri="{9D8B030D-6E8A-4147-A177-3AD203B41FA5}">
                      <a16:colId xmlns:a16="http://schemas.microsoft.com/office/drawing/2014/main" xmlns="" val="2163254187"/>
                    </a:ext>
                  </a:extLst>
                </a:gridCol>
                <a:gridCol w="3325706">
                  <a:extLst>
                    <a:ext uri="{9D8B030D-6E8A-4147-A177-3AD203B41FA5}">
                      <a16:colId xmlns:a16="http://schemas.microsoft.com/office/drawing/2014/main" xmlns="" val="3790733282"/>
                    </a:ext>
                  </a:extLst>
                </a:gridCol>
              </a:tblGrid>
              <a:tr h="949759">
                <a:tc>
                  <a:txBody>
                    <a:bodyPr/>
                    <a:lstStyle/>
                    <a:p>
                      <a:pPr algn="ctr"/>
                      <a:r>
                        <a:rPr lang="es-ES" dirty="0">
                          <a:latin typeface="Arial" panose="020B0604020202020204" pitchFamily="34" charset="0"/>
                          <a:cs typeface="Arial" panose="020B0604020202020204" pitchFamily="34" charset="0"/>
                        </a:rPr>
                        <a:t>PROGRAMA</a:t>
                      </a:r>
                      <a:endParaRPr lang="en-US" dirty="0">
                        <a:latin typeface="Arial" panose="020B0604020202020204" pitchFamily="34" charset="0"/>
                        <a:cs typeface="Arial" panose="020B0604020202020204" pitchFamily="34" charset="0"/>
                      </a:endParaRPr>
                    </a:p>
                  </a:txBody>
                  <a:tcPr/>
                </a:tc>
                <a:tc>
                  <a:txBody>
                    <a:bodyPr/>
                    <a:lstStyle/>
                    <a:p>
                      <a:pPr algn="ctr"/>
                      <a:r>
                        <a:rPr lang="es-ES" dirty="0">
                          <a:latin typeface="Arial" panose="020B0604020202020204" pitchFamily="34" charset="0"/>
                          <a:cs typeface="Arial" panose="020B0604020202020204" pitchFamily="34" charset="0"/>
                        </a:rPr>
                        <a:t>DESCRIPCIÓN</a:t>
                      </a:r>
                      <a:endParaRPr lang="en-US" dirty="0">
                        <a:latin typeface="Arial" panose="020B0604020202020204" pitchFamily="34" charset="0"/>
                        <a:cs typeface="Arial" panose="020B0604020202020204" pitchFamily="34" charset="0"/>
                      </a:endParaRPr>
                    </a:p>
                  </a:txBody>
                  <a:tcPr/>
                </a:tc>
                <a:tc>
                  <a:txBody>
                    <a:bodyPr/>
                    <a:lstStyle/>
                    <a:p>
                      <a:pPr algn="ctr"/>
                      <a:r>
                        <a:rPr lang="es-ES" dirty="0">
                          <a:latin typeface="Arial" panose="020B0604020202020204" pitchFamily="34" charset="0"/>
                          <a:cs typeface="Arial" panose="020B0604020202020204" pitchFamily="34" charset="0"/>
                        </a:rPr>
                        <a:t>IMAGEN</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806403462"/>
                  </a:ext>
                </a:extLst>
              </a:tr>
              <a:tr h="949759">
                <a:tc>
                  <a:txBody>
                    <a:bodyPr/>
                    <a:lstStyle/>
                    <a:p>
                      <a:pPr algn="ctr"/>
                      <a:r>
                        <a:rPr lang="es-ES" sz="1200" b="1" dirty="0" err="1">
                          <a:latin typeface="Arial" panose="020B0604020202020204" pitchFamily="34" charset="0"/>
                          <a:cs typeface="Arial" panose="020B0604020202020204" pitchFamily="34" charset="0"/>
                        </a:rPr>
                        <a:t>El</a:t>
                      </a:r>
                      <a:r>
                        <a:rPr lang="es-ES" sz="1200" b="1" baseline="0" dirty="0" err="1">
                          <a:latin typeface="Arial" panose="020B0604020202020204" pitchFamily="34" charset="0"/>
                          <a:cs typeface="Arial" panose="020B0604020202020204" pitchFamily="34" charset="0"/>
                        </a:rPr>
                        <a:t>astic</a:t>
                      </a:r>
                      <a:r>
                        <a:rPr lang="es-ES" sz="1200" b="1" baseline="0" dirty="0">
                          <a:latin typeface="Arial" panose="020B0604020202020204" pitchFamily="34" charset="0"/>
                          <a:cs typeface="Arial" panose="020B0604020202020204" pitchFamily="34" charset="0"/>
                        </a:rPr>
                        <a:t> </a:t>
                      </a:r>
                      <a:r>
                        <a:rPr lang="es-ES" sz="1200" b="1" baseline="0" dirty="0" err="1">
                          <a:latin typeface="Arial" panose="020B0604020202020204" pitchFamily="34" charset="0"/>
                          <a:cs typeface="Arial" panose="020B0604020202020204" pitchFamily="34" charset="0"/>
                        </a:rPr>
                        <a:t>Search</a:t>
                      </a:r>
                      <a:endParaRPr lang="en-US" sz="1200" b="1" dirty="0">
                        <a:latin typeface="Arial" panose="020B0604020202020204" pitchFamily="34" charset="0"/>
                        <a:cs typeface="Arial" panose="020B0604020202020204" pitchFamily="34" charset="0"/>
                      </a:endParaRPr>
                    </a:p>
                  </a:txBody>
                  <a:tcPr/>
                </a:tc>
                <a:tc>
                  <a:txBody>
                    <a:bodyPr/>
                    <a:lstStyle/>
                    <a:p>
                      <a:pPr algn="just"/>
                      <a:r>
                        <a:rPr lang="es-ES" sz="1200" kern="1200" dirty="0">
                          <a:solidFill>
                            <a:schemeClr val="dk1"/>
                          </a:solidFill>
                          <a:effectLst/>
                          <a:latin typeface="Arial" panose="020B0604020202020204" pitchFamily="34" charset="0"/>
                          <a:ea typeface="+mn-ea"/>
                          <a:cs typeface="Arial" panose="020B0604020202020204" pitchFamily="34" charset="0"/>
                        </a:rPr>
                        <a:t>Es un motor de búsqueda y análisis distribuido, REST, capaz de resolver un número creciente de casos de uso</a:t>
                      </a:r>
                      <a:endParaRPr lang="en-US" sz="1200" dirty="0">
                        <a:latin typeface="Arial" panose="020B0604020202020204" pitchFamily="34" charset="0"/>
                        <a:cs typeface="Arial" panose="020B0604020202020204" pitchFamily="34" charset="0"/>
                      </a:endParaRPr>
                    </a:p>
                  </a:txBody>
                  <a:tcPr/>
                </a:tc>
                <a:tc>
                  <a:txBody>
                    <a:bodyPr/>
                    <a:lstStyle/>
                    <a:p>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972697646"/>
                  </a:ext>
                </a:extLst>
              </a:tr>
              <a:tr h="949759">
                <a:tc>
                  <a:txBody>
                    <a:bodyPr/>
                    <a:lstStyle/>
                    <a:p>
                      <a:pPr algn="ctr"/>
                      <a:r>
                        <a:rPr lang="es-ES" sz="1200" b="1" dirty="0" err="1">
                          <a:latin typeface="Arial" panose="020B0604020202020204" pitchFamily="34" charset="0"/>
                          <a:cs typeface="Arial" panose="020B0604020202020204" pitchFamily="34" charset="0"/>
                        </a:rPr>
                        <a:t>Hadoop</a:t>
                      </a:r>
                      <a:endParaRPr lang="en-US" sz="1200" b="1" dirty="0">
                        <a:latin typeface="Arial" panose="020B0604020202020204" pitchFamily="34" charset="0"/>
                        <a:cs typeface="Arial" panose="020B0604020202020204" pitchFamily="34" charset="0"/>
                      </a:endParaRPr>
                    </a:p>
                  </a:txBody>
                  <a:tcPr/>
                </a:tc>
                <a:tc>
                  <a:txBody>
                    <a:bodyPr/>
                    <a:lstStyle/>
                    <a:p>
                      <a:pPr algn="just"/>
                      <a:r>
                        <a:rPr lang="es-ES" sz="1200" kern="1200" dirty="0">
                          <a:solidFill>
                            <a:schemeClr val="dk1"/>
                          </a:solidFill>
                          <a:effectLst/>
                          <a:latin typeface="Arial" panose="020B0604020202020204" pitchFamily="34" charset="0"/>
                          <a:ea typeface="+mn-ea"/>
                          <a:cs typeface="Arial" panose="020B0604020202020204" pitchFamily="34" charset="0"/>
                        </a:rPr>
                        <a:t>Es un </a:t>
                      </a:r>
                      <a:r>
                        <a:rPr lang="es-ES" sz="1200" kern="1200" dirty="0" err="1">
                          <a:solidFill>
                            <a:schemeClr val="dk1"/>
                          </a:solidFill>
                          <a:effectLst/>
                          <a:latin typeface="Arial" panose="020B0604020202020204" pitchFamily="34" charset="0"/>
                          <a:ea typeface="+mn-ea"/>
                          <a:cs typeface="Arial" panose="020B0604020202020204" pitchFamily="34" charset="0"/>
                        </a:rPr>
                        <a:t>firework</a:t>
                      </a:r>
                      <a:r>
                        <a:rPr lang="es-ES" sz="1200" kern="1200" dirty="0">
                          <a:solidFill>
                            <a:schemeClr val="dk1"/>
                          </a:solidFill>
                          <a:effectLst/>
                          <a:latin typeface="Arial" panose="020B0604020202020204" pitchFamily="34" charset="0"/>
                          <a:ea typeface="+mn-ea"/>
                          <a:cs typeface="Arial" panose="020B0604020202020204" pitchFamily="34" charset="0"/>
                        </a:rPr>
                        <a:t> de software de código abierto para almacenar datos y ejecutar aplicaciones en </a:t>
                      </a:r>
                      <a:r>
                        <a:rPr lang="es-ES" sz="1200" kern="1200" dirty="0" err="1">
                          <a:solidFill>
                            <a:schemeClr val="dk1"/>
                          </a:solidFill>
                          <a:effectLst/>
                          <a:latin typeface="Arial" panose="020B0604020202020204" pitchFamily="34" charset="0"/>
                          <a:ea typeface="+mn-ea"/>
                          <a:cs typeface="Arial" panose="020B0604020202020204" pitchFamily="34" charset="0"/>
                        </a:rPr>
                        <a:t>clusters</a:t>
                      </a:r>
                      <a:r>
                        <a:rPr lang="es-ES" sz="1200" kern="1200" dirty="0">
                          <a:solidFill>
                            <a:schemeClr val="dk1"/>
                          </a:solidFill>
                          <a:effectLst/>
                          <a:latin typeface="Arial" panose="020B0604020202020204" pitchFamily="34" charset="0"/>
                          <a:ea typeface="+mn-ea"/>
                          <a:cs typeface="Arial" panose="020B0604020202020204" pitchFamily="34" charset="0"/>
                        </a:rPr>
                        <a:t> de hardware de productos</a:t>
                      </a:r>
                      <a:endParaRPr lang="en-US" sz="1200" dirty="0">
                        <a:latin typeface="Arial" panose="020B0604020202020204" pitchFamily="34" charset="0"/>
                        <a:cs typeface="Arial" panose="020B0604020202020204" pitchFamily="34" charset="0"/>
                      </a:endParaRPr>
                    </a:p>
                  </a:txBody>
                  <a:tcPr/>
                </a:tc>
                <a:tc>
                  <a:txBody>
                    <a:bodyPr/>
                    <a:lstStyle/>
                    <a:p>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533801325"/>
                  </a:ext>
                </a:extLst>
              </a:tr>
              <a:tr h="94975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1200" b="1" dirty="0" err="1">
                          <a:latin typeface="Arial" panose="020B0604020202020204" pitchFamily="34" charset="0"/>
                          <a:cs typeface="Arial" panose="020B0604020202020204" pitchFamily="34" charset="0"/>
                        </a:rPr>
                        <a:t>Docker</a:t>
                      </a:r>
                      <a:endParaRPr lang="en-US" sz="1200" b="1" dirty="0">
                        <a:latin typeface="Arial" panose="020B0604020202020204" pitchFamily="34" charset="0"/>
                        <a:cs typeface="Arial" panose="020B0604020202020204" pitchFamily="34" charset="0"/>
                      </a:endParaRPr>
                    </a:p>
                    <a:p>
                      <a:pPr algn="ctr"/>
                      <a:endParaRPr lang="en-US" sz="1200" b="1" dirty="0">
                        <a:latin typeface="Arial" panose="020B0604020202020204" pitchFamily="34" charset="0"/>
                        <a:cs typeface="Arial" panose="020B0604020202020204" pitchFamily="34" charset="0"/>
                      </a:endParaRPr>
                    </a:p>
                  </a:txBody>
                  <a:tcPr/>
                </a:tc>
                <a:tc>
                  <a:txBody>
                    <a:bodyPr/>
                    <a:lstStyle/>
                    <a:p>
                      <a:pPr algn="just"/>
                      <a:r>
                        <a:rPr lang="es-ES" sz="1200" kern="1200" dirty="0">
                          <a:solidFill>
                            <a:schemeClr val="dk1"/>
                          </a:solidFill>
                          <a:effectLst/>
                          <a:latin typeface="Arial" panose="020B0604020202020204" pitchFamily="34" charset="0"/>
                          <a:ea typeface="+mn-ea"/>
                          <a:cs typeface="Arial" panose="020B0604020202020204" pitchFamily="34" charset="0"/>
                        </a:rPr>
                        <a:t>Las empresas utilizan </a:t>
                      </a:r>
                      <a:r>
                        <a:rPr lang="es-ES" sz="1200" kern="1200" dirty="0" err="1">
                          <a:solidFill>
                            <a:schemeClr val="dk1"/>
                          </a:solidFill>
                          <a:effectLst/>
                          <a:latin typeface="Arial" panose="020B0604020202020204" pitchFamily="34" charset="0"/>
                          <a:ea typeface="+mn-ea"/>
                          <a:cs typeface="Arial" panose="020B0604020202020204" pitchFamily="34" charset="0"/>
                        </a:rPr>
                        <a:t>Docker</a:t>
                      </a:r>
                      <a:r>
                        <a:rPr lang="es-ES" sz="1200" kern="1200" dirty="0">
                          <a:solidFill>
                            <a:schemeClr val="dk1"/>
                          </a:solidFill>
                          <a:effectLst/>
                          <a:latin typeface="Arial" panose="020B0604020202020204" pitchFamily="34" charset="0"/>
                          <a:ea typeface="+mn-ea"/>
                          <a:cs typeface="Arial" panose="020B0604020202020204" pitchFamily="34" charset="0"/>
                        </a:rPr>
                        <a:t> para construir tuberías agiles de entrega de software para enviar nuevas características de forma más rápida y segura</a:t>
                      </a:r>
                      <a:endParaRPr lang="en-US" sz="1200" dirty="0">
                        <a:latin typeface="Arial" panose="020B0604020202020204" pitchFamily="34" charset="0"/>
                        <a:cs typeface="Arial" panose="020B0604020202020204" pitchFamily="34" charset="0"/>
                      </a:endParaRPr>
                    </a:p>
                  </a:txBody>
                  <a:tcPr/>
                </a:tc>
                <a:tc>
                  <a:txBody>
                    <a:bodyPr/>
                    <a:lstStyle/>
                    <a:p>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726324684"/>
                  </a:ext>
                </a:extLst>
              </a:tr>
              <a:tr h="949759">
                <a:tc>
                  <a:txBody>
                    <a:bodyPr/>
                    <a:lstStyle/>
                    <a:p>
                      <a:pPr algn="ctr"/>
                      <a:r>
                        <a:rPr lang="es-ES" sz="1200" b="1" dirty="0" err="1">
                          <a:latin typeface="Arial" panose="020B0604020202020204" pitchFamily="34" charset="0"/>
                          <a:cs typeface="Arial" panose="020B0604020202020204" pitchFamily="34" charset="0"/>
                        </a:rPr>
                        <a:t>Qlik</a:t>
                      </a:r>
                      <a:endParaRPr lang="en-US" sz="1200" b="1" dirty="0">
                        <a:latin typeface="Arial" panose="020B0604020202020204" pitchFamily="34" charset="0"/>
                        <a:cs typeface="Arial" panose="020B0604020202020204" pitchFamily="34" charset="0"/>
                      </a:endParaRPr>
                    </a:p>
                  </a:txBody>
                  <a:tcPr/>
                </a:tc>
                <a:tc>
                  <a:txBody>
                    <a:bodyPr/>
                    <a:lstStyle/>
                    <a:p>
                      <a:pPr algn="just"/>
                      <a:r>
                        <a:rPr lang="es-ES" sz="1200" kern="1200" dirty="0">
                          <a:solidFill>
                            <a:schemeClr val="dk1"/>
                          </a:solidFill>
                          <a:effectLst/>
                          <a:latin typeface="Arial" panose="020B0604020202020204" pitchFamily="34" charset="0"/>
                          <a:ea typeface="+mn-ea"/>
                          <a:cs typeface="Arial" panose="020B0604020202020204" pitchFamily="34" charset="0"/>
                        </a:rPr>
                        <a:t>ofrece soluciones intuitivas en una plataforma para visualización de datos de autoservicio, aplicaciones analíticas guiada</a:t>
                      </a:r>
                      <a:endParaRPr lang="en-US" sz="1200" dirty="0">
                        <a:latin typeface="Arial" panose="020B0604020202020204" pitchFamily="34" charset="0"/>
                        <a:cs typeface="Arial" panose="020B0604020202020204" pitchFamily="34" charset="0"/>
                      </a:endParaRPr>
                    </a:p>
                  </a:txBody>
                  <a:tcPr/>
                </a:tc>
                <a:tc>
                  <a:txBody>
                    <a:bodyPr/>
                    <a:lstStyle/>
                    <a:p>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434658172"/>
                  </a:ext>
                </a:extLst>
              </a:tr>
              <a:tr h="949759">
                <a:tc>
                  <a:txBody>
                    <a:bodyPr/>
                    <a:lstStyle/>
                    <a:p>
                      <a:pPr algn="ctr"/>
                      <a:r>
                        <a:rPr lang="es-ES" sz="1200" b="1" dirty="0">
                          <a:latin typeface="Arial" panose="020B0604020202020204" pitchFamily="34" charset="0"/>
                          <a:cs typeface="Arial" panose="020B0604020202020204" pitchFamily="34" charset="0"/>
                        </a:rPr>
                        <a:t>Apache </a:t>
                      </a:r>
                      <a:r>
                        <a:rPr lang="es-ES" sz="1200" b="1" dirty="0" err="1">
                          <a:latin typeface="Arial" panose="020B0604020202020204" pitchFamily="34" charset="0"/>
                          <a:cs typeface="Arial" panose="020B0604020202020204" pitchFamily="34" charset="0"/>
                        </a:rPr>
                        <a:t>Saprk</a:t>
                      </a:r>
                      <a:endParaRPr lang="en-US" sz="1200" b="1" dirty="0">
                        <a:latin typeface="Arial" panose="020B0604020202020204" pitchFamily="34" charset="0"/>
                        <a:cs typeface="Arial" panose="020B0604020202020204" pitchFamily="34" charset="0"/>
                      </a:endParaRPr>
                    </a:p>
                  </a:txBody>
                  <a:tcPr/>
                </a:tc>
                <a:tc>
                  <a:txBody>
                    <a:bodyPr/>
                    <a:lstStyle/>
                    <a:p>
                      <a:pPr algn="just"/>
                      <a:r>
                        <a:rPr lang="es-ES" sz="1200" kern="1200" dirty="0">
                          <a:solidFill>
                            <a:schemeClr val="dk1"/>
                          </a:solidFill>
                          <a:effectLst/>
                          <a:latin typeface="Arial" panose="020B0604020202020204" pitchFamily="34" charset="0"/>
                          <a:ea typeface="+mn-ea"/>
                          <a:cs typeface="Arial" panose="020B0604020202020204" pitchFamily="34" charset="0"/>
                        </a:rPr>
                        <a:t>combina un sistema de computación distribuida a través de </a:t>
                      </a:r>
                      <a:r>
                        <a:rPr lang="es-ES" sz="1200" kern="1200" dirty="0" err="1">
                          <a:solidFill>
                            <a:schemeClr val="dk1"/>
                          </a:solidFill>
                          <a:effectLst/>
                          <a:latin typeface="Arial" panose="020B0604020202020204" pitchFamily="34" charset="0"/>
                          <a:ea typeface="+mn-ea"/>
                          <a:cs typeface="Arial" panose="020B0604020202020204" pitchFamily="34" charset="0"/>
                        </a:rPr>
                        <a:t>clusters</a:t>
                      </a:r>
                      <a:r>
                        <a:rPr lang="es-ES" sz="1200" kern="1200" dirty="0">
                          <a:solidFill>
                            <a:schemeClr val="dk1"/>
                          </a:solidFill>
                          <a:effectLst/>
                          <a:latin typeface="Arial" panose="020B0604020202020204" pitchFamily="34" charset="0"/>
                          <a:ea typeface="+mn-ea"/>
                          <a:cs typeface="Arial" panose="020B0604020202020204" pitchFamily="34" charset="0"/>
                        </a:rPr>
                        <a:t> de ordenadores con una manera sencilla y elegante de escribir programas.</a:t>
                      </a:r>
                      <a:endParaRPr lang="en-US" sz="1200" dirty="0">
                        <a:latin typeface="Arial" panose="020B0604020202020204" pitchFamily="34" charset="0"/>
                        <a:cs typeface="Arial" panose="020B0604020202020204" pitchFamily="34" charset="0"/>
                      </a:endParaRPr>
                    </a:p>
                  </a:txBody>
                  <a:tcPr/>
                </a:tc>
                <a:tc>
                  <a:txBody>
                    <a:bodyPr/>
                    <a:lstStyle/>
                    <a:p>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445224298"/>
                  </a:ext>
                </a:extLst>
              </a:tr>
            </a:tbl>
          </a:graphicData>
        </a:graphic>
      </p:graphicFrame>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9634" y="1454331"/>
            <a:ext cx="1791544" cy="932419"/>
          </a:xfrm>
          <a:prstGeom prst="rect">
            <a:avLst/>
          </a:prstGeom>
        </p:spPr>
      </p:pic>
      <p:pic>
        <p:nvPicPr>
          <p:cNvPr id="6" name="Imagen 5"/>
          <p:cNvPicPr>
            <a:picLocks noChangeAspect="1"/>
          </p:cNvPicPr>
          <p:nvPr/>
        </p:nvPicPr>
        <p:blipFill rotWithShape="1">
          <a:blip r:embed="rId3">
            <a:extLst>
              <a:ext uri="{28A0092B-C50C-407E-A947-70E740481C1C}">
                <a14:useLocalDpi xmlns:a14="http://schemas.microsoft.com/office/drawing/2010/main" val="0"/>
              </a:ext>
            </a:extLst>
          </a:blip>
          <a:srcRect t="22164" b="23693"/>
          <a:stretch/>
        </p:blipFill>
        <p:spPr>
          <a:xfrm>
            <a:off x="8131602" y="2386750"/>
            <a:ext cx="1607339" cy="870256"/>
          </a:xfrm>
          <a:prstGeom prst="rect">
            <a:avLst/>
          </a:prstGeom>
        </p:spPr>
      </p:pic>
      <p:pic>
        <p:nvPicPr>
          <p:cNvPr id="7" name="Imagen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31602" y="3382676"/>
            <a:ext cx="1434129" cy="822960"/>
          </a:xfrm>
          <a:prstGeom prst="rect">
            <a:avLst/>
          </a:prstGeom>
        </p:spPr>
      </p:pic>
      <p:pic>
        <p:nvPicPr>
          <p:cNvPr id="8" name="Imagen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1731" y="4331306"/>
            <a:ext cx="2506087" cy="771917"/>
          </a:xfrm>
          <a:prstGeom prst="rect">
            <a:avLst/>
          </a:prstGeom>
        </p:spPr>
      </p:pic>
      <p:pic>
        <p:nvPicPr>
          <p:cNvPr id="9" name="Imagen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31602" y="5228893"/>
            <a:ext cx="1581159" cy="889402"/>
          </a:xfrm>
          <a:prstGeom prst="rect">
            <a:avLst/>
          </a:prstGeom>
        </p:spPr>
      </p:pic>
    </p:spTree>
    <p:extLst>
      <p:ext uri="{BB962C8B-B14F-4D97-AF65-F5344CB8AC3E}">
        <p14:creationId xmlns:p14="http://schemas.microsoft.com/office/powerpoint/2010/main" val="343087574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A2D37BC-7D91-4F83-845D-70080D7DD6FC}"/>
              </a:ext>
            </a:extLst>
          </p:cNvPr>
          <p:cNvSpPr>
            <a:spLocks noGrp="1"/>
          </p:cNvSpPr>
          <p:nvPr>
            <p:ph type="ctrTitle"/>
          </p:nvPr>
        </p:nvSpPr>
        <p:spPr bwMode="black">
          <a:xfrm>
            <a:off x="2417779" y="2545976"/>
            <a:ext cx="9146692" cy="797753"/>
          </a:xfrm>
        </p:spPr>
        <p:txBody>
          <a:bodyPr rtlCol="0">
            <a:normAutofit/>
          </a:bodyPr>
          <a:lstStyle/>
          <a:p>
            <a:pPr rtl="0"/>
            <a:r>
              <a:rPr lang="es-ES" sz="4400" b="1" dirty="0"/>
              <a:t>CONCLUSIÓN GENERAL </a:t>
            </a:r>
          </a:p>
        </p:txBody>
      </p:sp>
      <p:sp>
        <p:nvSpPr>
          <p:cNvPr id="3" name="Subtítulo 2">
            <a:extLst>
              <a:ext uri="{FF2B5EF4-FFF2-40B4-BE49-F238E27FC236}">
                <a16:creationId xmlns:a16="http://schemas.microsoft.com/office/drawing/2014/main" xmlns="" id="{59E5DACC-1D74-41AD-B036-C015472B948F}"/>
              </a:ext>
            </a:extLst>
          </p:cNvPr>
          <p:cNvSpPr>
            <a:spLocks noGrp="1"/>
          </p:cNvSpPr>
          <p:nvPr>
            <p:ph type="subTitle" idx="1"/>
          </p:nvPr>
        </p:nvSpPr>
        <p:spPr>
          <a:xfrm>
            <a:off x="110754" y="4886400"/>
            <a:ext cx="3815787" cy="1169302"/>
          </a:xfrm>
        </p:spPr>
        <p:txBody>
          <a:bodyPr rtlCol="0">
            <a:noAutofit/>
          </a:bodyPr>
          <a:lstStyle/>
          <a:p>
            <a:pPr rtl="0"/>
            <a:r>
              <a:rPr lang="es-ES" sz="1600" dirty="0"/>
              <a:t>EQUIPO 5</a:t>
            </a:r>
          </a:p>
          <a:p>
            <a:pPr rtl="0"/>
            <a:r>
              <a:rPr lang="es-ES" sz="1600" dirty="0"/>
              <a:t>DIOSELYN PALMA HERNANDEZ</a:t>
            </a:r>
          </a:p>
          <a:p>
            <a:pPr rtl="0"/>
            <a:r>
              <a:rPr lang="es-ES" sz="1600" dirty="0"/>
              <a:t>ADRIANA ALONSO CUSTODIO</a:t>
            </a:r>
          </a:p>
        </p:txBody>
      </p:sp>
    </p:spTree>
    <p:extLst>
      <p:ext uri="{BB962C8B-B14F-4D97-AF65-F5344CB8AC3E}">
        <p14:creationId xmlns:p14="http://schemas.microsoft.com/office/powerpoint/2010/main" val="424622526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idx="4294967295"/>
          </p:nvPr>
        </p:nvSpPr>
        <p:spPr>
          <a:xfrm>
            <a:off x="4464423" y="439738"/>
            <a:ext cx="5245100" cy="968375"/>
          </a:xfrm>
        </p:spPr>
        <p:txBody>
          <a:bodyPr>
            <a:normAutofit/>
          </a:bodyPr>
          <a:lstStyle/>
          <a:p>
            <a:r>
              <a:rPr lang="es-ES" b="1" dirty="0">
                <a:latin typeface="Arial" panose="020B0604020202020204" pitchFamily="34" charset="0"/>
                <a:cs typeface="Arial" panose="020B0604020202020204" pitchFamily="34" charset="0"/>
              </a:rPr>
              <a:t>CONCLUSIÓN</a:t>
            </a:r>
            <a:endParaRPr lang="en-US" b="1" dirty="0">
              <a:latin typeface="Arial" panose="020B0604020202020204" pitchFamily="34" charset="0"/>
              <a:cs typeface="Arial" panose="020B0604020202020204" pitchFamily="34" charset="0"/>
            </a:endParaRPr>
          </a:p>
        </p:txBody>
      </p:sp>
      <p:sp>
        <p:nvSpPr>
          <p:cNvPr id="3" name="Subtítulo 2"/>
          <p:cNvSpPr>
            <a:spLocks noGrp="1"/>
          </p:cNvSpPr>
          <p:nvPr>
            <p:ph type="subTitle" idx="4294967295"/>
          </p:nvPr>
        </p:nvSpPr>
        <p:spPr>
          <a:xfrm>
            <a:off x="112713" y="1635125"/>
            <a:ext cx="12079287" cy="5091113"/>
          </a:xfrm>
        </p:spPr>
        <p:txBody>
          <a:bodyPr/>
          <a:lstStyle/>
          <a:p>
            <a:pPr algn="just"/>
            <a:r>
              <a:rPr lang="es-ES" dirty="0"/>
              <a:t>En esta lectura nos muestra la organización de gestión de datos desde el enfoque de la arquitectura empresarial  en donde se tomaron en cuenta objetivos estratégicos y visión de la organización para obtener un modelo. Las tecnologías de la información (TI) han sido un factor de vital importancia para el desarrollo de la comunicación, la medicina, el comercio, la ingeniería entre otros. En cuanto mas vamos avanzando en tecnologías, surge la necesidad de operar de maneras mas dinámicas y utilizar nuevos modelos de negocios, que se adaptados a la situación. Las Ae es un programada gestión continuo que nos proporciona un enfoque mas estratégico e integrado para con la adecuada capacidad para planificar recursos. Las AE nos ayudara a identificar brechas en las líneas de desempeño de las actividades.</a:t>
            </a:r>
            <a:endParaRPr lang="en-US" dirty="0"/>
          </a:p>
        </p:txBody>
      </p:sp>
    </p:spTree>
    <p:extLst>
      <p:ext uri="{BB962C8B-B14F-4D97-AF65-F5344CB8AC3E}">
        <p14:creationId xmlns:p14="http://schemas.microsoft.com/office/powerpoint/2010/main" val="115435076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A2D37BC-7D91-4F83-845D-70080D7DD6FC}"/>
              </a:ext>
            </a:extLst>
          </p:cNvPr>
          <p:cNvSpPr>
            <a:spLocks noGrp="1"/>
          </p:cNvSpPr>
          <p:nvPr>
            <p:ph type="ctrTitle"/>
          </p:nvPr>
        </p:nvSpPr>
        <p:spPr bwMode="black">
          <a:xfrm>
            <a:off x="2417779" y="802298"/>
            <a:ext cx="9146692" cy="2541431"/>
          </a:xfrm>
        </p:spPr>
        <p:txBody>
          <a:bodyPr rtlCol="0"/>
          <a:lstStyle/>
          <a:p>
            <a:pPr rtl="0"/>
            <a:r>
              <a:rPr lang="es-ES" b="1" dirty="0"/>
              <a:t>IDEAS PRINCIPALES</a:t>
            </a:r>
          </a:p>
        </p:txBody>
      </p:sp>
      <p:sp>
        <p:nvSpPr>
          <p:cNvPr id="3" name="Subtítulo 2">
            <a:extLst>
              <a:ext uri="{FF2B5EF4-FFF2-40B4-BE49-F238E27FC236}">
                <a16:creationId xmlns:a16="http://schemas.microsoft.com/office/drawing/2014/main" xmlns="" id="{59E5DACC-1D74-41AD-B036-C015472B948F}"/>
              </a:ext>
            </a:extLst>
          </p:cNvPr>
          <p:cNvSpPr>
            <a:spLocks noGrp="1"/>
          </p:cNvSpPr>
          <p:nvPr>
            <p:ph type="subTitle" idx="1"/>
          </p:nvPr>
        </p:nvSpPr>
        <p:spPr>
          <a:xfrm>
            <a:off x="137648" y="4886400"/>
            <a:ext cx="3815787" cy="1086086"/>
          </a:xfrm>
        </p:spPr>
        <p:txBody>
          <a:bodyPr rtlCol="0">
            <a:noAutofit/>
          </a:bodyPr>
          <a:lstStyle/>
          <a:p>
            <a:pPr rtl="0"/>
            <a:r>
              <a:rPr lang="es-ES" sz="1600" dirty="0"/>
              <a:t>EQUIPO 1</a:t>
            </a:r>
          </a:p>
          <a:p>
            <a:pPr rtl="0"/>
            <a:r>
              <a:rPr lang="es-ES" sz="1600" dirty="0"/>
              <a:t>IVAN GARCIA MENDEZ</a:t>
            </a:r>
          </a:p>
          <a:p>
            <a:pPr rtl="0"/>
            <a:r>
              <a:rPr lang="es-ES" sz="1600" dirty="0"/>
              <a:t>OSCAR SEGURA LAZARO</a:t>
            </a:r>
          </a:p>
        </p:txBody>
      </p:sp>
    </p:spTree>
    <p:extLst>
      <p:ext uri="{BB962C8B-B14F-4D97-AF65-F5344CB8AC3E}">
        <p14:creationId xmlns:p14="http://schemas.microsoft.com/office/powerpoint/2010/main" val="161397584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xmlns="" id="{F3FF1311-DD92-45BA-B10F-C1A324C27B55}"/>
              </a:ext>
            </a:extLst>
          </p:cNvPr>
          <p:cNvSpPr>
            <a:spLocks noGrp="1"/>
          </p:cNvSpPr>
          <p:nvPr>
            <p:ph sz="half" idx="4294967295"/>
          </p:nvPr>
        </p:nvSpPr>
        <p:spPr>
          <a:xfrm>
            <a:off x="166042" y="1913120"/>
            <a:ext cx="6866819" cy="4206053"/>
          </a:xfrm>
        </p:spPr>
        <p:txBody>
          <a:bodyPr rtlCol="0"/>
          <a:lstStyle/>
          <a:p>
            <a:pPr algn="just" rtl="0"/>
            <a:r>
              <a:rPr lang="es-ES" sz="2000" b="1" dirty="0"/>
              <a:t>La aplicación de la Arquitectura Empresarial enfocada como una estrategia de desarrollo y mejoramiento en la gestión de datos, logrando la implementación de  cambios de estrategias para el flujo de información, los recursos tecnológicos, planeación de recursos entre otros factores que determinan el crecimiento y funcionamiento.</a:t>
            </a:r>
          </a:p>
          <a:p>
            <a:pPr algn="just" rtl="0"/>
            <a:r>
              <a:rPr lang="es-MX" sz="2000" b="1" dirty="0"/>
              <a:t>Traducir las necesidades comerciales en requisitos de datos y sistemas y administrar los datos y su flujo a través de la empresa.</a:t>
            </a:r>
          </a:p>
          <a:p>
            <a:pPr algn="just" rtl="0"/>
            <a:endParaRPr lang="es-ES" sz="2000" b="1" dirty="0"/>
          </a:p>
          <a:p>
            <a:pPr rtl="0"/>
            <a:endParaRPr lang="es-ES" dirty="0"/>
          </a:p>
        </p:txBody>
      </p:sp>
      <p:sp>
        <p:nvSpPr>
          <p:cNvPr id="2" name="Título 1">
            <a:extLst>
              <a:ext uri="{FF2B5EF4-FFF2-40B4-BE49-F238E27FC236}">
                <a16:creationId xmlns:a16="http://schemas.microsoft.com/office/drawing/2014/main" xmlns="" id="{3A76B58F-1CF7-41B5-BF70-710D7AC7941C}"/>
              </a:ext>
            </a:extLst>
          </p:cNvPr>
          <p:cNvSpPr>
            <a:spLocks noGrp="1"/>
          </p:cNvSpPr>
          <p:nvPr>
            <p:ph type="title"/>
          </p:nvPr>
        </p:nvSpPr>
        <p:spPr>
          <a:xfrm>
            <a:off x="1449217" y="804890"/>
            <a:ext cx="6470555" cy="934264"/>
          </a:xfrm>
        </p:spPr>
        <p:txBody>
          <a:bodyPr rtlCol="0"/>
          <a:lstStyle/>
          <a:p>
            <a:pPr rtl="0"/>
            <a:r>
              <a:rPr lang="es-ES" sz="2600" b="1" dirty="0"/>
              <a:t>IDEA PRINCIPAL</a:t>
            </a:r>
          </a:p>
        </p:txBody>
      </p:sp>
      <p:pic>
        <p:nvPicPr>
          <p:cNvPr id="9" name="Imagen 8">
            <a:extLst>
              <a:ext uri="{FF2B5EF4-FFF2-40B4-BE49-F238E27FC236}">
                <a16:creationId xmlns:a16="http://schemas.microsoft.com/office/drawing/2014/main" xmlns="" id="{845C89C0-9715-4DC4-8E20-153669DD7F9A}"/>
              </a:ext>
            </a:extLst>
          </p:cNvPr>
          <p:cNvPicPr>
            <a:picLocks noChangeAspect="1"/>
          </p:cNvPicPr>
          <p:nvPr/>
        </p:nvPicPr>
        <p:blipFill rotWithShape="1">
          <a:blip r:embed="rId3"/>
          <a:srcRect l="31667" t="28642" r="18426" b="14537"/>
          <a:stretch/>
        </p:blipFill>
        <p:spPr>
          <a:xfrm>
            <a:off x="8012299" y="3612946"/>
            <a:ext cx="3598269" cy="2304411"/>
          </a:xfrm>
          <a:prstGeom prst="rect">
            <a:avLst/>
          </a:prstGeom>
        </p:spPr>
      </p:pic>
      <p:pic>
        <p:nvPicPr>
          <p:cNvPr id="16" name="Imagen 15">
            <a:extLst>
              <a:ext uri="{FF2B5EF4-FFF2-40B4-BE49-F238E27FC236}">
                <a16:creationId xmlns:a16="http://schemas.microsoft.com/office/drawing/2014/main" xmlns="" id="{FBF5024A-7B0C-41A7-B0D8-D6A3C6AEEEE5}"/>
              </a:ext>
            </a:extLst>
          </p:cNvPr>
          <p:cNvPicPr>
            <a:picLocks noChangeAspect="1"/>
          </p:cNvPicPr>
          <p:nvPr/>
        </p:nvPicPr>
        <p:blipFill rotWithShape="1">
          <a:blip r:embed="rId4"/>
          <a:srcRect l="22506" t="14483" r="23780" b="12335"/>
          <a:stretch/>
        </p:blipFill>
        <p:spPr>
          <a:xfrm>
            <a:off x="8237126" y="302667"/>
            <a:ext cx="3453414" cy="2646680"/>
          </a:xfrm>
          <a:prstGeom prst="rect">
            <a:avLst/>
          </a:prstGeom>
        </p:spPr>
      </p:pic>
      <p:sp>
        <p:nvSpPr>
          <p:cNvPr id="17" name="Flecha: curvada hacia la derecha 16">
            <a:extLst>
              <a:ext uri="{FF2B5EF4-FFF2-40B4-BE49-F238E27FC236}">
                <a16:creationId xmlns:a16="http://schemas.microsoft.com/office/drawing/2014/main" xmlns="" id="{AF4A2F17-AC45-4BB0-8F4F-C47FA70390DD}"/>
              </a:ext>
            </a:extLst>
          </p:cNvPr>
          <p:cNvSpPr/>
          <p:nvPr/>
        </p:nvSpPr>
        <p:spPr>
          <a:xfrm>
            <a:off x="7269532" y="3027792"/>
            <a:ext cx="650240" cy="173736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Tree>
    <p:extLst>
      <p:ext uri="{BB962C8B-B14F-4D97-AF65-F5344CB8AC3E}">
        <p14:creationId xmlns:p14="http://schemas.microsoft.com/office/powerpoint/2010/main" val="213104372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9EE103F-7253-4032-B641-1C858D2EF44E}"/>
              </a:ext>
            </a:extLst>
          </p:cNvPr>
          <p:cNvSpPr>
            <a:spLocks noGrp="1"/>
          </p:cNvSpPr>
          <p:nvPr>
            <p:ph type="title"/>
          </p:nvPr>
        </p:nvSpPr>
        <p:spPr/>
        <p:txBody>
          <a:bodyPr/>
          <a:lstStyle/>
          <a:p>
            <a:r>
              <a:rPr lang="es-MX" b="1" dirty="0"/>
              <a:t>PUNTOS ESPECIFICOS</a:t>
            </a:r>
          </a:p>
        </p:txBody>
      </p:sp>
      <p:sp>
        <p:nvSpPr>
          <p:cNvPr id="3" name="Marcador de contenido 2">
            <a:extLst>
              <a:ext uri="{FF2B5EF4-FFF2-40B4-BE49-F238E27FC236}">
                <a16:creationId xmlns:a16="http://schemas.microsoft.com/office/drawing/2014/main" xmlns="" id="{AB3A86B3-761A-426E-9359-B18B6AE6BE08}"/>
              </a:ext>
            </a:extLst>
          </p:cNvPr>
          <p:cNvSpPr>
            <a:spLocks noGrp="1"/>
          </p:cNvSpPr>
          <p:nvPr>
            <p:ph sz="half" idx="1"/>
          </p:nvPr>
        </p:nvSpPr>
        <p:spPr>
          <a:xfrm>
            <a:off x="451513" y="2316480"/>
            <a:ext cx="5197447" cy="4094480"/>
          </a:xfrm>
        </p:spPr>
        <p:txBody>
          <a:bodyPr>
            <a:normAutofit/>
          </a:bodyPr>
          <a:lstStyle/>
          <a:p>
            <a:pPr fontAlgn="base"/>
            <a:r>
              <a:rPr lang="es-MX" sz="1900" b="1" i="0" dirty="0">
                <a:effectLst/>
              </a:rPr>
              <a:t>Arquitectura de sistemas o aplicaciones:</a:t>
            </a:r>
            <a:r>
              <a:rPr lang="es-MX" sz="1900" b="0" i="0" dirty="0">
                <a:effectLst/>
              </a:rPr>
              <a:t> Permite la interacción entre los sistemas y relaciones con los procesos de negocios de la empresa.</a:t>
            </a:r>
          </a:p>
          <a:p>
            <a:pPr fontAlgn="base"/>
            <a:r>
              <a:rPr lang="es-MX" sz="1900" b="1" i="0" dirty="0">
                <a:effectLst/>
              </a:rPr>
              <a:t>Arquitectura de datos:</a:t>
            </a:r>
            <a:r>
              <a:rPr lang="es-MX" sz="1900" b="0" i="0" dirty="0">
                <a:effectLst/>
              </a:rPr>
              <a:t> Orientadas al modelamiento y diseño de base de datos.</a:t>
            </a:r>
          </a:p>
          <a:p>
            <a:pPr fontAlgn="base"/>
            <a:r>
              <a:rPr lang="es-MX" sz="1900" b="1" i="0" dirty="0">
                <a:effectLst/>
              </a:rPr>
              <a:t>Arquitectura tecnológica</a:t>
            </a:r>
            <a:r>
              <a:rPr lang="es-MX" sz="1900" b="0" i="0" dirty="0">
                <a:effectLst/>
              </a:rPr>
              <a:t>: Orientado a la infraestructura tecnológica: hardware, software y comunicaciones.</a:t>
            </a:r>
          </a:p>
          <a:p>
            <a:endParaRPr lang="es-MX" dirty="0"/>
          </a:p>
        </p:txBody>
      </p:sp>
      <p:pic>
        <p:nvPicPr>
          <p:cNvPr id="6" name="Marcador de contenido 5">
            <a:extLst>
              <a:ext uri="{FF2B5EF4-FFF2-40B4-BE49-F238E27FC236}">
                <a16:creationId xmlns:a16="http://schemas.microsoft.com/office/drawing/2014/main" xmlns="" id="{75E020AD-5522-4F3B-9D83-3B351BAC40EC}"/>
              </a:ext>
            </a:extLst>
          </p:cNvPr>
          <p:cNvPicPr>
            <a:picLocks noGrp="1" noChangeAspect="1"/>
          </p:cNvPicPr>
          <p:nvPr>
            <p:ph sz="quarter" idx="13"/>
          </p:nvPr>
        </p:nvPicPr>
        <p:blipFill rotWithShape="1">
          <a:blip r:embed="rId2"/>
          <a:srcRect l="14558" t="19643" r="21269" b="13464"/>
          <a:stretch/>
        </p:blipFill>
        <p:spPr>
          <a:xfrm>
            <a:off x="5831840" y="2336800"/>
            <a:ext cx="6207760" cy="36398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5884029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916498D-2480-4101-BEA1-C21902705539}"/>
              </a:ext>
            </a:extLst>
          </p:cNvPr>
          <p:cNvSpPr>
            <a:spLocks noGrp="1"/>
          </p:cNvSpPr>
          <p:nvPr>
            <p:ph type="title"/>
          </p:nvPr>
        </p:nvSpPr>
        <p:spPr/>
        <p:txBody>
          <a:bodyPr rtlCol="0"/>
          <a:lstStyle/>
          <a:p>
            <a:pPr rtl="0"/>
            <a:r>
              <a:rPr lang="es-ES" b="1" dirty="0"/>
              <a:t>IDEAS SECUNDARIAS</a:t>
            </a:r>
          </a:p>
        </p:txBody>
      </p:sp>
      <p:sp>
        <p:nvSpPr>
          <p:cNvPr id="3" name="Marcador de contenido 2">
            <a:extLst>
              <a:ext uri="{FF2B5EF4-FFF2-40B4-BE49-F238E27FC236}">
                <a16:creationId xmlns:a16="http://schemas.microsoft.com/office/drawing/2014/main" xmlns="" id="{21CF0C0B-47F1-464B-88EF-B1989663479C}"/>
              </a:ext>
            </a:extLst>
          </p:cNvPr>
          <p:cNvSpPr>
            <a:spLocks noGrp="1"/>
          </p:cNvSpPr>
          <p:nvPr>
            <p:ph sz="half" idx="1"/>
          </p:nvPr>
        </p:nvSpPr>
        <p:spPr/>
        <p:txBody>
          <a:bodyPr rtlCol="0">
            <a:normAutofit fontScale="85000" lnSpcReduction="20000"/>
          </a:bodyPr>
          <a:lstStyle/>
          <a:p>
            <a:pPr algn="just"/>
            <a:r>
              <a:rPr lang="es-ES" b="1" dirty="0">
                <a:latin typeface="+mj-lt"/>
                <a:cs typeface="Arial" panose="020B0604020202020204" pitchFamily="34" charset="0"/>
              </a:rPr>
              <a:t>Planificación estratégica para los objetivos de la empresa , máxima eficacia y promover competitividad de la empresa.</a:t>
            </a:r>
          </a:p>
          <a:p>
            <a:pPr algn="just"/>
            <a:r>
              <a:rPr lang="es-MX" b="1" dirty="0">
                <a:solidFill>
                  <a:srgbClr val="000000"/>
                </a:solidFill>
                <a:latin typeface="+mj-lt"/>
              </a:rPr>
              <a:t>T</a:t>
            </a:r>
            <a:r>
              <a:rPr lang="es-MX" b="1" i="0" dirty="0">
                <a:solidFill>
                  <a:srgbClr val="000000"/>
                </a:solidFill>
                <a:effectLst/>
                <a:latin typeface="+mj-lt"/>
              </a:rPr>
              <a:t>ener su alcance en toda la organización no solo los procesos  sino también incluyen las personas, información, tecnología y lo más importante su relación entre sí(internamente) y con otros (externamente)</a:t>
            </a:r>
            <a:endParaRPr lang="es-ES" b="1" dirty="0">
              <a:latin typeface="+mj-lt"/>
              <a:cs typeface="Arial" panose="020B0604020202020204" pitchFamily="34" charset="0"/>
            </a:endParaRPr>
          </a:p>
          <a:p>
            <a:r>
              <a:rPr lang="es-ES" b="1" dirty="0">
                <a:latin typeface="+mj-lt"/>
              </a:rPr>
              <a:t>Identificar brechas en la línea de desempeño de las actividades comerciales/programas y las capacidades de apoyo de sistemas, redes y gestión de datos</a:t>
            </a:r>
          </a:p>
          <a:p>
            <a:pPr marL="0" indent="0" algn="ctr" rtl="0">
              <a:buNone/>
            </a:pPr>
            <a:endParaRPr lang="es-ES" dirty="0"/>
          </a:p>
        </p:txBody>
      </p:sp>
      <p:sp>
        <p:nvSpPr>
          <p:cNvPr id="4" name="Marcador de contenido 3">
            <a:extLst>
              <a:ext uri="{FF2B5EF4-FFF2-40B4-BE49-F238E27FC236}">
                <a16:creationId xmlns:a16="http://schemas.microsoft.com/office/drawing/2014/main" xmlns="" id="{9353A980-ADD3-49DF-ACFE-8E50E3F2ABCF}"/>
              </a:ext>
            </a:extLst>
          </p:cNvPr>
          <p:cNvSpPr>
            <a:spLocks noGrp="1"/>
          </p:cNvSpPr>
          <p:nvPr>
            <p:ph sz="half" idx="13"/>
          </p:nvPr>
        </p:nvSpPr>
        <p:spPr/>
        <p:txBody>
          <a:bodyPr rtlCol="0">
            <a:normAutofit lnSpcReduction="10000"/>
          </a:bodyPr>
          <a:lstStyle/>
          <a:p>
            <a:pPr marL="0" indent="0" rtl="0">
              <a:buNone/>
            </a:pPr>
            <a:r>
              <a:rPr lang="es-ES" sz="2500" dirty="0"/>
              <a:t>DECLARACION DE OBJETIVOS O PROPOSITOS</a:t>
            </a:r>
          </a:p>
          <a:p>
            <a:r>
              <a:rPr lang="es-MX" sz="2000" dirty="0"/>
              <a:t>Provee una visión clara de cómo los recursos de negocio y tecnológicos soportarán y alcanzarán los objetivos e iniciativas de negocio de la organización.</a:t>
            </a:r>
          </a:p>
          <a:p>
            <a:r>
              <a:rPr lang="es-MX" sz="2000" dirty="0"/>
              <a:t>Ayuda a entender la estrategia, el negocio, los sistemas y la infraestructura y como estos se interrelacionan</a:t>
            </a:r>
          </a:p>
          <a:p>
            <a:r>
              <a:rPr lang="es-MX" sz="2000" dirty="0"/>
              <a:t>Facilita  la priorización de objetivos y la decisión de qué hacer y en qué orden hacerlo</a:t>
            </a:r>
          </a:p>
          <a:p>
            <a:r>
              <a:rPr lang="es-MX" sz="2000" dirty="0"/>
              <a:t>Gestiona el cambio y construcción de iniciativas</a:t>
            </a:r>
          </a:p>
          <a:p>
            <a:pPr rtl="0"/>
            <a:endParaRPr lang="es-ES" sz="2500" dirty="0"/>
          </a:p>
        </p:txBody>
      </p:sp>
    </p:spTree>
    <p:extLst>
      <p:ext uri="{BB962C8B-B14F-4D97-AF65-F5344CB8AC3E}">
        <p14:creationId xmlns:p14="http://schemas.microsoft.com/office/powerpoint/2010/main" val="389558396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E63FF28-EDA9-498B-BF3A-243D718DD7DF}"/>
              </a:ext>
            </a:extLst>
          </p:cNvPr>
          <p:cNvSpPr>
            <a:spLocks noGrp="1"/>
          </p:cNvSpPr>
          <p:nvPr>
            <p:ph type="title"/>
          </p:nvPr>
        </p:nvSpPr>
        <p:spPr/>
        <p:txBody>
          <a:bodyPr rtlCol="0"/>
          <a:lstStyle/>
          <a:p>
            <a:pPr rtl="0"/>
            <a:r>
              <a:rPr lang="es-ES" b="1" dirty="0"/>
              <a:t>METODOLOGIA IMPLEMENTADA</a:t>
            </a:r>
          </a:p>
        </p:txBody>
      </p:sp>
      <p:sp>
        <p:nvSpPr>
          <p:cNvPr id="3" name="Marcador de contenido 2">
            <a:extLst>
              <a:ext uri="{FF2B5EF4-FFF2-40B4-BE49-F238E27FC236}">
                <a16:creationId xmlns:a16="http://schemas.microsoft.com/office/drawing/2014/main" xmlns="" id="{6A720854-4AFC-4B68-944A-8A368C9A8619}"/>
              </a:ext>
            </a:extLst>
          </p:cNvPr>
          <p:cNvSpPr>
            <a:spLocks noGrp="1"/>
          </p:cNvSpPr>
          <p:nvPr>
            <p:ph sz="half" idx="1"/>
          </p:nvPr>
        </p:nvSpPr>
        <p:spPr>
          <a:xfrm>
            <a:off x="303320" y="2408025"/>
            <a:ext cx="5553071" cy="3294864"/>
          </a:xfrm>
        </p:spPr>
        <p:txBody>
          <a:bodyPr rtlCol="0">
            <a:normAutofit fontScale="92500" lnSpcReduction="10000"/>
          </a:bodyPr>
          <a:lstStyle/>
          <a:p>
            <a:pPr rtl="0">
              <a:buFont typeface="Wingdings" panose="05000000000000000000" pitchFamily="2" charset="2"/>
              <a:buChar char="Ø"/>
            </a:pPr>
            <a:r>
              <a:rPr lang="es-ES" sz="2000" b="1" dirty="0"/>
              <a:t>Diagnostico y planeación. </a:t>
            </a:r>
          </a:p>
          <a:p>
            <a:pPr rtl="0">
              <a:buFont typeface="Wingdings" panose="05000000000000000000" pitchFamily="2" charset="2"/>
              <a:buChar char="Ø"/>
            </a:pPr>
            <a:r>
              <a:rPr lang="es-ES" sz="2000" b="1" dirty="0"/>
              <a:t>Almacenamiento de datos.</a:t>
            </a:r>
          </a:p>
          <a:p>
            <a:pPr rtl="0">
              <a:buFont typeface="Wingdings" panose="05000000000000000000" pitchFamily="2" charset="2"/>
              <a:buChar char="Ø"/>
            </a:pPr>
            <a:r>
              <a:rPr lang="es-ES" sz="2000" b="1" dirty="0"/>
              <a:t>Análisis de datos en tiempo real.</a:t>
            </a:r>
          </a:p>
          <a:p>
            <a:pPr rtl="0">
              <a:buFont typeface="Wingdings" panose="05000000000000000000" pitchFamily="2" charset="2"/>
              <a:buChar char="Ø"/>
            </a:pPr>
            <a:r>
              <a:rPr lang="es-ES" sz="2000" b="1" dirty="0"/>
              <a:t>Visualización y comunicación. </a:t>
            </a:r>
          </a:p>
          <a:p>
            <a:pPr rtl="0">
              <a:buFont typeface="Wingdings" panose="05000000000000000000" pitchFamily="2" charset="2"/>
              <a:buChar char="Ø"/>
            </a:pPr>
            <a:r>
              <a:rPr lang="es-ES" sz="2000" b="1" dirty="0"/>
              <a:t>Implantaciones de herramientas especializadas.</a:t>
            </a:r>
          </a:p>
          <a:p>
            <a:pPr rtl="0">
              <a:buFont typeface="Wingdings" panose="05000000000000000000" pitchFamily="2" charset="2"/>
              <a:buChar char="Ø"/>
            </a:pPr>
            <a:r>
              <a:rPr lang="es-ES" sz="2000" b="1" dirty="0"/>
              <a:t>Detección de nuevas oportunidades de negocio.</a:t>
            </a:r>
          </a:p>
          <a:p>
            <a:pPr rtl="0"/>
            <a:endParaRPr lang="es-ES" sz="2500" dirty="0"/>
          </a:p>
        </p:txBody>
      </p:sp>
      <p:pic>
        <p:nvPicPr>
          <p:cNvPr id="7" name="Marcador de contenido 6">
            <a:extLst>
              <a:ext uri="{FF2B5EF4-FFF2-40B4-BE49-F238E27FC236}">
                <a16:creationId xmlns:a16="http://schemas.microsoft.com/office/drawing/2014/main" xmlns="" id="{DC79786F-4BCB-4F49-A535-518905B5BB60}"/>
              </a:ext>
            </a:extLst>
          </p:cNvPr>
          <p:cNvPicPr>
            <a:picLocks noGrp="1" noChangeAspect="1"/>
          </p:cNvPicPr>
          <p:nvPr>
            <p:ph sz="half" idx="2"/>
          </p:nvPr>
        </p:nvPicPr>
        <p:blipFill rotWithShape="1">
          <a:blip r:embed="rId3"/>
          <a:srcRect l="9205" t="20383" r="25729" b="14817"/>
          <a:stretch/>
        </p:blipFill>
        <p:spPr>
          <a:xfrm>
            <a:off x="6096000" y="2408025"/>
            <a:ext cx="5641680" cy="3160451"/>
          </a:xfrm>
        </p:spPr>
      </p:pic>
    </p:spTree>
    <p:extLst>
      <p:ext uri="{BB962C8B-B14F-4D97-AF65-F5344CB8AC3E}">
        <p14:creationId xmlns:p14="http://schemas.microsoft.com/office/powerpoint/2010/main" val="337891922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2">
            <a:extLst>
              <a:ext uri="{FF2B5EF4-FFF2-40B4-BE49-F238E27FC236}">
                <a16:creationId xmlns:a16="http://schemas.microsoft.com/office/drawing/2014/main" xmlns="" id="{6D8D67E3-4D64-40B2-B5A9-23A7091EF1F1}"/>
              </a:ext>
            </a:extLst>
          </p:cNvPr>
          <p:cNvSpPr txBox="1">
            <a:spLocks/>
          </p:cNvSpPr>
          <p:nvPr/>
        </p:nvSpPr>
        <p:spPr>
          <a:xfrm>
            <a:off x="2384611" y="2787390"/>
            <a:ext cx="8722659" cy="1139152"/>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s-ES" sz="4000" b="1" dirty="0"/>
              <a:t>TITULO (CAMBIAR/JUSTIFICAR)</a:t>
            </a:r>
          </a:p>
          <a:p>
            <a:endParaRPr lang="en-US" sz="4000" b="1" dirty="0"/>
          </a:p>
        </p:txBody>
      </p:sp>
      <p:sp>
        <p:nvSpPr>
          <p:cNvPr id="5" name="CuadroTexto 4">
            <a:extLst>
              <a:ext uri="{FF2B5EF4-FFF2-40B4-BE49-F238E27FC236}">
                <a16:creationId xmlns:a16="http://schemas.microsoft.com/office/drawing/2014/main" xmlns="" id="{88E06189-EFB4-40AB-8C3C-CABE9D176D66}"/>
              </a:ext>
            </a:extLst>
          </p:cNvPr>
          <p:cNvSpPr txBox="1"/>
          <p:nvPr/>
        </p:nvSpPr>
        <p:spPr>
          <a:xfrm>
            <a:off x="135886" y="4843773"/>
            <a:ext cx="5960114" cy="1200329"/>
          </a:xfrm>
          <a:prstGeom prst="rect">
            <a:avLst/>
          </a:prstGeom>
          <a:noFill/>
        </p:spPr>
        <p:txBody>
          <a:bodyPr wrap="square" rtlCol="0">
            <a:spAutoFit/>
          </a:bodyPr>
          <a:lstStyle/>
          <a:p>
            <a:r>
              <a:rPr lang="es-MX" dirty="0"/>
              <a:t>EQUIPO 2</a:t>
            </a:r>
          </a:p>
          <a:p>
            <a:r>
              <a:rPr lang="es-MX" dirty="0"/>
              <a:t>ERNESTO DANIEL COYOC GONZALEZ</a:t>
            </a:r>
          </a:p>
          <a:p>
            <a:r>
              <a:rPr lang="es-MX" dirty="0"/>
              <a:t>GILBERTO CORDOVA </a:t>
            </a:r>
          </a:p>
          <a:p>
            <a:endParaRPr lang="es-MX" dirty="0"/>
          </a:p>
        </p:txBody>
      </p:sp>
    </p:spTree>
    <p:extLst>
      <p:ext uri="{BB962C8B-B14F-4D97-AF65-F5344CB8AC3E}">
        <p14:creationId xmlns:p14="http://schemas.microsoft.com/office/powerpoint/2010/main" val="267098017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 titulo				Cambio</a:t>
            </a:r>
            <a:endParaRPr lang="en-US" dirty="0"/>
          </a:p>
        </p:txBody>
      </p:sp>
      <p:sp>
        <p:nvSpPr>
          <p:cNvPr id="3" name="Marcador de contenido 2"/>
          <p:cNvSpPr>
            <a:spLocks noGrp="1"/>
          </p:cNvSpPr>
          <p:nvPr>
            <p:ph sz="half" idx="1"/>
          </p:nvPr>
        </p:nvSpPr>
        <p:spPr>
          <a:xfrm>
            <a:off x="556953" y="2249486"/>
            <a:ext cx="5354781" cy="3541714"/>
          </a:xfrm>
        </p:spPr>
        <p:txBody>
          <a:bodyPr/>
          <a:lstStyle/>
          <a:p>
            <a:r>
              <a:rPr lang="es-ES" dirty="0"/>
              <a:t>Enfoque de arquitectura empresarial</a:t>
            </a:r>
          </a:p>
          <a:p>
            <a:r>
              <a:rPr lang="es-ES" dirty="0"/>
              <a:t>Organización de gestión de datos</a:t>
            </a:r>
          </a:p>
          <a:p>
            <a:endParaRPr lang="en-US" dirty="0"/>
          </a:p>
        </p:txBody>
      </p:sp>
      <p:sp>
        <p:nvSpPr>
          <p:cNvPr id="4" name="Marcador de contenido 3"/>
          <p:cNvSpPr>
            <a:spLocks noGrp="1"/>
          </p:cNvSpPr>
          <p:nvPr>
            <p:ph sz="half" idx="2"/>
          </p:nvPr>
        </p:nvSpPr>
        <p:spPr>
          <a:xfrm>
            <a:off x="6094412" y="2249486"/>
            <a:ext cx="5892541" cy="3541714"/>
          </a:xfrm>
        </p:spPr>
        <p:txBody>
          <a:bodyPr/>
          <a:lstStyle/>
          <a:p>
            <a:r>
              <a:rPr lang="es-ES" dirty="0"/>
              <a:t>Planificación de arquitectura empresarial</a:t>
            </a:r>
          </a:p>
          <a:p>
            <a:r>
              <a:rPr lang="es-ES" dirty="0"/>
              <a:t>Organización y función de gestión de datos</a:t>
            </a:r>
            <a:endParaRPr lang="en-US" dirty="0"/>
          </a:p>
        </p:txBody>
      </p:sp>
    </p:spTree>
    <p:extLst>
      <p:ext uri="{BB962C8B-B14F-4D97-AF65-F5344CB8AC3E}">
        <p14:creationId xmlns:p14="http://schemas.microsoft.com/office/powerpoint/2010/main" val="272394967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2">
            <a:extLst>
              <a:ext uri="{FF2B5EF4-FFF2-40B4-BE49-F238E27FC236}">
                <a16:creationId xmlns:a16="http://schemas.microsoft.com/office/drawing/2014/main" xmlns="" id="{6D8D67E3-4D64-40B2-B5A9-23A7091EF1F1}"/>
              </a:ext>
            </a:extLst>
          </p:cNvPr>
          <p:cNvSpPr txBox="1">
            <a:spLocks/>
          </p:cNvSpPr>
          <p:nvPr/>
        </p:nvSpPr>
        <p:spPr>
          <a:xfrm>
            <a:off x="1532967" y="2698059"/>
            <a:ext cx="10264588" cy="1139152"/>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s-ES" sz="4000" b="1" dirty="0"/>
              <a:t>RESUMEN / ORGANIZADOR GRAFICO</a:t>
            </a:r>
          </a:p>
          <a:p>
            <a:endParaRPr lang="en-US" sz="4000" b="1" dirty="0"/>
          </a:p>
        </p:txBody>
      </p:sp>
      <p:sp>
        <p:nvSpPr>
          <p:cNvPr id="5" name="CuadroTexto 4">
            <a:extLst>
              <a:ext uri="{FF2B5EF4-FFF2-40B4-BE49-F238E27FC236}">
                <a16:creationId xmlns:a16="http://schemas.microsoft.com/office/drawing/2014/main" xmlns="" id="{88E06189-EFB4-40AB-8C3C-CABE9D176D66}"/>
              </a:ext>
            </a:extLst>
          </p:cNvPr>
          <p:cNvSpPr txBox="1"/>
          <p:nvPr/>
        </p:nvSpPr>
        <p:spPr>
          <a:xfrm>
            <a:off x="135886" y="4843773"/>
            <a:ext cx="5960114" cy="646331"/>
          </a:xfrm>
          <a:prstGeom prst="rect">
            <a:avLst/>
          </a:prstGeom>
          <a:noFill/>
        </p:spPr>
        <p:txBody>
          <a:bodyPr wrap="square" rtlCol="0">
            <a:spAutoFit/>
          </a:bodyPr>
          <a:lstStyle/>
          <a:p>
            <a:r>
              <a:rPr lang="es-MX" dirty="0"/>
              <a:t>EQUIPO 3</a:t>
            </a:r>
          </a:p>
          <a:p>
            <a:endParaRPr lang="es-MX" dirty="0"/>
          </a:p>
        </p:txBody>
      </p:sp>
    </p:spTree>
    <p:extLst>
      <p:ext uri="{BB962C8B-B14F-4D97-AF65-F5344CB8AC3E}">
        <p14:creationId xmlns:p14="http://schemas.microsoft.com/office/powerpoint/2010/main" val="104834913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theme/theme1.xml><?xml version="1.0" encoding="utf-8"?>
<a:theme xmlns:a="http://schemas.openxmlformats.org/drawingml/2006/main" name="Galería">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576CCED8E94361499A7D3AC7D2D79CAD" ma:contentTypeVersion="11" ma:contentTypeDescription="Crear nuevo documento." ma:contentTypeScope="" ma:versionID="cc57324e70cc495539d1b509e432b00f">
  <xsd:schema xmlns:xsd="http://www.w3.org/2001/XMLSchema" xmlns:xs="http://www.w3.org/2001/XMLSchema" xmlns:p="http://schemas.microsoft.com/office/2006/metadata/properties" xmlns:ns2="a5bdb8aa-104c-4b10-a5e3-e262f3b8bd5b" xmlns:ns3="231c5073-2521-4c36-b1f2-e432bfa2704c" targetNamespace="http://schemas.microsoft.com/office/2006/metadata/properties" ma:root="true" ma:fieldsID="29c660e013938df90802549fce9cd73c" ns2:_="" ns3:_="">
    <xsd:import namespace="a5bdb8aa-104c-4b10-a5e3-e262f3b8bd5b"/>
    <xsd:import namespace="231c5073-2521-4c36-b1f2-e432bfa2704c"/>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bdb8aa-104c-4b10-a5e3-e262f3b8bd5b"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DateTaken" ma:index="11" nillable="true" ma:displayName="MediaServiceDateTaken" ma:hidden="true" ma:internalName="MediaServiceDateTaken" ma:readOnly="true">
      <xsd:simpleType>
        <xsd:restriction base="dms:Text"/>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Etiquetas de imagen" ma:readOnly="false" ma:fieldId="{5cf76f15-5ced-4ddc-b409-7134ff3c332f}" ma:taxonomyMulti="true" ma:sspId="5c380107-cfc6-4603-812f-b1c621fe0c3c"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1c5073-2521-4c36-b1f2-e432bfa2704c"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e39a7a93-268a-42d8-9e9b-2dfe88fa3756}" ma:internalName="TaxCatchAll" ma:showField="CatchAllData" ma:web="231c5073-2521-4c36-b1f2-e432bfa2704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a5bdb8aa-104c-4b10-a5e3-e262f3b8bd5b" xsi:nil="true"/>
    <TaxCatchAll xmlns="231c5073-2521-4c36-b1f2-e432bfa2704c" xsi:nil="true"/>
    <lcf76f155ced4ddcb4097134ff3c332f xmlns="a5bdb8aa-104c-4b10-a5e3-e262f3b8bd5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A84714B-5FDB-4DD6-A61E-D9F796D38E35}"/>
</file>

<file path=customXml/itemProps2.xml><?xml version="1.0" encoding="utf-8"?>
<ds:datastoreItem xmlns:ds="http://schemas.openxmlformats.org/officeDocument/2006/customXml" ds:itemID="{ADCB94D3-61E7-43CE-8BF6-897F927AE660}"/>
</file>

<file path=customXml/itemProps3.xml><?xml version="1.0" encoding="utf-8"?>
<ds:datastoreItem xmlns:ds="http://schemas.openxmlformats.org/officeDocument/2006/customXml" ds:itemID="{4B2288FE-6E21-47B5-AC5E-C99C881FBC76}"/>
</file>

<file path=docProps/app.xml><?xml version="1.0" encoding="utf-8"?>
<Properties xmlns="http://schemas.openxmlformats.org/officeDocument/2006/extended-properties" xmlns:vt="http://schemas.openxmlformats.org/officeDocument/2006/docPropsVTypes">
  <Template>TM10001114[[fn=Galería]]</Template>
  <TotalTime>40</TotalTime>
  <Words>852</Words>
  <Application>Microsoft Office PowerPoint</Application>
  <PresentationFormat>Panorámica</PresentationFormat>
  <Paragraphs>99</Paragraphs>
  <Slides>15</Slides>
  <Notes>6</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15</vt:i4>
      </vt:variant>
    </vt:vector>
  </HeadingPairs>
  <TitlesOfParts>
    <vt:vector size="23" baseType="lpstr">
      <vt:lpstr>Agency FB</vt:lpstr>
      <vt:lpstr>Arial</vt:lpstr>
      <vt:lpstr>Arial Rounded MT Bold</vt:lpstr>
      <vt:lpstr>Calibri</vt:lpstr>
      <vt:lpstr>Gill Sans MT</vt:lpstr>
      <vt:lpstr>Tahoma</vt:lpstr>
      <vt:lpstr>Wingdings</vt:lpstr>
      <vt:lpstr>Galería</vt:lpstr>
      <vt:lpstr>ENFOQUE DE ARQUITECTURA EMPRESARIAL EN LAS ORGANIZACIONES DE GESTIONES DE DATOS</vt:lpstr>
      <vt:lpstr>IDEAS PRINCIPALES</vt:lpstr>
      <vt:lpstr>IDEA PRINCIPAL</vt:lpstr>
      <vt:lpstr>PUNTOS ESPECIFICOS</vt:lpstr>
      <vt:lpstr>IDEAS SECUNDARIAS</vt:lpstr>
      <vt:lpstr>METODOLOGIA IMPLEMENTADA</vt:lpstr>
      <vt:lpstr>Presentación de PowerPoint</vt:lpstr>
      <vt:lpstr> titulo    Cambio</vt:lpstr>
      <vt:lpstr>Presentación de PowerPoint</vt:lpstr>
      <vt:lpstr>Enfoque de arquitectura empresarial en las organizaciones de gestión de datos </vt:lpstr>
      <vt:lpstr>APLICACIONES PRACTICAS</vt:lpstr>
      <vt:lpstr>Presentación de PowerPoint</vt:lpstr>
      <vt:lpstr>Presentación de PowerPoint</vt:lpstr>
      <vt:lpstr>CONCLUSIÓN GENERAL </vt:lpstr>
      <vt:lpstr>CONCLUSIÓN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ENFOQUE DE ARQUITECTURA EMPRESARIAL EN LAS ORGANIZACIONES DE GESTIONES DE DATOS</dc:title>
  <dc:creator>Felix Vargas Olan</dc:creator>
  <cp:lastModifiedBy>Cuenta Microsoft</cp:lastModifiedBy>
  <cp:revision>3</cp:revision>
  <dcterms:created xsi:type="dcterms:W3CDTF">2022-03-01T02:37:21Z</dcterms:created>
  <dcterms:modified xsi:type="dcterms:W3CDTF">2022-03-01T16:28:29Z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0x010100576CCED8E94361499A7D3AC7D2D79CAD</vt:lpwstr>
  </property>
</Properties>
</file>